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7" r:id="rId7"/>
    <p:sldId id="268" r:id="rId8"/>
    <p:sldId id="269" r:id="rId9"/>
    <p:sldId id="270" r:id="rId10"/>
    <p:sldId id="271" r:id="rId11"/>
    <p:sldId id="272" r:id="rId12"/>
    <p:sldId id="276" r:id="rId13"/>
    <p:sldId id="277" r:id="rId14"/>
    <p:sldId id="275" r:id="rId15"/>
    <p:sldId id="278" r:id="rId16"/>
    <p:sldId id="2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9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ED2DA-8F90-5E43-AD77-32881DC73664}" type="datetimeFigureOut">
              <a:rPr lang="en-US" smtClean="0"/>
              <a:t>13/09/17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B6751-408C-B548-86DA-9C33EA739681}" type="slidenum">
              <a:rPr lang="en-US" smtClean="0"/>
              <a:t>‹#›</a:t>
            </a:fld>
            <a:endParaRPr lang="en-US"/>
          </a:p>
        </p:txBody>
      </p:sp>
    </p:spTree>
    <p:extLst>
      <p:ext uri="{BB962C8B-B14F-4D97-AF65-F5344CB8AC3E}">
        <p14:creationId xmlns:p14="http://schemas.microsoft.com/office/powerpoint/2010/main" val="3706486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B6751-408C-B548-86DA-9C33EA739681}" type="slidenum">
              <a:rPr lang="en-US" smtClean="0"/>
              <a:t>14</a:t>
            </a:fld>
            <a:endParaRPr lang="en-US"/>
          </a:p>
        </p:txBody>
      </p:sp>
    </p:spTree>
    <p:extLst>
      <p:ext uri="{BB962C8B-B14F-4D97-AF65-F5344CB8AC3E}">
        <p14:creationId xmlns:p14="http://schemas.microsoft.com/office/powerpoint/2010/main" val="99379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F7A52336-2CAC-8B48-858E-F974C9D1EDCA}" type="datetimeFigureOut">
              <a:rPr lang="en-US" smtClean="0"/>
              <a:t>13/09/17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253187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7A52336-2CAC-8B48-858E-F974C9D1EDCA}" type="datetimeFigureOut">
              <a:rPr lang="en-US" smtClean="0"/>
              <a:t>13/09/17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187089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7A52336-2CAC-8B48-858E-F974C9D1EDCA}" type="datetimeFigureOut">
              <a:rPr lang="en-US" smtClean="0"/>
              <a:t>13/09/17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9902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7A52336-2CAC-8B48-858E-F974C9D1EDCA}" type="datetimeFigureOut">
              <a:rPr lang="en-US" smtClean="0"/>
              <a:t>13/09/17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111525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7A52336-2CAC-8B48-858E-F974C9D1EDCA}" type="datetimeFigureOut">
              <a:rPr lang="en-US" smtClean="0"/>
              <a:t>13/09/17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149803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F7A52336-2CAC-8B48-858E-F974C9D1EDCA}" type="datetimeFigureOut">
              <a:rPr lang="en-US" smtClean="0"/>
              <a:t>13/09/17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413193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7A52336-2CAC-8B48-858E-F974C9D1EDCA}" type="datetimeFigureOut">
              <a:rPr lang="en-US" smtClean="0"/>
              <a:t>13/09/17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93326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F7A52336-2CAC-8B48-858E-F974C9D1EDCA}" type="datetimeFigureOut">
              <a:rPr lang="en-US" smtClean="0"/>
              <a:t>13/09/17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417130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52336-2CAC-8B48-858E-F974C9D1EDCA}" type="datetimeFigureOut">
              <a:rPr lang="en-US" smtClean="0"/>
              <a:t>13/09/17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287009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7A52336-2CAC-8B48-858E-F974C9D1EDCA}" type="datetimeFigureOut">
              <a:rPr lang="en-US" smtClean="0"/>
              <a:t>13/09/17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291292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7A52336-2CAC-8B48-858E-F974C9D1EDCA}" type="datetimeFigureOut">
              <a:rPr lang="en-US" smtClean="0"/>
              <a:t>13/09/17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1660-1E9E-DD41-85E8-9C3AED555356}" type="slidenum">
              <a:rPr lang="en-US" smtClean="0"/>
              <a:t>‹#›</a:t>
            </a:fld>
            <a:endParaRPr lang="en-US"/>
          </a:p>
        </p:txBody>
      </p:sp>
    </p:spTree>
    <p:extLst>
      <p:ext uri="{BB962C8B-B14F-4D97-AF65-F5344CB8AC3E}">
        <p14:creationId xmlns:p14="http://schemas.microsoft.com/office/powerpoint/2010/main" val="35896324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52336-2CAC-8B48-858E-F974C9D1EDCA}" type="datetimeFigureOut">
              <a:rPr lang="en-US" smtClean="0"/>
              <a:t>13/09/17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1660-1E9E-DD41-85E8-9C3AED555356}" type="slidenum">
              <a:rPr lang="en-US" smtClean="0"/>
              <a:t>‹#›</a:t>
            </a:fld>
            <a:endParaRPr lang="en-US"/>
          </a:p>
        </p:txBody>
      </p:sp>
    </p:spTree>
    <p:extLst>
      <p:ext uri="{BB962C8B-B14F-4D97-AF65-F5344CB8AC3E}">
        <p14:creationId xmlns:p14="http://schemas.microsoft.com/office/powerpoint/2010/main" val="165625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tate-tax-return-918x5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9765"/>
          </a:xfrm>
          <a:prstGeom prst="rect">
            <a:avLst/>
          </a:prstGeom>
        </p:spPr>
      </p:pic>
      <p:sp>
        <p:nvSpPr>
          <p:cNvPr id="5" name="Rectangle 4"/>
          <p:cNvSpPr/>
          <p:nvPr/>
        </p:nvSpPr>
        <p:spPr>
          <a:xfrm>
            <a:off x="0" y="3370667"/>
            <a:ext cx="9144000" cy="1769098"/>
          </a:xfrm>
          <a:prstGeom prst="rect">
            <a:avLst/>
          </a:prstGeom>
          <a:solidFill>
            <a:srgbClr val="008040">
              <a:alpha val="5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370667"/>
            <a:ext cx="7772400" cy="1470025"/>
          </a:xfrm>
        </p:spPr>
        <p:txBody>
          <a:bodyPr>
            <a:normAutofit fontScale="90000"/>
          </a:bodyPr>
          <a:lstStyle/>
          <a:p>
            <a:r>
              <a:rPr lang="en-US" sz="3600" b="1" dirty="0" smtClean="0"/>
              <a:t>ESTATE TAX TRANSFER IN THE PHILIPPINES</a:t>
            </a:r>
            <a:br>
              <a:rPr lang="en-US" sz="3600" b="1" dirty="0" smtClean="0"/>
            </a:br>
            <a:r>
              <a:rPr lang="en-US" sz="3100" dirty="0" smtClean="0"/>
              <a:t>The </a:t>
            </a:r>
            <a:r>
              <a:rPr lang="en-US" sz="3100" dirty="0" err="1" smtClean="0"/>
              <a:t>Ilocos</a:t>
            </a:r>
            <a:r>
              <a:rPr lang="en-US" sz="3100" dirty="0" smtClean="0"/>
              <a:t> Region Experience</a:t>
            </a:r>
            <a:endParaRPr lang="en-US" sz="3100" dirty="0"/>
          </a:p>
        </p:txBody>
      </p:sp>
      <p:sp>
        <p:nvSpPr>
          <p:cNvPr id="3" name="Subtitle 2"/>
          <p:cNvSpPr>
            <a:spLocks noGrp="1"/>
          </p:cNvSpPr>
          <p:nvPr>
            <p:ph type="subTitle" idx="1"/>
          </p:nvPr>
        </p:nvSpPr>
        <p:spPr>
          <a:xfrm>
            <a:off x="1371600" y="5126442"/>
            <a:ext cx="6400800" cy="1330929"/>
          </a:xfrm>
        </p:spPr>
        <p:txBody>
          <a:bodyPr>
            <a:normAutofit/>
          </a:bodyPr>
          <a:lstStyle/>
          <a:p>
            <a:pPr>
              <a:spcBef>
                <a:spcPts val="0"/>
              </a:spcBef>
            </a:pPr>
            <a:r>
              <a:rPr lang="en-US" sz="2400" dirty="0" smtClean="0">
                <a:solidFill>
                  <a:schemeClr val="tx1"/>
                </a:solidFill>
              </a:rPr>
              <a:t>ANNA ROSE R. </a:t>
            </a:r>
            <a:r>
              <a:rPr lang="en-US" sz="2400" dirty="0" smtClean="0">
                <a:solidFill>
                  <a:schemeClr val="tx1"/>
                </a:solidFill>
              </a:rPr>
              <a:t>LLOREN and PAULITO </a:t>
            </a:r>
            <a:r>
              <a:rPr lang="en-US" sz="2400" dirty="0" smtClean="0">
                <a:solidFill>
                  <a:schemeClr val="tx1"/>
                </a:solidFill>
              </a:rPr>
              <a:t>C. NISPEROS</a:t>
            </a:r>
          </a:p>
          <a:p>
            <a:pPr>
              <a:spcBef>
                <a:spcPts val="0"/>
              </a:spcBef>
            </a:pPr>
            <a:r>
              <a:rPr lang="en-US" sz="2400" dirty="0" smtClean="0">
                <a:solidFill>
                  <a:schemeClr val="tx1"/>
                </a:solidFill>
              </a:rPr>
              <a:t>Philippines</a:t>
            </a:r>
            <a:endParaRPr lang="en-US" sz="2400" dirty="0">
              <a:solidFill>
                <a:schemeClr val="tx1"/>
              </a:solidFill>
            </a:endParaRPr>
          </a:p>
        </p:txBody>
      </p:sp>
    </p:spTree>
    <p:extLst>
      <p:ext uri="{BB962C8B-B14F-4D97-AF65-F5344CB8AC3E}">
        <p14:creationId xmlns:p14="http://schemas.microsoft.com/office/powerpoint/2010/main" val="3601106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417" y="403840"/>
            <a:ext cx="6131750" cy="646331"/>
          </a:xfrm>
          <a:prstGeom prst="rect">
            <a:avLst/>
          </a:prstGeom>
        </p:spPr>
        <p:txBody>
          <a:bodyPr wrap="square">
            <a:spAutoFit/>
          </a:bodyPr>
          <a:lstStyle/>
          <a:p>
            <a:r>
              <a:rPr lang="en-US" b="1" dirty="0"/>
              <a:t>Extent of Support in the Estate Tax Administration by the BIR National Office</a:t>
            </a:r>
            <a:r>
              <a:rPr lang="en-US" dirty="0"/>
              <a:t> </a:t>
            </a:r>
          </a:p>
        </p:txBody>
      </p:sp>
      <p:sp>
        <p:nvSpPr>
          <p:cNvPr id="4" name="Rectangle 3"/>
          <p:cNvSpPr/>
          <p:nvPr/>
        </p:nvSpPr>
        <p:spPr>
          <a:xfrm>
            <a:off x="448417" y="3828593"/>
            <a:ext cx="8347655" cy="646331"/>
          </a:xfrm>
          <a:prstGeom prst="rect">
            <a:avLst/>
          </a:prstGeom>
        </p:spPr>
        <p:txBody>
          <a:bodyPr wrap="square">
            <a:spAutoFit/>
          </a:bodyPr>
          <a:lstStyle/>
          <a:p>
            <a:r>
              <a:rPr lang="en-US" dirty="0"/>
              <a:t>Collectively considered, the extent of support in estate tax administration by the BIR National Office as perceived by the four groups of respondents is inadequate </a:t>
            </a:r>
          </a:p>
        </p:txBody>
      </p:sp>
      <p:graphicFrame>
        <p:nvGraphicFramePr>
          <p:cNvPr id="5" name="Table 4"/>
          <p:cNvGraphicFramePr>
            <a:graphicFrameLocks noGrp="1"/>
          </p:cNvGraphicFramePr>
          <p:nvPr>
            <p:extLst>
              <p:ext uri="{D42A27DB-BD31-4B8C-83A1-F6EECF244321}">
                <p14:modId xmlns:p14="http://schemas.microsoft.com/office/powerpoint/2010/main" val="2455939029"/>
              </p:ext>
            </p:extLst>
          </p:nvPr>
        </p:nvGraphicFramePr>
        <p:xfrm>
          <a:off x="448417" y="1398692"/>
          <a:ext cx="8347655" cy="2123440"/>
        </p:xfrm>
        <a:graphic>
          <a:graphicData uri="http://schemas.openxmlformats.org/drawingml/2006/table">
            <a:tbl>
              <a:tblPr firstRow="1" bandRow="1">
                <a:tableStyleId>{2D5ABB26-0587-4C30-8999-92F81FD0307C}</a:tableStyleId>
              </a:tblPr>
              <a:tblGrid>
                <a:gridCol w="3774539"/>
                <a:gridCol w="880962"/>
                <a:gridCol w="880962"/>
                <a:gridCol w="880962"/>
                <a:gridCol w="880962"/>
                <a:gridCol w="1049268"/>
              </a:tblGrid>
              <a:tr h="370840">
                <a:tc>
                  <a:txBody>
                    <a:bodyPr/>
                    <a:lstStyle/>
                    <a:p>
                      <a:r>
                        <a:rPr lang="en-US" sz="1800" kern="1200" dirty="0" smtClean="0">
                          <a:solidFill>
                            <a:schemeClr val="tx1"/>
                          </a:solidFill>
                          <a:effectLst/>
                          <a:latin typeface="+mn-lt"/>
                          <a:ea typeface="+mn-ea"/>
                          <a:cs typeface="+mn-cs"/>
                        </a:rPr>
                        <a:t>INDICATORS: </a:t>
                      </a:r>
                      <a:r>
                        <a:rPr lang="en-US" sz="1800" b="1" kern="1200" dirty="0" smtClean="0">
                          <a:solidFill>
                            <a:schemeClr val="tx1"/>
                          </a:solidFill>
                          <a:effectLst/>
                          <a:latin typeface="+mn-lt"/>
                          <a:ea typeface="+mn-ea"/>
                          <a:cs typeface="+mn-cs"/>
                        </a:rPr>
                        <a:t>Extent of Support in terms of:</a:t>
                      </a:r>
                      <a:r>
                        <a:rPr lang="en-US" sz="1800" kern="1200" dirty="0" smtClean="0">
                          <a:solidFill>
                            <a:schemeClr val="tx1"/>
                          </a:solidFill>
                          <a:effectLst/>
                          <a:latin typeface="+mn-lt"/>
                          <a:ea typeface="+mn-ea"/>
                          <a:cs typeface="+mn-cs"/>
                        </a:rPr>
                        <a:t> </a:t>
                      </a:r>
                      <a:endParaRPr lang="en-US" dirty="0"/>
                    </a:p>
                  </a:txBody>
                  <a:tcPr/>
                </a:tc>
                <a:tc>
                  <a:txBody>
                    <a:bodyPr/>
                    <a:lstStyle/>
                    <a:p>
                      <a:pPr algn="r"/>
                      <a:r>
                        <a:rPr lang="en-US" sz="1800" kern="1200" dirty="0" smtClean="0">
                          <a:solidFill>
                            <a:schemeClr val="tx1"/>
                          </a:solidFill>
                          <a:effectLst/>
                          <a:latin typeface="+mn-lt"/>
                          <a:ea typeface="+mn-ea"/>
                          <a:cs typeface="+mn-cs"/>
                        </a:rPr>
                        <a:t>PSA</a:t>
                      </a:r>
                      <a:r>
                        <a:rPr lang="en-US" dirty="0" smtClean="0">
                          <a:effectLst/>
                        </a:rPr>
                        <a:t> </a:t>
                      </a:r>
                      <a:endParaRPr lang="en-US" dirty="0"/>
                    </a:p>
                  </a:txBody>
                  <a:tcPr/>
                </a:tc>
                <a:tc>
                  <a:txBody>
                    <a:bodyPr/>
                    <a:lstStyle/>
                    <a:p>
                      <a:pPr algn="r"/>
                      <a:r>
                        <a:rPr lang="en-US" sz="1600" kern="1200" dirty="0" smtClean="0">
                          <a:solidFill>
                            <a:schemeClr val="tx1"/>
                          </a:solidFill>
                          <a:effectLst/>
                          <a:latin typeface="+mn-lt"/>
                          <a:ea typeface="+mn-ea"/>
                          <a:cs typeface="+mn-cs"/>
                        </a:rPr>
                        <a:t>C &amp; M A</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PA</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LRA</a:t>
                      </a:r>
                      <a:r>
                        <a:rPr lang="en-US" dirty="0" smtClean="0">
                          <a:effectLst/>
                        </a:rPr>
                        <a:t> </a:t>
                      </a:r>
                      <a:endParaRPr lang="en-US" dirty="0"/>
                    </a:p>
                  </a:txBody>
                  <a:tcPr/>
                </a:tc>
                <a:tc>
                  <a:txBody>
                    <a:bodyPr/>
                    <a:lstStyle/>
                    <a:p>
                      <a:pPr algn="r"/>
                      <a:r>
                        <a:rPr lang="en-US" sz="1600" kern="1200" dirty="0" smtClean="0">
                          <a:solidFill>
                            <a:schemeClr val="tx1"/>
                          </a:solidFill>
                          <a:effectLst/>
                          <a:latin typeface="+mn-lt"/>
                          <a:ea typeface="+mn-ea"/>
                          <a:cs typeface="+mn-cs"/>
                        </a:rPr>
                        <a:t>OVER-ALL</a:t>
                      </a:r>
                      <a:r>
                        <a:rPr lang="en-US" sz="1600" dirty="0" smtClean="0">
                          <a:effectLst/>
                        </a:rPr>
                        <a:t> </a:t>
                      </a:r>
                      <a:endParaRPr lang="en-US" sz="1600" dirty="0"/>
                    </a:p>
                  </a:txBody>
                  <a:tcPr/>
                </a:tc>
              </a:tr>
              <a:tr h="370840">
                <a:tc>
                  <a:txBody>
                    <a:bodyPr/>
                    <a:lstStyle/>
                    <a:p>
                      <a:pPr marL="274638" indent="-274638"/>
                      <a:r>
                        <a:rPr lang="en-US" sz="1800" i="1" kern="1200" dirty="0" smtClean="0">
                          <a:solidFill>
                            <a:schemeClr val="tx1"/>
                          </a:solidFill>
                          <a:effectLst/>
                          <a:latin typeface="+mn-lt"/>
                          <a:ea typeface="+mn-ea"/>
                          <a:cs typeface="+mn-cs"/>
                        </a:rPr>
                        <a:t>A. Estate Tax Awareness Campaigns</a:t>
                      </a:r>
                      <a:r>
                        <a:rPr lang="en-US" i="1" dirty="0" smtClean="0">
                          <a:effectLst/>
                        </a:rPr>
                        <a:t> </a:t>
                      </a:r>
                      <a:endParaRPr lang="en-US" i="1" dirty="0"/>
                    </a:p>
                  </a:txBody>
                  <a:tcPr/>
                </a:tc>
                <a:tc>
                  <a:txBody>
                    <a:bodyPr/>
                    <a:lstStyle/>
                    <a:p>
                      <a:r>
                        <a:rPr lang="en-US" dirty="0" smtClean="0"/>
                        <a:t>2.27</a:t>
                      </a:r>
                      <a:endParaRPr lang="en-US" dirty="0"/>
                    </a:p>
                  </a:txBody>
                  <a:tcPr/>
                </a:tc>
                <a:tc>
                  <a:txBody>
                    <a:bodyPr/>
                    <a:lstStyle/>
                    <a:p>
                      <a:r>
                        <a:rPr lang="en-US" dirty="0" smtClean="0"/>
                        <a:t>2.16</a:t>
                      </a:r>
                      <a:endParaRPr lang="en-US" dirty="0"/>
                    </a:p>
                  </a:txBody>
                  <a:tcPr/>
                </a:tc>
                <a:tc>
                  <a:txBody>
                    <a:bodyPr/>
                    <a:lstStyle/>
                    <a:p>
                      <a:r>
                        <a:rPr lang="en-US" dirty="0" smtClean="0"/>
                        <a:t>2.38</a:t>
                      </a:r>
                      <a:endParaRPr lang="en-US" dirty="0"/>
                    </a:p>
                  </a:txBody>
                  <a:tcPr/>
                </a:tc>
                <a:tc>
                  <a:txBody>
                    <a:bodyPr/>
                    <a:lstStyle/>
                    <a:p>
                      <a:r>
                        <a:rPr lang="en-US" dirty="0" smtClean="0"/>
                        <a:t>2.23</a:t>
                      </a:r>
                      <a:endParaRPr lang="en-US" dirty="0"/>
                    </a:p>
                  </a:txBody>
                  <a:tcPr/>
                </a:tc>
                <a:tc>
                  <a:txBody>
                    <a:bodyPr/>
                    <a:lstStyle/>
                    <a:p>
                      <a:r>
                        <a:rPr lang="en-US" dirty="0" smtClean="0"/>
                        <a:t>2.26</a:t>
                      </a:r>
                      <a:endParaRPr lang="en-US" dirty="0"/>
                    </a:p>
                  </a:txBody>
                  <a:tcPr/>
                </a:tc>
              </a:tr>
              <a:tr h="370840">
                <a:tc>
                  <a:txBody>
                    <a:bodyPr/>
                    <a:lstStyle/>
                    <a:p>
                      <a:r>
                        <a:rPr lang="en-US" sz="1800" i="1" kern="1200" dirty="0" smtClean="0">
                          <a:solidFill>
                            <a:schemeClr val="tx1"/>
                          </a:solidFill>
                          <a:effectLst/>
                          <a:latin typeface="+mn-lt"/>
                          <a:ea typeface="+mn-ea"/>
                          <a:cs typeface="+mn-cs"/>
                        </a:rPr>
                        <a:t>B. Programs</a:t>
                      </a:r>
                      <a:r>
                        <a:rPr lang="en-US" i="1" dirty="0" smtClean="0">
                          <a:effectLst/>
                        </a:rPr>
                        <a:t> </a:t>
                      </a:r>
                      <a:endParaRPr lang="en-US" i="1" dirty="0"/>
                    </a:p>
                  </a:txBody>
                  <a:tcPr/>
                </a:tc>
                <a:tc>
                  <a:txBody>
                    <a:bodyPr/>
                    <a:lstStyle/>
                    <a:p>
                      <a:r>
                        <a:rPr lang="en-US" dirty="0" smtClean="0"/>
                        <a:t>2.09</a:t>
                      </a:r>
                      <a:endParaRPr lang="en-US" dirty="0"/>
                    </a:p>
                  </a:txBody>
                  <a:tcPr/>
                </a:tc>
                <a:tc>
                  <a:txBody>
                    <a:bodyPr/>
                    <a:lstStyle/>
                    <a:p>
                      <a:r>
                        <a:rPr lang="en-US" dirty="0" smtClean="0"/>
                        <a:t>1.96</a:t>
                      </a:r>
                      <a:endParaRPr lang="en-US" dirty="0"/>
                    </a:p>
                  </a:txBody>
                  <a:tcPr/>
                </a:tc>
                <a:tc>
                  <a:txBody>
                    <a:bodyPr/>
                    <a:lstStyle/>
                    <a:p>
                      <a:r>
                        <a:rPr lang="en-US" dirty="0" smtClean="0"/>
                        <a:t>2.33</a:t>
                      </a:r>
                      <a:endParaRPr lang="en-US" dirty="0"/>
                    </a:p>
                  </a:txBody>
                  <a:tcPr/>
                </a:tc>
                <a:tc>
                  <a:txBody>
                    <a:bodyPr/>
                    <a:lstStyle/>
                    <a:p>
                      <a:r>
                        <a:rPr lang="en-US" dirty="0" smtClean="0"/>
                        <a:t>2.37</a:t>
                      </a:r>
                      <a:endParaRPr lang="en-US" dirty="0"/>
                    </a:p>
                  </a:txBody>
                  <a:tcPr/>
                </a:tc>
                <a:tc>
                  <a:txBody>
                    <a:bodyPr/>
                    <a:lstStyle/>
                    <a:p>
                      <a:r>
                        <a:rPr lang="en-US" dirty="0" smtClean="0"/>
                        <a:t>2.19</a:t>
                      </a:r>
                      <a:endParaRPr lang="en-US" dirty="0"/>
                    </a:p>
                  </a:txBody>
                  <a:tcPr/>
                </a:tc>
              </a:tr>
              <a:tr h="370840">
                <a:tc>
                  <a:txBody>
                    <a:bodyPr/>
                    <a:lstStyle/>
                    <a:p>
                      <a:r>
                        <a:rPr lang="en-US" sz="1800" i="1" kern="1200" dirty="0" smtClean="0">
                          <a:solidFill>
                            <a:schemeClr val="tx1"/>
                          </a:solidFill>
                          <a:effectLst/>
                          <a:latin typeface="+mn-lt"/>
                          <a:ea typeface="+mn-ea"/>
                          <a:cs typeface="+mn-cs"/>
                        </a:rPr>
                        <a:t>C. Assistance to Taxpayers</a:t>
                      </a:r>
                      <a:r>
                        <a:rPr lang="en-US" i="1" dirty="0" smtClean="0">
                          <a:effectLst/>
                        </a:rPr>
                        <a:t> </a:t>
                      </a:r>
                      <a:endParaRPr lang="en-US" i="1" dirty="0"/>
                    </a:p>
                  </a:txBody>
                  <a:tcPr/>
                </a:tc>
                <a:tc>
                  <a:txBody>
                    <a:bodyPr/>
                    <a:lstStyle/>
                    <a:p>
                      <a:r>
                        <a:rPr lang="en-US" dirty="0" smtClean="0"/>
                        <a:t>2.27</a:t>
                      </a:r>
                      <a:endParaRPr lang="en-US" dirty="0"/>
                    </a:p>
                  </a:txBody>
                  <a:tcPr/>
                </a:tc>
                <a:tc>
                  <a:txBody>
                    <a:bodyPr/>
                    <a:lstStyle/>
                    <a:p>
                      <a:r>
                        <a:rPr lang="en-US" dirty="0" smtClean="0"/>
                        <a:t>2.03</a:t>
                      </a:r>
                      <a:endParaRPr lang="en-US" dirty="0"/>
                    </a:p>
                  </a:txBody>
                  <a:tcPr/>
                </a:tc>
                <a:tc>
                  <a:txBody>
                    <a:bodyPr/>
                    <a:lstStyle/>
                    <a:p>
                      <a:r>
                        <a:rPr lang="en-US" dirty="0" smtClean="0"/>
                        <a:t>2.29</a:t>
                      </a:r>
                      <a:endParaRPr lang="en-US" dirty="0"/>
                    </a:p>
                  </a:txBody>
                  <a:tcPr/>
                </a:tc>
                <a:tc>
                  <a:txBody>
                    <a:bodyPr/>
                    <a:lstStyle/>
                    <a:p>
                      <a:r>
                        <a:rPr lang="en-US" dirty="0" smtClean="0"/>
                        <a:t>2.13</a:t>
                      </a:r>
                      <a:endParaRPr lang="en-US" dirty="0"/>
                    </a:p>
                  </a:txBody>
                  <a:tcPr/>
                </a:tc>
                <a:tc>
                  <a:txBody>
                    <a:bodyPr/>
                    <a:lstStyle/>
                    <a:p>
                      <a:r>
                        <a:rPr lang="en-US" dirty="0" smtClean="0"/>
                        <a:t>2.18</a:t>
                      </a:r>
                      <a:endParaRPr lang="en-US" dirty="0"/>
                    </a:p>
                  </a:txBody>
                  <a:tcPr/>
                </a:tc>
              </a:tr>
              <a:tr h="370840">
                <a:tc>
                  <a:txBody>
                    <a:bodyPr/>
                    <a:lstStyle/>
                    <a:p>
                      <a:r>
                        <a:rPr lang="en-US" sz="1800" b="1" kern="1200" dirty="0" smtClean="0">
                          <a:solidFill>
                            <a:schemeClr val="tx1"/>
                          </a:solidFill>
                          <a:effectLst/>
                          <a:latin typeface="+mn-lt"/>
                          <a:ea typeface="+mn-ea"/>
                          <a:cs typeface="+mn-cs"/>
                        </a:rPr>
                        <a:t>OVERALL</a:t>
                      </a:r>
                      <a:r>
                        <a:rPr lang="en-US" dirty="0" smtClean="0">
                          <a:effectLst/>
                        </a:rPr>
                        <a:t> </a:t>
                      </a:r>
                      <a:endParaRPr lang="en-US" dirty="0"/>
                    </a:p>
                  </a:txBody>
                  <a:tcPr/>
                </a:tc>
                <a:tc>
                  <a:txBody>
                    <a:bodyPr/>
                    <a:lstStyle/>
                    <a:p>
                      <a:r>
                        <a:rPr lang="en-US" dirty="0" smtClean="0"/>
                        <a:t>2.21</a:t>
                      </a:r>
                      <a:endParaRPr lang="en-US" dirty="0"/>
                    </a:p>
                  </a:txBody>
                  <a:tcPr/>
                </a:tc>
                <a:tc>
                  <a:txBody>
                    <a:bodyPr/>
                    <a:lstStyle/>
                    <a:p>
                      <a:r>
                        <a:rPr lang="en-US" dirty="0" smtClean="0"/>
                        <a:t>2.05</a:t>
                      </a:r>
                      <a:endParaRPr lang="en-US" dirty="0"/>
                    </a:p>
                  </a:txBody>
                  <a:tcPr/>
                </a:tc>
                <a:tc>
                  <a:txBody>
                    <a:bodyPr/>
                    <a:lstStyle/>
                    <a:p>
                      <a:r>
                        <a:rPr lang="en-US" dirty="0" smtClean="0"/>
                        <a:t>2.33</a:t>
                      </a:r>
                      <a:endParaRPr lang="en-US" dirty="0"/>
                    </a:p>
                  </a:txBody>
                  <a:tcPr/>
                </a:tc>
                <a:tc>
                  <a:txBody>
                    <a:bodyPr/>
                    <a:lstStyle/>
                    <a:p>
                      <a:r>
                        <a:rPr lang="en-US" dirty="0" smtClean="0"/>
                        <a:t>2.24</a:t>
                      </a:r>
                      <a:endParaRPr lang="en-US" dirty="0"/>
                    </a:p>
                  </a:txBody>
                  <a:tcPr/>
                </a:tc>
                <a:tc>
                  <a:txBody>
                    <a:bodyPr/>
                    <a:lstStyle/>
                    <a:p>
                      <a:r>
                        <a:rPr lang="en-US" dirty="0" smtClean="0"/>
                        <a:t>2.21</a:t>
                      </a:r>
                      <a:endParaRPr lang="en-US" dirty="0"/>
                    </a:p>
                  </a:txBody>
                  <a:tcPr/>
                </a:tc>
              </a:tr>
            </a:tbl>
          </a:graphicData>
        </a:graphic>
      </p:graphicFrame>
    </p:spTree>
    <p:extLst>
      <p:ext uri="{BB962C8B-B14F-4D97-AF65-F5344CB8AC3E}">
        <p14:creationId xmlns:p14="http://schemas.microsoft.com/office/powerpoint/2010/main" val="4187998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28" y="504920"/>
            <a:ext cx="4572000" cy="646331"/>
          </a:xfrm>
          <a:prstGeom prst="rect">
            <a:avLst/>
          </a:prstGeom>
        </p:spPr>
        <p:txBody>
          <a:bodyPr>
            <a:spAutoFit/>
          </a:bodyPr>
          <a:lstStyle/>
          <a:p>
            <a:r>
              <a:rPr lang="en-US" b="1" dirty="0"/>
              <a:t>Degree of Seriousness of the Problems Encountered in the Process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57481876"/>
              </p:ext>
            </p:extLst>
          </p:nvPr>
        </p:nvGraphicFramePr>
        <p:xfrm>
          <a:off x="342828" y="1397000"/>
          <a:ext cx="8500899" cy="3302000"/>
        </p:xfrm>
        <a:graphic>
          <a:graphicData uri="http://schemas.openxmlformats.org/drawingml/2006/table">
            <a:tbl>
              <a:tblPr firstRow="1" bandRow="1">
                <a:tableStyleId>{2D5ABB26-0587-4C30-8999-92F81FD0307C}</a:tableStyleId>
              </a:tblPr>
              <a:tblGrid>
                <a:gridCol w="3665920"/>
                <a:gridCol w="942515"/>
                <a:gridCol w="942515"/>
                <a:gridCol w="942515"/>
                <a:gridCol w="942515"/>
                <a:gridCol w="1064919"/>
              </a:tblGrid>
              <a:tr h="370840">
                <a:tc>
                  <a:txBody>
                    <a:bodyPr/>
                    <a:lstStyle/>
                    <a:p>
                      <a:r>
                        <a:rPr lang="en-US" sz="1800" kern="1200" dirty="0" smtClean="0">
                          <a:solidFill>
                            <a:schemeClr val="tx1"/>
                          </a:solidFill>
                          <a:effectLst/>
                          <a:latin typeface="+mn-lt"/>
                          <a:ea typeface="+mn-ea"/>
                          <a:cs typeface="+mn-cs"/>
                        </a:rPr>
                        <a:t>INDICATORS: </a:t>
                      </a:r>
                      <a:r>
                        <a:rPr lang="en-US" sz="1800" b="1" kern="1200" dirty="0" smtClean="0">
                          <a:solidFill>
                            <a:schemeClr val="tx1"/>
                          </a:solidFill>
                          <a:effectLst/>
                          <a:latin typeface="+mn-lt"/>
                          <a:ea typeface="+mn-ea"/>
                          <a:cs typeface="+mn-cs"/>
                        </a:rPr>
                        <a:t>Problems Encountered</a:t>
                      </a:r>
                      <a:r>
                        <a:rPr lang="en-US" dirty="0" smtClean="0">
                          <a:effectLst/>
                        </a:rPr>
                        <a:t> </a:t>
                      </a:r>
                      <a:endParaRPr lang="en-US" dirty="0"/>
                    </a:p>
                  </a:txBody>
                  <a:tcPr/>
                </a:tc>
                <a:tc>
                  <a:txBody>
                    <a:bodyPr/>
                    <a:lstStyle/>
                    <a:p>
                      <a:r>
                        <a:rPr lang="en-US" sz="1800" b="1" kern="1200" dirty="0" smtClean="0">
                          <a:solidFill>
                            <a:schemeClr val="tx1"/>
                          </a:solidFill>
                          <a:effectLst/>
                          <a:latin typeface="+mn-lt"/>
                          <a:ea typeface="+mn-ea"/>
                          <a:cs typeface="+mn-cs"/>
                        </a:rPr>
                        <a:t>PSA</a:t>
                      </a:r>
                      <a:r>
                        <a:rPr lang="en-US" b="1" dirty="0" smtClean="0">
                          <a:effectLst/>
                        </a:rPr>
                        <a:t> </a:t>
                      </a:r>
                      <a:endParaRPr lang="en-US" b="1" dirty="0"/>
                    </a:p>
                  </a:txBody>
                  <a:tcPr/>
                </a:tc>
                <a:tc>
                  <a:txBody>
                    <a:bodyPr/>
                    <a:lstStyle/>
                    <a:p>
                      <a:r>
                        <a:rPr lang="en-US" sz="1600" b="1" kern="1200" dirty="0" smtClean="0">
                          <a:solidFill>
                            <a:schemeClr val="tx1"/>
                          </a:solidFill>
                          <a:effectLst/>
                          <a:latin typeface="+mn-lt"/>
                          <a:ea typeface="+mn-ea"/>
                          <a:cs typeface="+mn-cs"/>
                        </a:rPr>
                        <a:t>C &amp; M A</a:t>
                      </a:r>
                      <a:r>
                        <a:rPr lang="en-US" sz="1600" b="1" dirty="0" smtClean="0">
                          <a:effectLst/>
                        </a:rPr>
                        <a:t> </a:t>
                      </a:r>
                      <a:endParaRPr lang="en-US" sz="1600" b="1" dirty="0"/>
                    </a:p>
                  </a:txBody>
                  <a:tcPr/>
                </a:tc>
                <a:tc>
                  <a:txBody>
                    <a:bodyPr/>
                    <a:lstStyle/>
                    <a:p>
                      <a:r>
                        <a:rPr lang="en-US" sz="1800" b="1" kern="1200" dirty="0" smtClean="0">
                          <a:solidFill>
                            <a:schemeClr val="tx1"/>
                          </a:solidFill>
                          <a:effectLst/>
                          <a:latin typeface="+mn-lt"/>
                          <a:ea typeface="+mn-ea"/>
                          <a:cs typeface="+mn-cs"/>
                        </a:rPr>
                        <a:t>PA</a:t>
                      </a:r>
                      <a:r>
                        <a:rPr lang="en-US" b="1" dirty="0" smtClean="0">
                          <a:effectLst/>
                        </a:rPr>
                        <a:t> </a:t>
                      </a:r>
                      <a:endParaRPr lang="en-US" b="1" dirty="0"/>
                    </a:p>
                  </a:txBody>
                  <a:tcPr/>
                </a:tc>
                <a:tc>
                  <a:txBody>
                    <a:bodyPr/>
                    <a:lstStyle/>
                    <a:p>
                      <a:r>
                        <a:rPr lang="en-US" sz="1800" b="1" kern="1200" dirty="0" smtClean="0">
                          <a:solidFill>
                            <a:schemeClr val="tx1"/>
                          </a:solidFill>
                          <a:effectLst/>
                          <a:latin typeface="+mn-lt"/>
                          <a:ea typeface="+mn-ea"/>
                          <a:cs typeface="+mn-cs"/>
                        </a:rPr>
                        <a:t>LRA</a:t>
                      </a:r>
                      <a:r>
                        <a:rPr lang="en-US" b="1" dirty="0" smtClean="0">
                          <a:effectLst/>
                        </a:rPr>
                        <a:t> </a:t>
                      </a:r>
                      <a:endParaRPr lang="en-US" b="1" dirty="0"/>
                    </a:p>
                  </a:txBody>
                  <a:tcPr/>
                </a:tc>
                <a:tc>
                  <a:txBody>
                    <a:bodyPr/>
                    <a:lstStyle/>
                    <a:p>
                      <a:r>
                        <a:rPr lang="en-US" sz="1600" b="1" kern="1200" dirty="0" smtClean="0">
                          <a:solidFill>
                            <a:schemeClr val="tx1"/>
                          </a:solidFill>
                          <a:effectLst/>
                          <a:latin typeface="+mn-lt"/>
                          <a:ea typeface="+mn-ea"/>
                          <a:cs typeface="+mn-cs"/>
                        </a:rPr>
                        <a:t>OVER</a:t>
                      </a:r>
                      <a:r>
                        <a:rPr lang="en-US" sz="1600" b="1" kern="1200" baseline="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ALL</a:t>
                      </a:r>
                      <a:r>
                        <a:rPr lang="en-US" sz="1600" b="1" dirty="0" smtClean="0">
                          <a:effectLst/>
                        </a:rPr>
                        <a:t> </a:t>
                      </a:r>
                      <a:endParaRPr lang="en-US" sz="1600" b="1" dirty="0"/>
                    </a:p>
                  </a:txBody>
                  <a:tcPr/>
                </a:tc>
              </a:tr>
              <a:tr h="370840">
                <a:tc>
                  <a:txBody>
                    <a:bodyPr/>
                    <a:lstStyle/>
                    <a:p>
                      <a:pPr marL="342900" indent="-342900">
                        <a:buFont typeface="Wingdings" charset="2"/>
                        <a:buChar char="§"/>
                      </a:pPr>
                      <a:r>
                        <a:rPr lang="en-US" sz="1600" b="0" i="1" kern="1200" dirty="0" smtClean="0">
                          <a:solidFill>
                            <a:schemeClr val="tx1"/>
                          </a:solidFill>
                          <a:effectLst/>
                          <a:latin typeface="+mn-lt"/>
                          <a:ea typeface="+mn-ea"/>
                          <a:cs typeface="+mn-cs"/>
                        </a:rPr>
                        <a:t>Relatively high transfer taxes, which discourage formal transactions</a:t>
                      </a:r>
                      <a:r>
                        <a:rPr lang="en-US" sz="1600" b="0" i="1" dirty="0" smtClean="0">
                          <a:effectLst/>
                        </a:rPr>
                        <a:t> </a:t>
                      </a:r>
                      <a:endParaRPr lang="en-US" sz="1600" b="0" i="1" dirty="0"/>
                    </a:p>
                  </a:txBody>
                  <a:tcPr/>
                </a:tc>
                <a:tc>
                  <a:txBody>
                    <a:bodyPr/>
                    <a:lstStyle/>
                    <a:p>
                      <a:r>
                        <a:rPr lang="en-US" dirty="0" smtClean="0"/>
                        <a:t>3.36</a:t>
                      </a:r>
                      <a:endParaRPr lang="en-US" dirty="0"/>
                    </a:p>
                  </a:txBody>
                  <a:tcPr/>
                </a:tc>
                <a:tc>
                  <a:txBody>
                    <a:bodyPr/>
                    <a:lstStyle/>
                    <a:p>
                      <a:r>
                        <a:rPr lang="en-US" dirty="0" smtClean="0"/>
                        <a:t>3.39</a:t>
                      </a:r>
                      <a:endParaRPr lang="en-US" dirty="0"/>
                    </a:p>
                  </a:txBody>
                  <a:tcPr/>
                </a:tc>
                <a:tc>
                  <a:txBody>
                    <a:bodyPr/>
                    <a:lstStyle/>
                    <a:p>
                      <a:r>
                        <a:rPr lang="en-US" dirty="0" smtClean="0"/>
                        <a:t>3.50</a:t>
                      </a:r>
                      <a:endParaRPr lang="en-US" dirty="0"/>
                    </a:p>
                  </a:txBody>
                  <a:tcPr/>
                </a:tc>
                <a:tc>
                  <a:txBody>
                    <a:bodyPr/>
                    <a:lstStyle/>
                    <a:p>
                      <a:r>
                        <a:rPr lang="en-US" dirty="0" smtClean="0"/>
                        <a:t>3.70</a:t>
                      </a:r>
                      <a:endParaRPr lang="en-US" dirty="0"/>
                    </a:p>
                  </a:txBody>
                  <a:tcPr/>
                </a:tc>
                <a:tc>
                  <a:txBody>
                    <a:bodyPr/>
                    <a:lstStyle/>
                    <a:p>
                      <a:r>
                        <a:rPr lang="en-US" dirty="0" smtClean="0"/>
                        <a:t>3.49</a:t>
                      </a:r>
                      <a:endParaRPr lang="en-US" dirty="0"/>
                    </a:p>
                  </a:txBody>
                  <a:tcPr/>
                </a:tc>
              </a:tr>
              <a:tr h="370840">
                <a:tc>
                  <a:txBody>
                    <a:bodyPr/>
                    <a:lstStyle/>
                    <a:p>
                      <a:pPr marL="342900" indent="-342900">
                        <a:buFont typeface="Wingdings" charset="2"/>
                        <a:buChar char="§"/>
                      </a:pPr>
                      <a:r>
                        <a:rPr lang="en-US" sz="1600" b="0" i="1" kern="1200" dirty="0" smtClean="0">
                          <a:solidFill>
                            <a:schemeClr val="tx1"/>
                          </a:solidFill>
                          <a:effectLst/>
                          <a:latin typeface="+mn-lt"/>
                          <a:ea typeface="+mn-ea"/>
                          <a:cs typeface="+mn-cs"/>
                        </a:rPr>
                        <a:t>Voluminous Documentary Requirements</a:t>
                      </a:r>
                      <a:r>
                        <a:rPr lang="en-US" sz="1600" b="0" i="1" dirty="0" smtClean="0">
                          <a:effectLst/>
                        </a:rPr>
                        <a:t> </a:t>
                      </a:r>
                      <a:endParaRPr lang="en-US" sz="1600" b="0" i="1" dirty="0"/>
                    </a:p>
                  </a:txBody>
                  <a:tcPr/>
                </a:tc>
                <a:tc>
                  <a:txBody>
                    <a:bodyPr/>
                    <a:lstStyle/>
                    <a:p>
                      <a:r>
                        <a:rPr lang="en-US" dirty="0" smtClean="0"/>
                        <a:t>3.55</a:t>
                      </a:r>
                      <a:endParaRPr lang="en-US" dirty="0"/>
                    </a:p>
                  </a:txBody>
                  <a:tcPr/>
                </a:tc>
                <a:tc>
                  <a:txBody>
                    <a:bodyPr/>
                    <a:lstStyle/>
                    <a:p>
                      <a:r>
                        <a:rPr lang="en-US" dirty="0" smtClean="0"/>
                        <a:t>3.39</a:t>
                      </a:r>
                      <a:endParaRPr lang="en-US" dirty="0"/>
                    </a:p>
                  </a:txBody>
                  <a:tcPr/>
                </a:tc>
                <a:tc>
                  <a:txBody>
                    <a:bodyPr/>
                    <a:lstStyle/>
                    <a:p>
                      <a:r>
                        <a:rPr lang="en-US" dirty="0" smtClean="0"/>
                        <a:t>3.25</a:t>
                      </a:r>
                      <a:endParaRPr lang="en-US" dirty="0"/>
                    </a:p>
                  </a:txBody>
                  <a:tcPr/>
                </a:tc>
                <a:tc>
                  <a:txBody>
                    <a:bodyPr/>
                    <a:lstStyle/>
                    <a:p>
                      <a:r>
                        <a:rPr lang="en-US" dirty="0" smtClean="0"/>
                        <a:t>3.50</a:t>
                      </a:r>
                      <a:endParaRPr lang="en-US" dirty="0"/>
                    </a:p>
                  </a:txBody>
                  <a:tcPr/>
                </a:tc>
                <a:tc>
                  <a:txBody>
                    <a:bodyPr/>
                    <a:lstStyle/>
                    <a:p>
                      <a:r>
                        <a:rPr lang="en-US" dirty="0" smtClean="0"/>
                        <a:t>3.42</a:t>
                      </a:r>
                      <a:endParaRPr lang="en-US" dirty="0"/>
                    </a:p>
                  </a:txBody>
                  <a:tcPr/>
                </a:tc>
              </a:tr>
              <a:tr h="370840">
                <a:tc>
                  <a:txBody>
                    <a:bodyPr/>
                    <a:lstStyle/>
                    <a:p>
                      <a:pPr marL="342900" indent="-342900">
                        <a:buFont typeface="Wingdings" charset="2"/>
                        <a:buChar char="§"/>
                      </a:pPr>
                      <a:r>
                        <a:rPr lang="en-US" sz="1600" b="0" i="1" kern="1200" dirty="0" smtClean="0">
                          <a:solidFill>
                            <a:schemeClr val="tx1"/>
                          </a:solidFill>
                          <a:effectLst/>
                          <a:latin typeface="+mn-lt"/>
                          <a:ea typeface="+mn-ea"/>
                          <a:cs typeface="+mn-cs"/>
                        </a:rPr>
                        <a:t>Excessive Transfer Costs</a:t>
                      </a:r>
                      <a:r>
                        <a:rPr lang="en-US" sz="1600" b="0" i="1" dirty="0" smtClean="0">
                          <a:effectLst/>
                        </a:rPr>
                        <a:t> </a:t>
                      </a:r>
                      <a:endParaRPr lang="en-US" sz="1600" b="0" i="1" dirty="0"/>
                    </a:p>
                  </a:txBody>
                  <a:tcPr/>
                </a:tc>
                <a:tc>
                  <a:txBody>
                    <a:bodyPr/>
                    <a:lstStyle/>
                    <a:p>
                      <a:r>
                        <a:rPr lang="en-US" dirty="0" smtClean="0"/>
                        <a:t>3.18</a:t>
                      </a:r>
                      <a:endParaRPr lang="en-US" dirty="0"/>
                    </a:p>
                  </a:txBody>
                  <a:tcPr/>
                </a:tc>
                <a:tc>
                  <a:txBody>
                    <a:bodyPr/>
                    <a:lstStyle/>
                    <a:p>
                      <a:r>
                        <a:rPr lang="en-US" dirty="0" smtClean="0"/>
                        <a:t>3.39</a:t>
                      </a:r>
                      <a:endParaRPr lang="en-US" dirty="0"/>
                    </a:p>
                  </a:txBody>
                  <a:tcPr/>
                </a:tc>
                <a:tc>
                  <a:txBody>
                    <a:bodyPr/>
                    <a:lstStyle/>
                    <a:p>
                      <a:r>
                        <a:rPr lang="en-US" dirty="0" smtClean="0"/>
                        <a:t>3.25</a:t>
                      </a:r>
                      <a:endParaRPr lang="en-US" dirty="0"/>
                    </a:p>
                  </a:txBody>
                  <a:tcPr/>
                </a:tc>
                <a:tc>
                  <a:txBody>
                    <a:bodyPr/>
                    <a:lstStyle/>
                    <a:p>
                      <a:r>
                        <a:rPr lang="en-US" dirty="0" smtClean="0"/>
                        <a:t>3.60</a:t>
                      </a:r>
                      <a:endParaRPr lang="en-US" dirty="0"/>
                    </a:p>
                  </a:txBody>
                  <a:tcPr/>
                </a:tc>
                <a:tc>
                  <a:txBody>
                    <a:bodyPr/>
                    <a:lstStyle/>
                    <a:p>
                      <a:r>
                        <a:rPr lang="en-US" dirty="0" smtClean="0"/>
                        <a:t>3.36</a:t>
                      </a:r>
                      <a:endParaRPr lang="en-US" dirty="0"/>
                    </a:p>
                  </a:txBody>
                  <a:tcPr/>
                </a:tc>
              </a:tr>
              <a:tr h="370840">
                <a:tc>
                  <a:txBody>
                    <a:bodyPr/>
                    <a:lstStyle/>
                    <a:p>
                      <a:pPr marL="342900" indent="-342900">
                        <a:buFont typeface="Wingdings" charset="2"/>
                        <a:buChar char="§"/>
                      </a:pPr>
                      <a:r>
                        <a:rPr lang="en-US" sz="1600" b="0" i="1" kern="1200" dirty="0" smtClean="0">
                          <a:solidFill>
                            <a:schemeClr val="tx1"/>
                          </a:solidFill>
                          <a:effectLst/>
                          <a:latin typeface="+mn-lt"/>
                          <a:ea typeface="+mn-ea"/>
                          <a:cs typeface="+mn-cs"/>
                        </a:rPr>
                        <a:t>Limited use of information technologies in the appraisal process</a:t>
                      </a:r>
                      <a:r>
                        <a:rPr lang="en-US" sz="1600" b="0" i="1" dirty="0" smtClean="0">
                          <a:effectLst/>
                        </a:rPr>
                        <a:t> </a:t>
                      </a:r>
                      <a:endParaRPr lang="en-US" sz="1600" b="0" i="1" dirty="0"/>
                    </a:p>
                  </a:txBody>
                  <a:tcPr/>
                </a:tc>
                <a:tc>
                  <a:txBody>
                    <a:bodyPr/>
                    <a:lstStyle/>
                    <a:p>
                      <a:r>
                        <a:rPr lang="en-US" dirty="0" smtClean="0"/>
                        <a:t>3.27</a:t>
                      </a:r>
                      <a:endParaRPr lang="en-US" dirty="0"/>
                    </a:p>
                  </a:txBody>
                  <a:tcPr/>
                </a:tc>
                <a:tc>
                  <a:txBody>
                    <a:bodyPr/>
                    <a:lstStyle/>
                    <a:p>
                      <a:r>
                        <a:rPr lang="en-US" dirty="0" smtClean="0"/>
                        <a:t>3.22</a:t>
                      </a:r>
                      <a:endParaRPr lang="en-US" dirty="0"/>
                    </a:p>
                  </a:txBody>
                  <a:tcPr/>
                </a:tc>
                <a:tc>
                  <a:txBody>
                    <a:bodyPr/>
                    <a:lstStyle/>
                    <a:p>
                      <a:r>
                        <a:rPr lang="en-US" dirty="0" smtClean="0"/>
                        <a:t>3.38</a:t>
                      </a:r>
                      <a:endParaRPr lang="en-US" dirty="0"/>
                    </a:p>
                  </a:txBody>
                  <a:tcPr/>
                </a:tc>
                <a:tc>
                  <a:txBody>
                    <a:bodyPr/>
                    <a:lstStyle/>
                    <a:p>
                      <a:r>
                        <a:rPr lang="en-US" dirty="0" smtClean="0"/>
                        <a:t>3.50</a:t>
                      </a:r>
                      <a:endParaRPr lang="en-US" dirty="0"/>
                    </a:p>
                  </a:txBody>
                  <a:tcPr/>
                </a:tc>
                <a:tc>
                  <a:txBody>
                    <a:bodyPr/>
                    <a:lstStyle/>
                    <a:p>
                      <a:r>
                        <a:rPr lang="en-US" dirty="0" smtClean="0"/>
                        <a:t>3.34</a:t>
                      </a:r>
                      <a:endParaRPr lang="en-US" dirty="0"/>
                    </a:p>
                  </a:txBody>
                  <a:tcPr/>
                </a:tc>
              </a:tr>
              <a:tr h="370840">
                <a:tc>
                  <a:txBody>
                    <a:bodyPr/>
                    <a:lstStyle/>
                    <a:p>
                      <a:pPr marL="342900" indent="-342900">
                        <a:buFont typeface="Wingdings" charset="2"/>
                        <a:buChar char="§"/>
                      </a:pPr>
                      <a:r>
                        <a:rPr lang="en-US" sz="1600" b="0" i="1" kern="1200" dirty="0" smtClean="0">
                          <a:solidFill>
                            <a:schemeClr val="tx1"/>
                          </a:solidFill>
                          <a:effectLst/>
                          <a:latin typeface="+mn-lt"/>
                          <a:ea typeface="+mn-ea"/>
                          <a:cs typeface="+mn-cs"/>
                        </a:rPr>
                        <a:t>Costly to comply with in view of numerous documentation requirements</a:t>
                      </a:r>
                      <a:r>
                        <a:rPr lang="en-US" sz="1600" b="0" i="1" dirty="0" smtClean="0">
                          <a:effectLst/>
                        </a:rPr>
                        <a:t> </a:t>
                      </a:r>
                      <a:endParaRPr lang="en-US" sz="1600" b="0" i="1" dirty="0"/>
                    </a:p>
                  </a:txBody>
                  <a:tcPr/>
                </a:tc>
                <a:tc>
                  <a:txBody>
                    <a:bodyPr/>
                    <a:lstStyle/>
                    <a:p>
                      <a:r>
                        <a:rPr lang="en-US" dirty="0" smtClean="0"/>
                        <a:t>3.36</a:t>
                      </a:r>
                      <a:endParaRPr lang="en-US" dirty="0"/>
                    </a:p>
                  </a:txBody>
                  <a:tcPr/>
                </a:tc>
                <a:tc>
                  <a:txBody>
                    <a:bodyPr/>
                    <a:lstStyle/>
                    <a:p>
                      <a:r>
                        <a:rPr lang="en-US" dirty="0" smtClean="0"/>
                        <a:t>3.26</a:t>
                      </a:r>
                      <a:endParaRPr lang="en-US" dirty="0"/>
                    </a:p>
                  </a:txBody>
                  <a:tcPr/>
                </a:tc>
                <a:tc>
                  <a:txBody>
                    <a:bodyPr/>
                    <a:lstStyle/>
                    <a:p>
                      <a:r>
                        <a:rPr lang="en-US" dirty="0" smtClean="0"/>
                        <a:t>3.00</a:t>
                      </a:r>
                      <a:endParaRPr lang="en-US" dirty="0"/>
                    </a:p>
                  </a:txBody>
                  <a:tcPr/>
                </a:tc>
                <a:tc>
                  <a:txBody>
                    <a:bodyPr/>
                    <a:lstStyle/>
                    <a:p>
                      <a:r>
                        <a:rPr lang="en-US" dirty="0" smtClean="0"/>
                        <a:t>3.60</a:t>
                      </a:r>
                      <a:endParaRPr lang="en-US" dirty="0"/>
                    </a:p>
                  </a:txBody>
                  <a:tcPr/>
                </a:tc>
                <a:tc>
                  <a:txBody>
                    <a:bodyPr/>
                    <a:lstStyle/>
                    <a:p>
                      <a:r>
                        <a:rPr lang="en-US" dirty="0" smtClean="0"/>
                        <a:t>3.31</a:t>
                      </a:r>
                      <a:endParaRPr lang="en-US" dirty="0"/>
                    </a:p>
                  </a:txBody>
                  <a:tcPr/>
                </a:tc>
              </a:tr>
            </a:tbl>
          </a:graphicData>
        </a:graphic>
      </p:graphicFrame>
      <p:sp>
        <p:nvSpPr>
          <p:cNvPr id="4" name="Rectangle 3"/>
          <p:cNvSpPr/>
          <p:nvPr/>
        </p:nvSpPr>
        <p:spPr>
          <a:xfrm>
            <a:off x="342828" y="4988220"/>
            <a:ext cx="8500899" cy="1200329"/>
          </a:xfrm>
          <a:prstGeom prst="rect">
            <a:avLst/>
          </a:prstGeom>
        </p:spPr>
        <p:txBody>
          <a:bodyPr wrap="square">
            <a:spAutoFit/>
          </a:bodyPr>
          <a:lstStyle/>
          <a:p>
            <a:r>
              <a:rPr lang="en-US" dirty="0" smtClean="0"/>
              <a:t>Presented in this data are the top five highest problems take from the perceived means.  Mutually</a:t>
            </a:r>
            <a:r>
              <a:rPr lang="en-US" dirty="0"/>
              <a:t>, the overall mean of the three (3) groups of respondents is 3.84, 3.42 and 3.82 for the PSA, Municipal and City Assessors and LRA respectively.  This indicates that the problems encountered in estate tax administration were serious but manageable. </a:t>
            </a:r>
            <a:endParaRPr lang="en-US" dirty="0"/>
          </a:p>
        </p:txBody>
      </p:sp>
    </p:spTree>
    <p:extLst>
      <p:ext uri="{BB962C8B-B14F-4D97-AF65-F5344CB8AC3E}">
        <p14:creationId xmlns:p14="http://schemas.microsoft.com/office/powerpoint/2010/main" val="8647768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367" y="2032000"/>
            <a:ext cx="7098633" cy="3046988"/>
          </a:xfrm>
          <a:prstGeom prst="rect">
            <a:avLst/>
          </a:prstGeom>
          <a:noFill/>
        </p:spPr>
        <p:txBody>
          <a:bodyPr wrap="square" rtlCol="0">
            <a:spAutoFit/>
          </a:bodyPr>
          <a:lstStyle/>
          <a:p>
            <a:pPr algn="ctr"/>
            <a:r>
              <a:rPr lang="en-US" sz="2400" b="1" dirty="0" smtClean="0"/>
              <a:t>THE PROPOSED COLLABORATIVE FRAMEWORK OF THE FOLLOWING GOVERNMENT AGENCIES</a:t>
            </a:r>
          </a:p>
          <a:p>
            <a:endParaRPr lang="en-US" dirty="0"/>
          </a:p>
          <a:p>
            <a:pPr marL="1982788" indent="-285750">
              <a:lnSpc>
                <a:spcPct val="150000"/>
              </a:lnSpc>
              <a:buFont typeface="Wingdings" charset="2"/>
              <a:buChar char="q"/>
            </a:pPr>
            <a:r>
              <a:rPr lang="en-US" dirty="0" smtClean="0"/>
              <a:t>Bureau of Internal Revenue</a:t>
            </a:r>
          </a:p>
          <a:p>
            <a:pPr marL="1982788" indent="-285750">
              <a:lnSpc>
                <a:spcPct val="150000"/>
              </a:lnSpc>
              <a:buFont typeface="Wingdings" charset="2"/>
              <a:buChar char="q"/>
            </a:pPr>
            <a:r>
              <a:rPr lang="en-US" dirty="0" smtClean="0"/>
              <a:t>Local Government Assessors</a:t>
            </a:r>
          </a:p>
          <a:p>
            <a:pPr marL="1982788" indent="-285750">
              <a:lnSpc>
                <a:spcPct val="150000"/>
              </a:lnSpc>
              <a:buFont typeface="Wingdings" charset="2"/>
              <a:buChar char="q"/>
            </a:pPr>
            <a:r>
              <a:rPr lang="en-US" dirty="0" smtClean="0"/>
              <a:t>Philippine Statistics Authority</a:t>
            </a:r>
          </a:p>
          <a:p>
            <a:pPr marL="1982788" indent="-285750">
              <a:lnSpc>
                <a:spcPct val="150000"/>
              </a:lnSpc>
              <a:buFont typeface="Wingdings" charset="2"/>
              <a:buChar char="q"/>
            </a:pPr>
            <a:r>
              <a:rPr lang="en-US" dirty="0" smtClean="0"/>
              <a:t>Land Registration Authority</a:t>
            </a:r>
          </a:p>
          <a:p>
            <a:endParaRPr lang="en-US" dirty="0"/>
          </a:p>
        </p:txBody>
      </p:sp>
    </p:spTree>
    <p:extLst>
      <p:ext uri="{BB962C8B-B14F-4D97-AF65-F5344CB8AC3E}">
        <p14:creationId xmlns:p14="http://schemas.microsoft.com/office/powerpoint/2010/main" val="35240442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473" y="3133870"/>
            <a:ext cx="8114631" cy="2585323"/>
          </a:xfrm>
          <a:prstGeom prst="rect">
            <a:avLst/>
          </a:prstGeom>
        </p:spPr>
        <p:txBody>
          <a:bodyPr wrap="square">
            <a:spAutoFit/>
          </a:bodyPr>
          <a:lstStyle/>
          <a:p>
            <a:r>
              <a:rPr lang="en-US" dirty="0" smtClean="0"/>
              <a:t>		Taking </a:t>
            </a:r>
            <a:r>
              <a:rPr lang="en-US" dirty="0"/>
              <a:t>into considerations the challenging processes of estate tax administration together with the problems encountered in the process for its compliance and to include the “partial awareness” and likewise contributed to “fear factor” sensed by the heirs/beneficiaries/executor/administrator in going to the BIR because of their presumption that they will be going to pay huge amount of taxes especially if the time of death of their decedent happened years back. Such unfounded perception that taxes is too high and that their failure to file and pay on time means additional burden to them due to penalties that were imposed for collection must have been alleviated, hence, the creation of the BIR – LAP ONESS.</a:t>
            </a:r>
            <a:r>
              <a:rPr lang="en-US" dirty="0"/>
              <a:t> </a:t>
            </a:r>
          </a:p>
        </p:txBody>
      </p:sp>
      <p:pic>
        <p:nvPicPr>
          <p:cNvPr id="3" name="Picture 2" descr="How-to-know-if-Jobs-is-real-or-n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63" y="374316"/>
            <a:ext cx="2733842" cy="2733842"/>
          </a:xfrm>
          <a:prstGeom prst="rect">
            <a:avLst/>
          </a:prstGeom>
        </p:spPr>
      </p:pic>
    </p:spTree>
    <p:extLst>
      <p:ext uri="{BB962C8B-B14F-4D97-AF65-F5344CB8AC3E}">
        <p14:creationId xmlns:p14="http://schemas.microsoft.com/office/powerpoint/2010/main" val="2522539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689586" y="1983886"/>
            <a:ext cx="1439334" cy="74140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17808" y="2155150"/>
            <a:ext cx="1297117" cy="369332"/>
          </a:xfrm>
          <a:prstGeom prst="rect">
            <a:avLst/>
          </a:prstGeom>
          <a:noFill/>
        </p:spPr>
        <p:txBody>
          <a:bodyPr wrap="square" rtlCol="0">
            <a:spAutoFit/>
          </a:bodyPr>
          <a:lstStyle/>
          <a:p>
            <a:pPr algn="ctr"/>
            <a:r>
              <a:rPr lang="en-US" dirty="0" smtClean="0"/>
              <a:t>TAX PAYER</a:t>
            </a:r>
            <a:endParaRPr lang="en-US" dirty="0"/>
          </a:p>
        </p:txBody>
      </p:sp>
      <p:sp>
        <p:nvSpPr>
          <p:cNvPr id="26" name="TextBox 25"/>
          <p:cNvSpPr txBox="1"/>
          <p:nvPr/>
        </p:nvSpPr>
        <p:spPr>
          <a:xfrm>
            <a:off x="364525" y="207930"/>
            <a:ext cx="8646436" cy="677108"/>
          </a:xfrm>
          <a:prstGeom prst="rect">
            <a:avLst/>
          </a:prstGeom>
          <a:noFill/>
        </p:spPr>
        <p:txBody>
          <a:bodyPr wrap="square" rtlCol="0">
            <a:spAutoFit/>
          </a:bodyPr>
          <a:lstStyle/>
          <a:p>
            <a:r>
              <a:rPr lang="en-US" dirty="0" smtClean="0"/>
              <a:t>COLLABORATIVE FRAMEWORK</a:t>
            </a:r>
          </a:p>
          <a:p>
            <a:r>
              <a:rPr lang="en-US" dirty="0" smtClean="0"/>
              <a:t>The Flowchart for </a:t>
            </a:r>
            <a:r>
              <a:rPr lang="en-US" sz="2000" b="1" dirty="0" smtClean="0"/>
              <a:t>BIR-LAP (</a:t>
            </a:r>
            <a:r>
              <a:rPr lang="en-US" sz="2000" b="1" dirty="0" err="1" smtClean="0"/>
              <a:t>OneSS</a:t>
            </a:r>
            <a:r>
              <a:rPr lang="en-US" sz="2000" b="1" dirty="0" smtClean="0"/>
              <a:t>) One-STOP SHOP</a:t>
            </a:r>
            <a:endParaRPr lang="en-US" sz="2000" b="1" dirty="0"/>
          </a:p>
        </p:txBody>
      </p:sp>
      <p:cxnSp>
        <p:nvCxnSpPr>
          <p:cNvPr id="28" name="Straight Arrow Connector 27"/>
          <p:cNvCxnSpPr/>
          <p:nvPr/>
        </p:nvCxnSpPr>
        <p:spPr>
          <a:xfrm>
            <a:off x="2128920" y="2191792"/>
            <a:ext cx="1268032" cy="0"/>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sp>
        <p:nvSpPr>
          <p:cNvPr id="37" name="Diamond 36"/>
          <p:cNvSpPr/>
          <p:nvPr/>
        </p:nvSpPr>
        <p:spPr>
          <a:xfrm>
            <a:off x="3467506" y="1864011"/>
            <a:ext cx="1030111" cy="1044223"/>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3467506" y="2103900"/>
            <a:ext cx="1030111" cy="584776"/>
          </a:xfrm>
          <a:prstGeom prst="rect">
            <a:avLst/>
          </a:prstGeom>
          <a:noFill/>
        </p:spPr>
        <p:txBody>
          <a:bodyPr wrap="square" rtlCol="0">
            <a:spAutoFit/>
          </a:bodyPr>
          <a:lstStyle/>
          <a:p>
            <a:pPr algn="ctr"/>
            <a:r>
              <a:rPr lang="en-US" sz="1600" dirty="0" smtClean="0"/>
              <a:t>Estate Tax?</a:t>
            </a:r>
            <a:endParaRPr lang="en-US" sz="1600" dirty="0"/>
          </a:p>
        </p:txBody>
      </p:sp>
      <p:sp>
        <p:nvSpPr>
          <p:cNvPr id="39" name="Rectangle 38"/>
          <p:cNvSpPr>
            <a:spLocks noChangeArrowheads="1"/>
          </p:cNvSpPr>
          <p:nvPr/>
        </p:nvSpPr>
        <p:spPr bwMode="auto">
          <a:xfrm>
            <a:off x="2359553" y="4456609"/>
            <a:ext cx="1009650" cy="417113"/>
          </a:xfrm>
          <a:prstGeom prst="rect">
            <a:avLst/>
          </a:prstGeom>
          <a:solidFill>
            <a:srgbClr val="EBF1DE"/>
          </a:solidFill>
          <a:ln w="9525">
            <a:solidFill>
              <a:srgbClr val="00B05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smtClean="0">
                <a:effectLst/>
                <a:latin typeface="Calibri"/>
                <a:ea typeface="ＭＳ 明朝"/>
                <a:cs typeface="Times New Roman"/>
              </a:rPr>
              <a:t>ASSESSOR</a:t>
            </a:r>
            <a:endParaRPr lang="en-US" sz="1400" dirty="0">
              <a:effectLst/>
              <a:latin typeface="Calibri"/>
              <a:ea typeface="ＭＳ 明朝"/>
              <a:cs typeface="Times New Roman"/>
            </a:endParaRPr>
          </a:p>
        </p:txBody>
      </p:sp>
      <p:sp>
        <p:nvSpPr>
          <p:cNvPr id="40" name="Rectangle 39"/>
          <p:cNvSpPr>
            <a:spLocks noChangeArrowheads="1"/>
          </p:cNvSpPr>
          <p:nvPr/>
        </p:nvSpPr>
        <p:spPr bwMode="auto">
          <a:xfrm>
            <a:off x="3543041" y="4456613"/>
            <a:ext cx="1009650" cy="417113"/>
          </a:xfrm>
          <a:prstGeom prst="rect">
            <a:avLst/>
          </a:prstGeom>
          <a:solidFill>
            <a:schemeClr val="accent6">
              <a:lumMod val="75000"/>
            </a:schemeClr>
          </a:solidFill>
          <a:ln w="9525">
            <a:solidFill>
              <a:srgbClr val="00B05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600" dirty="0" smtClean="0">
                <a:effectLst/>
                <a:latin typeface="Calibri"/>
                <a:ea typeface="ＭＳ 明朝"/>
                <a:cs typeface="Times New Roman"/>
              </a:rPr>
              <a:t>PSA</a:t>
            </a:r>
            <a:endParaRPr lang="en-US" sz="1600" dirty="0">
              <a:effectLst/>
              <a:latin typeface="Calibri"/>
              <a:ea typeface="ＭＳ 明朝"/>
              <a:cs typeface="Times New Roman"/>
            </a:endParaRPr>
          </a:p>
        </p:txBody>
      </p:sp>
      <p:sp>
        <p:nvSpPr>
          <p:cNvPr id="41" name="Rectangle 40"/>
          <p:cNvSpPr>
            <a:spLocks noChangeArrowheads="1"/>
          </p:cNvSpPr>
          <p:nvPr/>
        </p:nvSpPr>
        <p:spPr bwMode="auto">
          <a:xfrm>
            <a:off x="4735240" y="4456609"/>
            <a:ext cx="1009650" cy="417113"/>
          </a:xfrm>
          <a:prstGeom prst="rect">
            <a:avLst/>
          </a:prstGeom>
          <a:solidFill>
            <a:schemeClr val="accent5">
              <a:lumMod val="20000"/>
              <a:lumOff val="80000"/>
            </a:schemeClr>
          </a:solidFill>
          <a:ln w="9525">
            <a:solidFill>
              <a:srgbClr val="00B05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600" dirty="0" smtClean="0">
                <a:effectLst/>
                <a:latin typeface="Calibri"/>
                <a:ea typeface="ＭＳ 明朝"/>
                <a:cs typeface="Times New Roman"/>
              </a:rPr>
              <a:t>LRA</a:t>
            </a:r>
            <a:endParaRPr lang="en-US" sz="1600" dirty="0">
              <a:effectLst/>
              <a:latin typeface="Calibri"/>
              <a:ea typeface="ＭＳ 明朝"/>
              <a:cs typeface="Times New Roman"/>
            </a:endParaRPr>
          </a:p>
        </p:txBody>
      </p:sp>
      <p:sp>
        <p:nvSpPr>
          <p:cNvPr id="51" name="Oval 50"/>
          <p:cNvSpPr/>
          <p:nvPr/>
        </p:nvSpPr>
        <p:spPr>
          <a:xfrm>
            <a:off x="3248934" y="4188247"/>
            <a:ext cx="1643258" cy="910597"/>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52" name="TextBox 51"/>
          <p:cNvSpPr txBox="1"/>
          <p:nvPr/>
        </p:nvSpPr>
        <p:spPr>
          <a:xfrm>
            <a:off x="3373473" y="3874117"/>
            <a:ext cx="1458101" cy="276999"/>
          </a:xfrm>
          <a:prstGeom prst="rect">
            <a:avLst/>
          </a:prstGeom>
          <a:noFill/>
        </p:spPr>
        <p:txBody>
          <a:bodyPr wrap="square" rtlCol="0">
            <a:spAutoFit/>
          </a:bodyPr>
          <a:lstStyle/>
          <a:p>
            <a:r>
              <a:rPr lang="en-US" sz="1200" dirty="0" smtClean="0"/>
              <a:t>Digitized Documents</a:t>
            </a:r>
            <a:endParaRPr lang="en-US" sz="1200" dirty="0"/>
          </a:p>
        </p:txBody>
      </p:sp>
      <p:sp>
        <p:nvSpPr>
          <p:cNvPr id="62" name="TextBox 61"/>
          <p:cNvSpPr txBox="1"/>
          <p:nvPr/>
        </p:nvSpPr>
        <p:spPr>
          <a:xfrm>
            <a:off x="3248934" y="2544561"/>
            <a:ext cx="482114" cy="369332"/>
          </a:xfrm>
          <a:prstGeom prst="rect">
            <a:avLst/>
          </a:prstGeom>
          <a:noFill/>
        </p:spPr>
        <p:txBody>
          <a:bodyPr wrap="square" rtlCol="0">
            <a:spAutoFit/>
          </a:bodyPr>
          <a:lstStyle/>
          <a:p>
            <a:r>
              <a:rPr lang="en-US" dirty="0" smtClean="0"/>
              <a:t>NO</a:t>
            </a:r>
            <a:endParaRPr lang="en-US" dirty="0"/>
          </a:p>
        </p:txBody>
      </p:sp>
      <p:sp>
        <p:nvSpPr>
          <p:cNvPr id="63" name="TextBox 62"/>
          <p:cNvSpPr txBox="1"/>
          <p:nvPr/>
        </p:nvSpPr>
        <p:spPr>
          <a:xfrm>
            <a:off x="4197896" y="1822460"/>
            <a:ext cx="633678" cy="369332"/>
          </a:xfrm>
          <a:prstGeom prst="rect">
            <a:avLst/>
          </a:prstGeom>
          <a:noFill/>
        </p:spPr>
        <p:txBody>
          <a:bodyPr wrap="square" rtlCol="0">
            <a:spAutoFit/>
          </a:bodyPr>
          <a:lstStyle/>
          <a:p>
            <a:r>
              <a:rPr lang="en-US" dirty="0" smtClean="0"/>
              <a:t>YES</a:t>
            </a:r>
            <a:endParaRPr lang="en-US" dirty="0"/>
          </a:p>
        </p:txBody>
      </p:sp>
      <p:sp>
        <p:nvSpPr>
          <p:cNvPr id="72" name="Rectangle 71"/>
          <p:cNvSpPr>
            <a:spLocks noChangeArrowheads="1"/>
          </p:cNvSpPr>
          <p:nvPr/>
        </p:nvSpPr>
        <p:spPr bwMode="auto">
          <a:xfrm>
            <a:off x="5788644" y="2031047"/>
            <a:ext cx="1601126" cy="525274"/>
          </a:xfrm>
          <a:prstGeom prst="rect">
            <a:avLst/>
          </a:prstGeom>
          <a:solidFill>
            <a:schemeClr val="accent2">
              <a:lumMod val="40000"/>
              <a:lumOff val="60000"/>
            </a:schemeClr>
          </a:solidFill>
          <a:ln w="9525">
            <a:solidFill>
              <a:srgbClr val="FF0000"/>
            </a:solidFill>
            <a:miter lim="800000"/>
            <a:headEnd/>
            <a:tailEnd/>
          </a:ln>
        </p:spPr>
        <p:txBody>
          <a:bodyPr rot="0" vert="horz" wrap="square" lIns="91440" tIns="45720" rIns="91440" bIns="45720" anchor="t" anchorCtr="0" upright="1">
            <a:noAutofit/>
          </a:bodyPr>
          <a:lstStyle/>
          <a:p>
            <a:pPr algn="ctr">
              <a:lnSpc>
                <a:spcPct val="115000"/>
              </a:lnSpc>
            </a:pPr>
            <a:r>
              <a:rPr lang="en-US" sz="1100" dirty="0" smtClean="0">
                <a:effectLst/>
                <a:latin typeface="Calibri"/>
                <a:ea typeface="ＭＳ 明朝"/>
                <a:cs typeface="Times New Roman"/>
              </a:rPr>
              <a:t>BIR Step 2 / E-Lounge</a:t>
            </a:r>
          </a:p>
          <a:p>
            <a:pPr algn="ctr">
              <a:lnSpc>
                <a:spcPct val="115000"/>
              </a:lnSpc>
            </a:pPr>
            <a:r>
              <a:rPr lang="en-US" sz="1000" dirty="0" smtClean="0">
                <a:effectLst/>
                <a:latin typeface="Calibri"/>
                <a:ea typeface="ＭＳ 明朝"/>
                <a:cs typeface="Times New Roman"/>
              </a:rPr>
              <a:t>Electronic Filing</a:t>
            </a:r>
            <a:endParaRPr lang="en-US" sz="1100" dirty="0">
              <a:effectLst/>
              <a:latin typeface="Calibri"/>
              <a:ea typeface="ＭＳ 明朝"/>
              <a:cs typeface="Times New Roman"/>
            </a:endParaRPr>
          </a:p>
        </p:txBody>
      </p:sp>
      <p:sp>
        <p:nvSpPr>
          <p:cNvPr id="80" name="Rectangle 79"/>
          <p:cNvSpPr>
            <a:spLocks noChangeArrowheads="1"/>
          </p:cNvSpPr>
          <p:nvPr/>
        </p:nvSpPr>
        <p:spPr bwMode="auto">
          <a:xfrm>
            <a:off x="5788644" y="2797253"/>
            <a:ext cx="1601126" cy="630829"/>
          </a:xfrm>
          <a:prstGeom prst="rect">
            <a:avLst/>
          </a:prstGeom>
          <a:solidFill>
            <a:schemeClr val="accent2">
              <a:lumMod val="40000"/>
              <a:lumOff val="60000"/>
            </a:schemeClr>
          </a:solidFill>
          <a:ln w="9525">
            <a:solidFill>
              <a:srgbClr val="FF0000"/>
            </a:solidFill>
            <a:miter lim="800000"/>
            <a:headEnd/>
            <a:tailEnd/>
          </a:ln>
        </p:spPr>
        <p:txBody>
          <a:bodyPr rot="0" vert="horz" wrap="square" lIns="91440" tIns="45720" rIns="91440" bIns="45720" anchor="t" anchorCtr="0" upright="1">
            <a:noAutofit/>
          </a:bodyPr>
          <a:lstStyle/>
          <a:p>
            <a:pPr algn="ctr"/>
            <a:r>
              <a:rPr lang="en-US" sz="1100" dirty="0" smtClean="0">
                <a:effectLst/>
                <a:latin typeface="Calibri"/>
                <a:ea typeface="ＭＳ 明朝"/>
                <a:cs typeface="Times New Roman"/>
              </a:rPr>
              <a:t>BIR Step 3</a:t>
            </a:r>
            <a:endParaRPr lang="en-US" sz="1100" dirty="0">
              <a:latin typeface="Calibri"/>
              <a:ea typeface="ＭＳ 明朝"/>
              <a:cs typeface="Times New Roman"/>
            </a:endParaRPr>
          </a:p>
          <a:p>
            <a:pPr marL="171450" indent="-171450">
              <a:buFont typeface="Arial"/>
              <a:buChar char="•"/>
            </a:pPr>
            <a:r>
              <a:rPr lang="en-US" sz="1100" dirty="0" smtClean="0">
                <a:latin typeface="Calibri"/>
                <a:ea typeface="ＭＳ 明朝"/>
                <a:cs typeface="Times New Roman"/>
              </a:rPr>
              <a:t>Filing &amp; </a:t>
            </a:r>
            <a:r>
              <a:rPr lang="en-US" sz="1100" dirty="0" smtClean="0">
                <a:effectLst/>
                <a:latin typeface="Calibri"/>
                <a:ea typeface="ＭＳ 明朝"/>
                <a:cs typeface="Times New Roman"/>
              </a:rPr>
              <a:t>Payment Validation</a:t>
            </a:r>
          </a:p>
        </p:txBody>
      </p:sp>
      <p:sp>
        <p:nvSpPr>
          <p:cNvPr id="103" name="TextBox 102"/>
          <p:cNvSpPr txBox="1"/>
          <p:nvPr/>
        </p:nvSpPr>
        <p:spPr>
          <a:xfrm>
            <a:off x="4892192" y="5601100"/>
            <a:ext cx="1456429" cy="430887"/>
          </a:xfrm>
          <a:prstGeom prst="rect">
            <a:avLst/>
          </a:prstGeom>
          <a:solidFill>
            <a:srgbClr val="DBEEF4"/>
          </a:solidFill>
        </p:spPr>
        <p:txBody>
          <a:bodyPr wrap="square" rtlCol="0">
            <a:spAutoFit/>
          </a:bodyPr>
          <a:lstStyle/>
          <a:p>
            <a:r>
              <a:rPr lang="en-US" sz="1100" b="1" dirty="0" smtClean="0"/>
              <a:t>LRA Step 1</a:t>
            </a:r>
          </a:p>
          <a:p>
            <a:r>
              <a:rPr lang="en-US" sz="1100" dirty="0" smtClean="0"/>
              <a:t>Issuance of the EPEB</a:t>
            </a:r>
          </a:p>
        </p:txBody>
      </p:sp>
      <p:sp>
        <p:nvSpPr>
          <p:cNvPr id="104" name="TextBox 103"/>
          <p:cNvSpPr txBox="1"/>
          <p:nvPr/>
        </p:nvSpPr>
        <p:spPr>
          <a:xfrm>
            <a:off x="3328667" y="5624542"/>
            <a:ext cx="1456429" cy="600164"/>
          </a:xfrm>
          <a:prstGeom prst="rect">
            <a:avLst/>
          </a:prstGeom>
          <a:solidFill>
            <a:srgbClr val="DBEEF4"/>
          </a:solidFill>
        </p:spPr>
        <p:txBody>
          <a:bodyPr wrap="square" rtlCol="0">
            <a:spAutoFit/>
          </a:bodyPr>
          <a:lstStyle/>
          <a:p>
            <a:r>
              <a:rPr lang="en-US" sz="1100" b="1" dirty="0" smtClean="0"/>
              <a:t>LRA Step 2</a:t>
            </a:r>
          </a:p>
          <a:p>
            <a:r>
              <a:rPr lang="en-US" sz="1100" dirty="0" smtClean="0"/>
              <a:t>Collection of Transfer Fee</a:t>
            </a:r>
          </a:p>
        </p:txBody>
      </p:sp>
      <p:sp>
        <p:nvSpPr>
          <p:cNvPr id="105" name="TextBox 104"/>
          <p:cNvSpPr txBox="1"/>
          <p:nvPr/>
        </p:nvSpPr>
        <p:spPr>
          <a:xfrm>
            <a:off x="1792505" y="5601100"/>
            <a:ext cx="1456429" cy="600164"/>
          </a:xfrm>
          <a:prstGeom prst="rect">
            <a:avLst/>
          </a:prstGeom>
          <a:solidFill>
            <a:srgbClr val="DBEEF4"/>
          </a:solidFill>
        </p:spPr>
        <p:txBody>
          <a:bodyPr wrap="square" rtlCol="0">
            <a:spAutoFit/>
          </a:bodyPr>
          <a:lstStyle/>
          <a:p>
            <a:r>
              <a:rPr lang="en-US" sz="1100" b="1" dirty="0" smtClean="0"/>
              <a:t>LRA Step 3</a:t>
            </a:r>
          </a:p>
          <a:p>
            <a:r>
              <a:rPr lang="en-US" sz="1100" dirty="0" smtClean="0"/>
              <a:t>Preparation of New Title</a:t>
            </a:r>
          </a:p>
        </p:txBody>
      </p:sp>
      <p:sp>
        <p:nvSpPr>
          <p:cNvPr id="124" name="TextBox 123"/>
          <p:cNvSpPr txBox="1"/>
          <p:nvPr/>
        </p:nvSpPr>
        <p:spPr>
          <a:xfrm>
            <a:off x="558496" y="4365084"/>
            <a:ext cx="1456429" cy="600164"/>
          </a:xfrm>
          <a:prstGeom prst="rect">
            <a:avLst/>
          </a:prstGeom>
          <a:solidFill>
            <a:schemeClr val="accent3">
              <a:lumMod val="20000"/>
              <a:lumOff val="80000"/>
            </a:schemeClr>
          </a:solidFill>
        </p:spPr>
        <p:txBody>
          <a:bodyPr wrap="square" rtlCol="0">
            <a:spAutoFit/>
          </a:bodyPr>
          <a:lstStyle/>
          <a:p>
            <a:r>
              <a:rPr lang="en-US" sz="1100" b="1" dirty="0" smtClean="0"/>
              <a:t>Assessor</a:t>
            </a:r>
          </a:p>
          <a:p>
            <a:r>
              <a:rPr lang="en-US" sz="1100" dirty="0" smtClean="0"/>
              <a:t>Preparation of New Tax Declaration</a:t>
            </a:r>
          </a:p>
        </p:txBody>
      </p:sp>
      <p:sp>
        <p:nvSpPr>
          <p:cNvPr id="165" name="Oval 164"/>
          <p:cNvSpPr/>
          <p:nvPr/>
        </p:nvSpPr>
        <p:spPr>
          <a:xfrm>
            <a:off x="5289101" y="1322187"/>
            <a:ext cx="2088911" cy="252498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166" name="TextBox 165"/>
          <p:cNvSpPr txBox="1"/>
          <p:nvPr/>
        </p:nvSpPr>
        <p:spPr>
          <a:xfrm rot="16200000">
            <a:off x="5137488" y="2483042"/>
            <a:ext cx="837499" cy="369332"/>
          </a:xfrm>
          <a:prstGeom prst="rect">
            <a:avLst/>
          </a:prstGeom>
          <a:noFill/>
        </p:spPr>
        <p:txBody>
          <a:bodyPr wrap="square" rtlCol="0">
            <a:spAutoFit/>
          </a:bodyPr>
          <a:lstStyle/>
          <a:p>
            <a:pPr algn="ctr"/>
            <a:r>
              <a:rPr lang="en-US" dirty="0" smtClean="0"/>
              <a:t>BIR</a:t>
            </a:r>
            <a:endParaRPr lang="en-US" dirty="0"/>
          </a:p>
        </p:txBody>
      </p:sp>
      <p:sp>
        <p:nvSpPr>
          <p:cNvPr id="54" name="Rectangle 53"/>
          <p:cNvSpPr>
            <a:spLocks noChangeArrowheads="1"/>
          </p:cNvSpPr>
          <p:nvPr/>
        </p:nvSpPr>
        <p:spPr bwMode="auto">
          <a:xfrm>
            <a:off x="5788644" y="3618101"/>
            <a:ext cx="1601832" cy="570146"/>
          </a:xfrm>
          <a:prstGeom prst="rect">
            <a:avLst/>
          </a:prstGeom>
          <a:solidFill>
            <a:schemeClr val="accent2">
              <a:lumMod val="40000"/>
              <a:lumOff val="60000"/>
            </a:schemeClr>
          </a:solidFill>
          <a:ln w="9525">
            <a:solidFill>
              <a:srgbClr val="FF0000"/>
            </a:solidFill>
            <a:miter lim="800000"/>
            <a:headEnd/>
            <a:tailEnd/>
          </a:ln>
        </p:spPr>
        <p:txBody>
          <a:bodyPr rot="0" vert="horz" wrap="square" lIns="91440" tIns="45720" rIns="91440" bIns="45720" anchor="t" anchorCtr="0" upright="1">
            <a:noAutofit/>
          </a:bodyPr>
          <a:lstStyle/>
          <a:p>
            <a:pPr algn="ctr"/>
            <a:r>
              <a:rPr lang="en-US" sz="1050" dirty="0" smtClean="0">
                <a:effectLst/>
                <a:latin typeface="Calibri"/>
                <a:ea typeface="ＭＳ 明朝"/>
                <a:cs typeface="Times New Roman"/>
              </a:rPr>
              <a:t>BIR Step 4</a:t>
            </a:r>
            <a:endParaRPr lang="en-US" sz="1050" dirty="0">
              <a:latin typeface="Calibri"/>
              <a:ea typeface="ＭＳ 明朝"/>
              <a:cs typeface="Times New Roman"/>
            </a:endParaRPr>
          </a:p>
          <a:p>
            <a:pPr marL="171450" indent="-171450">
              <a:buFont typeface="Arial"/>
              <a:buChar char="•"/>
            </a:pPr>
            <a:r>
              <a:rPr lang="en-US" sz="1050" dirty="0" smtClean="0">
                <a:latin typeface="Calibri"/>
                <a:ea typeface="ＭＳ 明朝"/>
                <a:cs typeface="Times New Roman"/>
              </a:rPr>
              <a:t>Preparation &amp; Releasing of the E-CAR</a:t>
            </a:r>
            <a:endParaRPr lang="en-US" sz="1050" dirty="0">
              <a:effectLst/>
              <a:latin typeface="Calibri"/>
              <a:ea typeface="ＭＳ 明朝"/>
              <a:cs typeface="Times New Roman"/>
            </a:endParaRPr>
          </a:p>
        </p:txBody>
      </p:sp>
      <p:sp>
        <p:nvSpPr>
          <p:cNvPr id="53" name="Rectangle 52"/>
          <p:cNvSpPr>
            <a:spLocks noChangeArrowheads="1"/>
          </p:cNvSpPr>
          <p:nvPr/>
        </p:nvSpPr>
        <p:spPr bwMode="auto">
          <a:xfrm>
            <a:off x="5776180" y="1220950"/>
            <a:ext cx="1601832" cy="597203"/>
          </a:xfrm>
          <a:prstGeom prst="rect">
            <a:avLst/>
          </a:prstGeom>
          <a:solidFill>
            <a:schemeClr val="accent2">
              <a:lumMod val="40000"/>
              <a:lumOff val="60000"/>
            </a:schemeClr>
          </a:solidFill>
          <a:ln w="9525">
            <a:solidFill>
              <a:srgbClr val="FF0000"/>
            </a:solidFill>
            <a:miter lim="800000"/>
            <a:headEnd/>
            <a:tailEnd/>
          </a:ln>
        </p:spPr>
        <p:txBody>
          <a:bodyPr rot="0" vert="horz" wrap="square" lIns="91440" tIns="45720" rIns="91440" bIns="45720" anchor="t" anchorCtr="0" upright="1">
            <a:noAutofit/>
          </a:bodyPr>
          <a:lstStyle/>
          <a:p>
            <a:pPr algn="ctr">
              <a:lnSpc>
                <a:spcPct val="115000"/>
              </a:lnSpc>
            </a:pPr>
            <a:r>
              <a:rPr lang="en-US" sz="1100" dirty="0" smtClean="0">
                <a:effectLst/>
                <a:latin typeface="Calibri"/>
                <a:ea typeface="ＭＳ 明朝"/>
                <a:cs typeface="Times New Roman"/>
              </a:rPr>
              <a:t>BIR Step 1</a:t>
            </a:r>
            <a:endParaRPr lang="en-US" sz="1100" dirty="0">
              <a:effectLst/>
              <a:latin typeface="Calibri"/>
              <a:ea typeface="ＭＳ 明朝"/>
              <a:cs typeface="Times New Roman"/>
            </a:endParaRPr>
          </a:p>
          <a:p>
            <a:pPr marL="93663" lvl="0" indent="-93663">
              <a:buFont typeface="Symbol"/>
              <a:buChar char=""/>
            </a:pPr>
            <a:r>
              <a:rPr lang="en-US" sz="1000" dirty="0" smtClean="0">
                <a:latin typeface="Calibri"/>
                <a:ea typeface="ＭＳ 明朝"/>
                <a:cs typeface="Times New Roman"/>
              </a:rPr>
              <a:t>Computation of Estate Tax Due</a:t>
            </a:r>
            <a:endParaRPr lang="en-US" sz="1100" dirty="0">
              <a:effectLst/>
              <a:latin typeface="Calibri"/>
              <a:ea typeface="ＭＳ 明朝"/>
              <a:cs typeface="Times New Roman"/>
            </a:endParaRPr>
          </a:p>
        </p:txBody>
      </p:sp>
      <p:cxnSp>
        <p:nvCxnSpPr>
          <p:cNvPr id="3" name="Straight Arrow Connector 2"/>
          <p:cNvCxnSpPr>
            <a:stCxn id="53" idx="2"/>
            <a:endCxn id="72" idx="0"/>
          </p:cNvCxnSpPr>
          <p:nvPr/>
        </p:nvCxnSpPr>
        <p:spPr>
          <a:xfrm>
            <a:off x="6577096" y="1818153"/>
            <a:ext cx="12111" cy="212894"/>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72" idx="2"/>
            <a:endCxn id="80" idx="0"/>
          </p:cNvCxnSpPr>
          <p:nvPr/>
        </p:nvCxnSpPr>
        <p:spPr>
          <a:xfrm>
            <a:off x="6589207" y="2556321"/>
            <a:ext cx="0" cy="240932"/>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43149" y="1984015"/>
            <a:ext cx="752580" cy="600164"/>
          </a:xfrm>
          <a:prstGeom prst="rect">
            <a:avLst/>
          </a:prstGeom>
          <a:solidFill>
            <a:schemeClr val="tx2">
              <a:lumMod val="40000"/>
              <a:lumOff val="60000"/>
            </a:schemeClr>
          </a:solidFill>
        </p:spPr>
        <p:txBody>
          <a:bodyPr wrap="square" rtlCol="0">
            <a:spAutoFit/>
          </a:bodyPr>
          <a:lstStyle/>
          <a:p>
            <a:endParaRPr lang="en-US" sz="1100" b="1" dirty="0" smtClean="0"/>
          </a:p>
          <a:p>
            <a:pPr algn="ctr"/>
            <a:r>
              <a:rPr lang="en-US" sz="1100" b="1" dirty="0" smtClean="0"/>
              <a:t>BANK</a:t>
            </a:r>
          </a:p>
          <a:p>
            <a:endParaRPr lang="en-US" sz="1100" dirty="0" smtClean="0"/>
          </a:p>
        </p:txBody>
      </p:sp>
      <p:cxnSp>
        <p:nvCxnSpPr>
          <p:cNvPr id="69" name="Straight Connector 68"/>
          <p:cNvCxnSpPr>
            <a:stCxn id="72" idx="3"/>
            <a:endCxn id="94" idx="1"/>
          </p:cNvCxnSpPr>
          <p:nvPr/>
        </p:nvCxnSpPr>
        <p:spPr>
          <a:xfrm flipV="1">
            <a:off x="7389770" y="2284097"/>
            <a:ext cx="553379" cy="9587"/>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7389770" y="3064963"/>
            <a:ext cx="928957" cy="0"/>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94" idx="2"/>
          </p:cNvCxnSpPr>
          <p:nvPr/>
        </p:nvCxnSpPr>
        <p:spPr>
          <a:xfrm flipV="1">
            <a:off x="8318727" y="2584179"/>
            <a:ext cx="712" cy="508417"/>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4552691" y="2354587"/>
            <a:ext cx="674987" cy="0"/>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843163" y="2913893"/>
            <a:ext cx="0" cy="1026856"/>
          </a:xfrm>
          <a:prstGeom prst="line">
            <a:avLst/>
          </a:prstGeom>
          <a:ln w="3175" cmpd="sng">
            <a:headEnd type="none"/>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4197896" y="2913893"/>
            <a:ext cx="0" cy="1026856"/>
          </a:xfrm>
          <a:prstGeom prst="straightConnector1">
            <a:avLst/>
          </a:prstGeom>
          <a:ln w="3175" cmpd="sng">
            <a:prstDash val="dash"/>
            <a:tailEnd type="arrow"/>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54" idx="2"/>
          </p:cNvCxnSpPr>
          <p:nvPr/>
        </p:nvCxnSpPr>
        <p:spPr>
          <a:xfrm>
            <a:off x="6589560" y="4188247"/>
            <a:ext cx="0" cy="476919"/>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41" idx="3"/>
          </p:cNvCxnSpPr>
          <p:nvPr/>
        </p:nvCxnSpPr>
        <p:spPr>
          <a:xfrm flipH="1">
            <a:off x="5744890" y="4665166"/>
            <a:ext cx="830805" cy="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5529995" y="4873722"/>
            <a:ext cx="0" cy="6509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03" idx="1"/>
          </p:cNvCxnSpPr>
          <p:nvPr/>
        </p:nvCxnSpPr>
        <p:spPr>
          <a:xfrm flipH="1">
            <a:off x="4680494" y="5816544"/>
            <a:ext cx="211698" cy="23"/>
          </a:xfrm>
          <a:prstGeom prst="line">
            <a:avLst/>
          </a:prstGeom>
          <a:ln w="3175" cmpd="sng">
            <a:headEnd type="none"/>
            <a:tailEnd type="arrow"/>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a:endCxn id="124" idx="3"/>
          </p:cNvCxnSpPr>
          <p:nvPr/>
        </p:nvCxnSpPr>
        <p:spPr>
          <a:xfrm flipH="1">
            <a:off x="2014925" y="4665143"/>
            <a:ext cx="304092" cy="23"/>
          </a:xfrm>
          <a:prstGeom prst="line">
            <a:avLst/>
          </a:prstGeom>
          <a:ln w="3175" cmpd="sng">
            <a:headEnd type="none"/>
            <a:tailEnd type="arrow"/>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3151596" y="5813133"/>
            <a:ext cx="211698" cy="23"/>
          </a:xfrm>
          <a:prstGeom prst="line">
            <a:avLst/>
          </a:prstGeom>
          <a:ln w="3175" cmpd="sng">
            <a:headEnd type="none"/>
            <a:tailEnd type="arrow"/>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3057369" y="5098843"/>
            <a:ext cx="1941081" cy="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flipV="1">
            <a:off x="5003040" y="4873727"/>
            <a:ext cx="0" cy="2251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V="1">
            <a:off x="3057369" y="4896930"/>
            <a:ext cx="0" cy="2251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39" idx="0"/>
          </p:cNvCxnSpPr>
          <p:nvPr/>
        </p:nvCxnSpPr>
        <p:spPr>
          <a:xfrm flipV="1">
            <a:off x="2864378" y="2524482"/>
            <a:ext cx="3823" cy="1932127"/>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flipH="1">
            <a:off x="2128920" y="2529585"/>
            <a:ext cx="735458" cy="0"/>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a:stCxn id="80" idx="2"/>
            <a:endCxn id="54" idx="0"/>
          </p:cNvCxnSpPr>
          <p:nvPr/>
        </p:nvCxnSpPr>
        <p:spPr>
          <a:xfrm>
            <a:off x="6589207" y="3428082"/>
            <a:ext cx="353" cy="190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659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500"/>
                                        <p:tgtEl>
                                          <p:spTgt spid="1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500"/>
                                        <p:tgtEl>
                                          <p:spTgt spid="1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5"/>
                                        </p:tgtEl>
                                        <p:attrNameLst>
                                          <p:attrName>style.visibility</p:attrName>
                                        </p:attrNameLst>
                                      </p:cBhvr>
                                      <p:to>
                                        <p:strVal val="visible"/>
                                      </p:to>
                                    </p:set>
                                    <p:animEffect transition="in" filter="fade">
                                      <p:cBhvr>
                                        <p:cTn id="67" dur="500"/>
                                        <p:tgtEl>
                                          <p:spTgt spid="16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Effect transition="in" filter="fade">
                                      <p:cBhvr>
                                        <p:cTn id="87" dur="500"/>
                                        <p:tgtEl>
                                          <p:spTgt spid="9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fade">
                                      <p:cBhvr>
                                        <p:cTn id="96" dur="500"/>
                                        <p:tgtEl>
                                          <p:spTgt spid="80"/>
                                        </p:tgtEl>
                                      </p:cBhvr>
                                    </p:animEffect>
                                  </p:childTnLst>
                                </p:cTn>
                              </p:par>
                              <p:par>
                                <p:cTn id="97" presetID="10" presetClass="entr" presetSubtype="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500"/>
                                        <p:tgtEl>
                                          <p:spTgt spid="77"/>
                                        </p:tgtEl>
                                      </p:cBhvr>
                                    </p:animEffect>
                                  </p:childTnLst>
                                </p:cTn>
                              </p:par>
                              <p:par>
                                <p:cTn id="100" presetID="10" presetClass="entr" presetSubtype="0" fill="hold" nodeType="withEffect">
                                  <p:stCondLst>
                                    <p:cond delay="0"/>
                                  </p:stCondLst>
                                  <p:childTnLst>
                                    <p:set>
                                      <p:cBhvr>
                                        <p:cTn id="101" dur="1" fill="hold">
                                          <p:stCondLst>
                                            <p:cond delay="0"/>
                                          </p:stCondLst>
                                        </p:cTn>
                                        <p:tgtEl>
                                          <p:spTgt spid="106"/>
                                        </p:tgtEl>
                                        <p:attrNameLst>
                                          <p:attrName>style.visibility</p:attrName>
                                        </p:attrNameLst>
                                      </p:cBhvr>
                                      <p:to>
                                        <p:strVal val="visible"/>
                                      </p:to>
                                    </p:set>
                                    <p:animEffect transition="in" filter="fade">
                                      <p:cBhvr>
                                        <p:cTn id="102" dur="500"/>
                                        <p:tgtEl>
                                          <p:spTgt spid="10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99"/>
                                        </p:tgtEl>
                                        <p:attrNameLst>
                                          <p:attrName>style.visibility</p:attrName>
                                        </p:attrNameLst>
                                      </p:cBhvr>
                                      <p:to>
                                        <p:strVal val="visible"/>
                                      </p:to>
                                    </p:set>
                                    <p:animEffect transition="in" filter="fade">
                                      <p:cBhvr>
                                        <p:cTn id="116" dur="500"/>
                                        <p:tgtEl>
                                          <p:spTgt spid="99"/>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fade">
                                      <p:cBhvr>
                                        <p:cTn id="120" dur="500"/>
                                        <p:tgtEl>
                                          <p:spTgt spid="10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fade">
                                      <p:cBhvr>
                                        <p:cTn id="125" dur="500"/>
                                        <p:tgtEl>
                                          <p:spTgt spid="13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3"/>
                                        </p:tgtEl>
                                        <p:attrNameLst>
                                          <p:attrName>style.visibility</p:attrName>
                                        </p:attrNameLst>
                                      </p:cBhvr>
                                      <p:to>
                                        <p:strVal val="visible"/>
                                      </p:to>
                                    </p:set>
                                    <p:animEffect transition="in" filter="fade">
                                      <p:cBhvr>
                                        <p:cTn id="128" dur="500"/>
                                        <p:tgtEl>
                                          <p:spTgt spid="10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fade">
                                      <p:cBhvr>
                                        <p:cTn id="131" dur="500"/>
                                        <p:tgtEl>
                                          <p:spTgt spid="10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5"/>
                                        </p:tgtEl>
                                        <p:attrNameLst>
                                          <p:attrName>style.visibility</p:attrName>
                                        </p:attrNameLst>
                                      </p:cBhvr>
                                      <p:to>
                                        <p:strVal val="visible"/>
                                      </p:to>
                                    </p:set>
                                    <p:animEffect transition="in" filter="fade">
                                      <p:cBhvr>
                                        <p:cTn id="134" dur="500"/>
                                        <p:tgtEl>
                                          <p:spTgt spid="105"/>
                                        </p:tgtEl>
                                      </p:cBhvr>
                                    </p:animEffect>
                                  </p:childTnLst>
                                </p:cTn>
                              </p:par>
                              <p:par>
                                <p:cTn id="135" presetID="10" presetClass="entr" presetSubtype="0" fill="hold" nodeType="with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fade">
                                      <p:cBhvr>
                                        <p:cTn id="137" dur="500"/>
                                        <p:tgtEl>
                                          <p:spTgt spid="135"/>
                                        </p:tgtEl>
                                      </p:cBhvr>
                                    </p:animEffect>
                                  </p:childTnLst>
                                </p:cTn>
                              </p:par>
                              <p:par>
                                <p:cTn id="138" presetID="10" presetClass="entr" presetSubtype="0" fill="hold" nodeType="withEffect">
                                  <p:stCondLst>
                                    <p:cond delay="0"/>
                                  </p:stCondLst>
                                  <p:childTnLst>
                                    <p:set>
                                      <p:cBhvr>
                                        <p:cTn id="139" dur="1" fill="hold">
                                          <p:stCondLst>
                                            <p:cond delay="0"/>
                                          </p:stCondLst>
                                        </p:cTn>
                                        <p:tgtEl>
                                          <p:spTgt spid="215"/>
                                        </p:tgtEl>
                                        <p:attrNameLst>
                                          <p:attrName>style.visibility</p:attrName>
                                        </p:attrNameLst>
                                      </p:cBhvr>
                                      <p:to>
                                        <p:strVal val="visible"/>
                                      </p:to>
                                    </p:set>
                                    <p:animEffect transition="in" filter="fade">
                                      <p:cBhvr>
                                        <p:cTn id="140" dur="500"/>
                                        <p:tgtEl>
                                          <p:spTgt spid="21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103"/>
                                        </p:tgtEl>
                                      </p:cBhvr>
                                    </p:animEffect>
                                    <p:set>
                                      <p:cBhvr>
                                        <p:cTn id="145" dur="1" fill="hold">
                                          <p:stCondLst>
                                            <p:cond delay="499"/>
                                          </p:stCondLst>
                                        </p:cTn>
                                        <p:tgtEl>
                                          <p:spTgt spid="103"/>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04"/>
                                        </p:tgtEl>
                                      </p:cBhvr>
                                    </p:animEffect>
                                    <p:set>
                                      <p:cBhvr>
                                        <p:cTn id="148" dur="1" fill="hold">
                                          <p:stCondLst>
                                            <p:cond delay="499"/>
                                          </p:stCondLst>
                                        </p:cTn>
                                        <p:tgtEl>
                                          <p:spTgt spid="104"/>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105"/>
                                        </p:tgtEl>
                                      </p:cBhvr>
                                    </p:animEffect>
                                    <p:set>
                                      <p:cBhvr>
                                        <p:cTn id="151" dur="1" fill="hold">
                                          <p:stCondLst>
                                            <p:cond delay="499"/>
                                          </p:stCondLst>
                                        </p:cTn>
                                        <p:tgtEl>
                                          <p:spTgt spid="105"/>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35"/>
                                        </p:tgtEl>
                                      </p:cBhvr>
                                    </p:animEffect>
                                    <p:set>
                                      <p:cBhvr>
                                        <p:cTn id="154" dur="1" fill="hold">
                                          <p:stCondLst>
                                            <p:cond delay="499"/>
                                          </p:stCondLst>
                                        </p:cTn>
                                        <p:tgtEl>
                                          <p:spTgt spid="135"/>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15"/>
                                        </p:tgtEl>
                                      </p:cBhvr>
                                    </p:animEffect>
                                    <p:set>
                                      <p:cBhvr>
                                        <p:cTn id="157" dur="1" fill="hold">
                                          <p:stCondLst>
                                            <p:cond delay="499"/>
                                          </p:stCondLst>
                                        </p:cTn>
                                        <p:tgtEl>
                                          <p:spTgt spid="215"/>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30"/>
                                        </p:tgtEl>
                                      </p:cBhvr>
                                    </p:animEffect>
                                    <p:set>
                                      <p:cBhvr>
                                        <p:cTn id="160" dur="1" fill="hold">
                                          <p:stCondLst>
                                            <p:cond delay="499"/>
                                          </p:stCondLst>
                                        </p:cTn>
                                        <p:tgtEl>
                                          <p:spTgt spid="130"/>
                                        </p:tgtEl>
                                        <p:attrNameLst>
                                          <p:attrName>style.visibility</p:attrName>
                                        </p:attrNameLst>
                                      </p:cBhvr>
                                      <p:to>
                                        <p:strVal val="hidden"/>
                                      </p:to>
                                    </p:set>
                                  </p:childTnLst>
                                </p:cTn>
                              </p:par>
                            </p:childTnLst>
                          </p:cTn>
                        </p:par>
                        <p:par>
                          <p:cTn id="161" fill="hold">
                            <p:stCondLst>
                              <p:cond delay="500"/>
                            </p:stCondLst>
                            <p:childTnLst>
                              <p:par>
                                <p:cTn id="162" presetID="10" presetClass="entr" presetSubtype="0" fill="hold" nodeType="afterEffect">
                                  <p:stCondLst>
                                    <p:cond delay="0"/>
                                  </p:stCondLst>
                                  <p:childTnLst>
                                    <p:set>
                                      <p:cBhvr>
                                        <p:cTn id="163" dur="1" fill="hold">
                                          <p:stCondLst>
                                            <p:cond delay="0"/>
                                          </p:stCondLst>
                                        </p:cTn>
                                        <p:tgtEl>
                                          <p:spTgt spid="222"/>
                                        </p:tgtEl>
                                        <p:attrNameLst>
                                          <p:attrName>style.visibility</p:attrName>
                                        </p:attrNameLst>
                                      </p:cBhvr>
                                      <p:to>
                                        <p:strVal val="visible"/>
                                      </p:to>
                                    </p:set>
                                    <p:animEffect transition="in" filter="fade">
                                      <p:cBhvr>
                                        <p:cTn id="164" dur="300"/>
                                        <p:tgtEl>
                                          <p:spTgt spid="222"/>
                                        </p:tgtEl>
                                      </p:cBhvr>
                                    </p:animEffect>
                                  </p:childTnLst>
                                </p:cTn>
                              </p:par>
                              <p:par>
                                <p:cTn id="165" presetID="10" presetClass="entr" presetSubtype="0" fill="hold" nodeType="withEffect">
                                  <p:stCondLst>
                                    <p:cond delay="0"/>
                                  </p:stCondLst>
                                  <p:childTnLst>
                                    <p:set>
                                      <p:cBhvr>
                                        <p:cTn id="166" dur="1" fill="hold">
                                          <p:stCondLst>
                                            <p:cond delay="0"/>
                                          </p:stCondLst>
                                        </p:cTn>
                                        <p:tgtEl>
                                          <p:spTgt spid="220"/>
                                        </p:tgtEl>
                                        <p:attrNameLst>
                                          <p:attrName>style.visibility</p:attrName>
                                        </p:attrNameLst>
                                      </p:cBhvr>
                                      <p:to>
                                        <p:strVal val="visible"/>
                                      </p:to>
                                    </p:set>
                                    <p:animEffect transition="in" filter="fade">
                                      <p:cBhvr>
                                        <p:cTn id="167" dur="500"/>
                                        <p:tgtEl>
                                          <p:spTgt spid="220"/>
                                        </p:tgtEl>
                                      </p:cBhvr>
                                    </p:animEffect>
                                  </p:childTnLst>
                                </p:cTn>
                              </p:par>
                              <p:par>
                                <p:cTn id="168" presetID="10" presetClass="entr" presetSubtype="0" fill="hold" nodeType="withEffect">
                                  <p:stCondLst>
                                    <p:cond delay="0"/>
                                  </p:stCondLst>
                                  <p:childTnLst>
                                    <p:set>
                                      <p:cBhvr>
                                        <p:cTn id="169" dur="1" fill="hold">
                                          <p:stCondLst>
                                            <p:cond delay="0"/>
                                          </p:stCondLst>
                                        </p:cTn>
                                        <p:tgtEl>
                                          <p:spTgt spid="233"/>
                                        </p:tgtEl>
                                        <p:attrNameLst>
                                          <p:attrName>style.visibility</p:attrName>
                                        </p:attrNameLst>
                                      </p:cBhvr>
                                      <p:to>
                                        <p:strVal val="visible"/>
                                      </p:to>
                                    </p:set>
                                    <p:animEffect transition="in" filter="fade">
                                      <p:cBhvr>
                                        <p:cTn id="170" dur="500"/>
                                        <p:tgtEl>
                                          <p:spTgt spid="23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24"/>
                                        </p:tgtEl>
                                        <p:attrNameLst>
                                          <p:attrName>style.visibility</p:attrName>
                                        </p:attrNameLst>
                                      </p:cBhvr>
                                      <p:to>
                                        <p:strVal val="visible"/>
                                      </p:to>
                                    </p:set>
                                    <p:animEffect transition="in" filter="fade">
                                      <p:cBhvr>
                                        <p:cTn id="175" dur="500"/>
                                        <p:tgtEl>
                                          <p:spTgt spid="124"/>
                                        </p:tgtEl>
                                      </p:cBhvr>
                                    </p:animEffect>
                                  </p:childTnLst>
                                </p:cTn>
                              </p:par>
                              <p:par>
                                <p:cTn id="176" presetID="10" presetClass="entr" presetSubtype="0" fill="hold" nodeType="withEffect">
                                  <p:stCondLst>
                                    <p:cond delay="0"/>
                                  </p:stCondLst>
                                  <p:childTnLst>
                                    <p:set>
                                      <p:cBhvr>
                                        <p:cTn id="177" dur="1" fill="hold">
                                          <p:stCondLst>
                                            <p:cond delay="0"/>
                                          </p:stCondLst>
                                        </p:cTn>
                                        <p:tgtEl>
                                          <p:spTgt spid="168"/>
                                        </p:tgtEl>
                                        <p:attrNameLst>
                                          <p:attrName>style.visibility</p:attrName>
                                        </p:attrNameLst>
                                      </p:cBhvr>
                                      <p:to>
                                        <p:strVal val="visible"/>
                                      </p:to>
                                    </p:set>
                                    <p:animEffect transition="in" filter="fade">
                                      <p:cBhvr>
                                        <p:cTn id="178" dur="500"/>
                                        <p:tgtEl>
                                          <p:spTgt spid="168"/>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124"/>
                                        </p:tgtEl>
                                      </p:cBhvr>
                                    </p:animEffect>
                                    <p:set>
                                      <p:cBhvr>
                                        <p:cTn id="183" dur="1" fill="hold">
                                          <p:stCondLst>
                                            <p:cond delay="499"/>
                                          </p:stCondLst>
                                        </p:cTn>
                                        <p:tgtEl>
                                          <p:spTgt spid="124"/>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168"/>
                                        </p:tgtEl>
                                      </p:cBhvr>
                                    </p:animEffect>
                                    <p:set>
                                      <p:cBhvr>
                                        <p:cTn id="186" dur="1" fill="hold">
                                          <p:stCondLst>
                                            <p:cond delay="499"/>
                                          </p:stCondLst>
                                        </p:cTn>
                                        <p:tgtEl>
                                          <p:spTgt spid="168"/>
                                        </p:tgtEl>
                                        <p:attrNameLst>
                                          <p:attrName>style.visibility</p:attrName>
                                        </p:attrNameLst>
                                      </p:cBhvr>
                                      <p:to>
                                        <p:strVal val="hidden"/>
                                      </p:to>
                                    </p:set>
                                  </p:childTnLst>
                                </p:cTn>
                              </p:par>
                            </p:childTnLst>
                          </p:cTn>
                        </p:par>
                        <p:par>
                          <p:cTn id="187" fill="hold">
                            <p:stCondLst>
                              <p:cond delay="500"/>
                            </p:stCondLst>
                            <p:childTnLst>
                              <p:par>
                                <p:cTn id="188" presetID="10" presetClass="entr" presetSubtype="0" fill="hold" nodeType="afterEffect">
                                  <p:stCondLst>
                                    <p:cond delay="0"/>
                                  </p:stCondLst>
                                  <p:childTnLst>
                                    <p:set>
                                      <p:cBhvr>
                                        <p:cTn id="189" dur="1" fill="hold">
                                          <p:stCondLst>
                                            <p:cond delay="0"/>
                                          </p:stCondLst>
                                        </p:cTn>
                                        <p:tgtEl>
                                          <p:spTgt spid="236"/>
                                        </p:tgtEl>
                                        <p:attrNameLst>
                                          <p:attrName>style.visibility</p:attrName>
                                        </p:attrNameLst>
                                      </p:cBhvr>
                                      <p:to>
                                        <p:strVal val="visible"/>
                                      </p:to>
                                    </p:set>
                                    <p:animEffect transition="in" filter="fade">
                                      <p:cBhvr>
                                        <p:cTn id="190" dur="500"/>
                                        <p:tgtEl>
                                          <p:spTgt spid="236"/>
                                        </p:tgtEl>
                                      </p:cBhvr>
                                    </p:animEffect>
                                  </p:childTnLst>
                                </p:cTn>
                              </p:par>
                              <p:par>
                                <p:cTn id="191" presetID="10" presetClass="entr" presetSubtype="0" fill="hold" nodeType="withEffect">
                                  <p:stCondLst>
                                    <p:cond delay="0"/>
                                  </p:stCondLst>
                                  <p:childTnLst>
                                    <p:set>
                                      <p:cBhvr>
                                        <p:cTn id="192" dur="1" fill="hold">
                                          <p:stCondLst>
                                            <p:cond delay="0"/>
                                          </p:stCondLst>
                                        </p:cTn>
                                        <p:tgtEl>
                                          <p:spTgt spid="238"/>
                                        </p:tgtEl>
                                        <p:attrNameLst>
                                          <p:attrName>style.visibility</p:attrName>
                                        </p:attrNameLst>
                                      </p:cBhvr>
                                      <p:to>
                                        <p:strVal val="visible"/>
                                      </p:to>
                                    </p:set>
                                    <p:animEffect transition="in" filter="fade">
                                      <p:cBhvr>
                                        <p:cTn id="193"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51" grpId="0" animBg="1"/>
      <p:bldP spid="52" grpId="0"/>
      <p:bldP spid="62" grpId="0"/>
      <p:bldP spid="63" grpId="0"/>
      <p:bldP spid="72" grpId="0" animBg="1"/>
      <p:bldP spid="80" grpId="0" animBg="1"/>
      <p:bldP spid="103" grpId="0" animBg="1"/>
      <p:bldP spid="103" grpId="1" animBg="1"/>
      <p:bldP spid="104" grpId="0" animBg="1"/>
      <p:bldP spid="104" grpId="1" animBg="1"/>
      <p:bldP spid="105" grpId="0" animBg="1"/>
      <p:bldP spid="105" grpId="1" animBg="1"/>
      <p:bldP spid="124" grpId="0" animBg="1"/>
      <p:bldP spid="124" grpId="1" animBg="1"/>
      <p:bldP spid="165" grpId="0" animBg="1"/>
      <p:bldP spid="166" grpId="0"/>
      <p:bldP spid="54" grpId="0" animBg="1"/>
      <p:bldP spid="53" grpId="0" animBg="1"/>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212" y="1997839"/>
            <a:ext cx="7900736" cy="2359107"/>
          </a:xfrm>
          <a:prstGeom prst="rect">
            <a:avLst/>
          </a:prstGeom>
        </p:spPr>
        <p:txBody>
          <a:bodyPr wrap="square">
            <a:spAutoFit/>
          </a:bodyPr>
          <a:lstStyle/>
          <a:p>
            <a:pPr algn="just">
              <a:lnSpc>
                <a:spcPct val="130000"/>
              </a:lnSpc>
            </a:pPr>
            <a:r>
              <a:rPr lang="en-US" sz="2400" b="1" dirty="0" smtClean="0"/>
              <a:t>	</a:t>
            </a:r>
            <a:r>
              <a:rPr lang="en-US" sz="2400" b="1" dirty="0"/>
              <a:t>BIR-LAP (</a:t>
            </a:r>
            <a:r>
              <a:rPr lang="en-US" sz="2400" b="1" dirty="0" err="1"/>
              <a:t>OneSS</a:t>
            </a:r>
            <a:r>
              <a:rPr lang="en-US" sz="2400" b="1" dirty="0"/>
              <a:t>) One-STOP </a:t>
            </a:r>
            <a:r>
              <a:rPr lang="en-US" sz="2400" b="1" dirty="0" smtClean="0"/>
              <a:t>SHOP </a:t>
            </a:r>
            <a:r>
              <a:rPr lang="en-US" dirty="0"/>
              <a:t>is the genuine answer to the congested procedure in estate  taxation. It is a well planned, passionately studied work, designed mainly to encourage all stakeholders in estate taxation to comply and adhere in its </a:t>
            </a:r>
            <a:r>
              <a:rPr lang="en-US" dirty="0" err="1"/>
              <a:t>continous</a:t>
            </a:r>
            <a:r>
              <a:rPr lang="en-US" dirty="0"/>
              <a:t> revitalization, with the noble aim of uplifting tax administration and collection. We highly recommend its immediate implementation from among the agencies and stakeholders. </a:t>
            </a:r>
            <a:r>
              <a:rPr lang="en-US" dirty="0"/>
              <a:t> </a:t>
            </a:r>
          </a:p>
        </p:txBody>
      </p:sp>
    </p:spTree>
    <p:extLst>
      <p:ext uri="{BB962C8B-B14F-4D97-AF65-F5344CB8AC3E}">
        <p14:creationId xmlns:p14="http://schemas.microsoft.com/office/powerpoint/2010/main" val="2681208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84" y="2871719"/>
            <a:ext cx="6403474" cy="369332"/>
          </a:xfrm>
          <a:prstGeom prst="rect">
            <a:avLst/>
          </a:prstGeom>
          <a:noFill/>
        </p:spPr>
        <p:txBody>
          <a:bodyPr wrap="square" rtlCol="0">
            <a:spAutoFit/>
          </a:bodyPr>
          <a:lstStyle/>
          <a:p>
            <a:pPr algn="ctr"/>
            <a:r>
              <a:rPr lang="en-US" dirty="0" smtClean="0"/>
              <a:t>THANK YOU FOR YOUR ATTENTION</a:t>
            </a:r>
            <a:endParaRPr lang="en-US" dirty="0"/>
          </a:p>
        </p:txBody>
      </p:sp>
    </p:spTree>
    <p:extLst>
      <p:ext uri="{BB962C8B-B14F-4D97-AF65-F5344CB8AC3E}">
        <p14:creationId xmlns:p14="http://schemas.microsoft.com/office/powerpoint/2010/main" val="21243839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931" y="2136339"/>
            <a:ext cx="8093470" cy="1785104"/>
          </a:xfrm>
          <a:prstGeom prst="rect">
            <a:avLst/>
          </a:prstGeom>
        </p:spPr>
        <p:txBody>
          <a:bodyPr wrap="square">
            <a:spAutoFit/>
          </a:bodyPr>
          <a:lstStyle/>
          <a:p>
            <a:r>
              <a:rPr lang="en-US" dirty="0" smtClean="0"/>
              <a:t>Sec. 3 </a:t>
            </a:r>
            <a:r>
              <a:rPr lang="en-US" sz="2000" b="1" dirty="0" smtClean="0"/>
              <a:t>The Law that Governs the Imposition of Estate Tax </a:t>
            </a:r>
            <a:r>
              <a:rPr lang="en-US" dirty="0" smtClean="0"/>
              <a:t>(Sec. 21 (b) of the 1997 NIRC and RR No. 20-2003)</a:t>
            </a:r>
          </a:p>
          <a:p>
            <a:endParaRPr lang="en-US" dirty="0" smtClean="0"/>
          </a:p>
          <a:p>
            <a:r>
              <a:rPr lang="en-US" dirty="0" smtClean="0"/>
              <a:t>It is a well-settled rule that estate taxation is governed by the statute in force at the time of death of the decedent. The estate tax accrues as of the death of the decedent and the accrual of the tax is distinct from the obligation to pay the same. </a:t>
            </a:r>
            <a:endParaRPr lang="en-US" dirty="0"/>
          </a:p>
        </p:txBody>
      </p:sp>
    </p:spTree>
    <p:extLst>
      <p:ext uri="{BB962C8B-B14F-4D97-AF65-F5344CB8AC3E}">
        <p14:creationId xmlns:p14="http://schemas.microsoft.com/office/powerpoint/2010/main" val="6388313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579" y="2047390"/>
            <a:ext cx="7980947" cy="2169825"/>
          </a:xfrm>
          <a:prstGeom prst="rect">
            <a:avLst/>
          </a:prstGeom>
        </p:spPr>
        <p:txBody>
          <a:bodyPr wrap="square">
            <a:spAutoFit/>
          </a:bodyPr>
          <a:lstStyle/>
          <a:p>
            <a:pPr algn="just">
              <a:lnSpc>
                <a:spcPct val="150000"/>
              </a:lnSpc>
            </a:pPr>
            <a:r>
              <a:rPr lang="en-US" i="1" dirty="0" smtClean="0">
                <a:solidFill>
                  <a:srgbClr val="00B0F0"/>
                </a:solidFill>
                <a:latin typeface="Berlin Sans FB" pitchFamily="34" charset="0"/>
              </a:rPr>
              <a:t>Notice of Death </a:t>
            </a:r>
            <a:r>
              <a:rPr lang="en-US" i="1" dirty="0" smtClean="0">
                <a:solidFill>
                  <a:schemeClr val="tx1"/>
                </a:solidFill>
                <a:latin typeface="Berlin Sans FB" pitchFamily="34" charset="0"/>
              </a:rPr>
              <a:t>– (Sec. 89 of the NIRC of 1997)</a:t>
            </a:r>
            <a:endParaRPr lang="en-US" dirty="0" smtClean="0">
              <a:solidFill>
                <a:schemeClr val="tx1"/>
              </a:solidFill>
            </a:endParaRPr>
          </a:p>
          <a:p>
            <a:pPr algn="just"/>
            <a:endParaRPr lang="en-US" dirty="0" smtClean="0"/>
          </a:p>
          <a:p>
            <a:pPr algn="just"/>
            <a:r>
              <a:rPr lang="en-US" dirty="0" smtClean="0"/>
              <a:t>	</a:t>
            </a:r>
            <a:r>
              <a:rPr lang="en-US" dirty="0" smtClean="0">
                <a:solidFill>
                  <a:schemeClr val="tx1"/>
                </a:solidFill>
              </a:rPr>
              <a:t>In all cases of transfers subject to tax, or where, though exempt from tax, the gross value of the estate exceeds Twenty Thousand Pesos (P20,000.00), the executor, administrator or any of the legal heirs, as the case may be, within two (2) months after the decedent’s death, or within a like period after qualifying as such executor, or administrator, shall give a written notice thereof to the Commissioner. </a:t>
            </a:r>
          </a:p>
        </p:txBody>
      </p:sp>
    </p:spTree>
    <p:extLst>
      <p:ext uri="{BB962C8B-B14F-4D97-AF65-F5344CB8AC3E}">
        <p14:creationId xmlns:p14="http://schemas.microsoft.com/office/powerpoint/2010/main" val="2256918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841" y="1236092"/>
            <a:ext cx="8021053" cy="2862323"/>
          </a:xfrm>
          <a:prstGeom prst="rect">
            <a:avLst/>
          </a:prstGeom>
        </p:spPr>
        <p:txBody>
          <a:bodyPr wrap="square">
            <a:spAutoFit/>
          </a:bodyPr>
          <a:lstStyle/>
          <a:p>
            <a:pPr algn="just">
              <a:lnSpc>
                <a:spcPct val="150000"/>
              </a:lnSpc>
            </a:pPr>
            <a:r>
              <a:rPr lang="en-US" i="1" dirty="0" smtClean="0">
                <a:solidFill>
                  <a:srgbClr val="00B0F0"/>
                </a:solidFill>
                <a:latin typeface="Berlin Sans FB" pitchFamily="34" charset="0"/>
              </a:rPr>
              <a:t>Payment of Tax </a:t>
            </a:r>
            <a:r>
              <a:rPr lang="en-US" i="1" dirty="0" smtClean="0">
                <a:solidFill>
                  <a:schemeClr val="tx1"/>
                </a:solidFill>
                <a:latin typeface="Berlin Sans FB" pitchFamily="34" charset="0"/>
              </a:rPr>
              <a:t>– (Sec. 91 of the NIRC of 1997)</a:t>
            </a:r>
          </a:p>
          <a:p>
            <a:pPr algn="just">
              <a:lnSpc>
                <a:spcPct val="150000"/>
              </a:lnSpc>
            </a:pPr>
            <a:endParaRPr lang="en-US" dirty="0" smtClean="0">
              <a:solidFill>
                <a:schemeClr val="tx1"/>
              </a:solidFill>
            </a:endParaRPr>
          </a:p>
          <a:p>
            <a:pPr marL="541782" indent="-514350" algn="just">
              <a:buAutoNum type="alphaUcParenBoth"/>
            </a:pPr>
            <a:r>
              <a:rPr lang="en-US" dirty="0" smtClean="0">
                <a:solidFill>
                  <a:schemeClr val="tx1"/>
                </a:solidFill>
              </a:rPr>
              <a:t>Time of Payment – The estate tax imposed by Section 84 shall be paid at the time the return is filed by the executor, administrator of the heirs.</a:t>
            </a:r>
          </a:p>
          <a:p>
            <a:pPr marL="541782" indent="-514350" algn="just">
              <a:buAutoNum type="alphaUcParenBoth"/>
            </a:pPr>
            <a:endParaRPr lang="en-US" dirty="0" smtClean="0">
              <a:solidFill>
                <a:schemeClr val="tx1"/>
              </a:solidFill>
            </a:endParaRPr>
          </a:p>
          <a:p>
            <a:pPr marL="541782" indent="-514350" algn="just">
              <a:buAutoNum type="alphaUcParenBoth"/>
            </a:pPr>
            <a:r>
              <a:rPr lang="en-US" dirty="0" smtClean="0">
                <a:solidFill>
                  <a:schemeClr val="tx1"/>
                </a:solidFill>
              </a:rPr>
              <a:t>Extension of Time – The Commissioner may extend the time for payment of such tax or any part thereof not to exceed five (5) years, in case the estate is settled through the courts, or two (2) years in case the estate is settled extra-judicially.</a:t>
            </a:r>
          </a:p>
        </p:txBody>
      </p:sp>
    </p:spTree>
    <p:extLst>
      <p:ext uri="{BB962C8B-B14F-4D97-AF65-F5344CB8AC3E}">
        <p14:creationId xmlns:p14="http://schemas.microsoft.com/office/powerpoint/2010/main" val="1016108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371" y="619911"/>
            <a:ext cx="8377215" cy="1292662"/>
          </a:xfrm>
          <a:prstGeom prst="rect">
            <a:avLst/>
          </a:prstGeom>
        </p:spPr>
        <p:txBody>
          <a:bodyPr wrap="square">
            <a:spAutoFit/>
          </a:bodyPr>
          <a:lstStyle/>
          <a:p>
            <a:pPr algn="just"/>
            <a:r>
              <a:rPr lang="en-US" sz="2000" b="1" dirty="0" smtClean="0"/>
              <a:t>MAIN PROBLEM:</a:t>
            </a:r>
          </a:p>
          <a:p>
            <a:pPr algn="just"/>
            <a:r>
              <a:rPr lang="en-US" dirty="0" smtClean="0"/>
              <a:t>The study looked into the status of estate tax administration by the BIR in compliance with existing laws and revenue issuances as a basis in </a:t>
            </a:r>
            <a:r>
              <a:rPr lang="en-US" sz="2000" b="1" dirty="0" smtClean="0"/>
              <a:t>framing a collaborative framework</a:t>
            </a:r>
            <a:r>
              <a:rPr lang="en-US" dirty="0" smtClean="0"/>
              <a:t> with the PSA, Municipal and City Assessors, Provincial Assessors and LRA.</a:t>
            </a:r>
            <a:endParaRPr lang="en-PH" dirty="0"/>
          </a:p>
        </p:txBody>
      </p:sp>
      <p:cxnSp>
        <p:nvCxnSpPr>
          <p:cNvPr id="4" name="Straight Connector 3"/>
          <p:cNvCxnSpPr/>
          <p:nvPr/>
        </p:nvCxnSpPr>
        <p:spPr>
          <a:xfrm>
            <a:off x="432371" y="1989070"/>
            <a:ext cx="82826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688952" y="1989070"/>
            <a:ext cx="0" cy="564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83744" y="2470866"/>
            <a:ext cx="2850944" cy="646331"/>
          </a:xfrm>
          <a:prstGeom prst="rect">
            <a:avLst/>
          </a:prstGeom>
        </p:spPr>
        <p:txBody>
          <a:bodyPr wrap="square">
            <a:spAutoFit/>
          </a:bodyPr>
          <a:lstStyle/>
          <a:p>
            <a:r>
              <a:rPr lang="en-US" dirty="0"/>
              <a:t>profile of Region I as to Estate Tax Administration </a:t>
            </a:r>
          </a:p>
        </p:txBody>
      </p:sp>
      <p:sp>
        <p:nvSpPr>
          <p:cNvPr id="8" name="Rectangle 7"/>
          <p:cNvSpPr/>
          <p:nvPr/>
        </p:nvSpPr>
        <p:spPr>
          <a:xfrm>
            <a:off x="1189024" y="3193605"/>
            <a:ext cx="4010418" cy="1477328"/>
          </a:xfrm>
          <a:prstGeom prst="rect">
            <a:avLst/>
          </a:prstGeom>
        </p:spPr>
        <p:txBody>
          <a:bodyPr wrap="square">
            <a:spAutoFit/>
          </a:bodyPr>
          <a:lstStyle/>
          <a:p>
            <a:r>
              <a:rPr lang="en-US" dirty="0"/>
              <a:t>Level of Awareness to Estate Tax Administration by the PSA, Municipal and City Assessors, Provincial Assessors and LRA in terms of Documentary Requirements </a:t>
            </a:r>
          </a:p>
        </p:txBody>
      </p:sp>
      <p:cxnSp>
        <p:nvCxnSpPr>
          <p:cNvPr id="10" name="Straight Arrow Connector 9"/>
          <p:cNvCxnSpPr/>
          <p:nvPr/>
        </p:nvCxnSpPr>
        <p:spPr>
          <a:xfrm>
            <a:off x="2972541" y="1989070"/>
            <a:ext cx="13511" cy="1226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769885" y="4659481"/>
            <a:ext cx="4525959" cy="646331"/>
          </a:xfrm>
          <a:prstGeom prst="rect">
            <a:avLst/>
          </a:prstGeom>
        </p:spPr>
        <p:txBody>
          <a:bodyPr wrap="square">
            <a:spAutoFit/>
          </a:bodyPr>
          <a:lstStyle/>
          <a:p>
            <a:r>
              <a:rPr lang="en-US" dirty="0"/>
              <a:t>extent of support in the estate tax administration by the BIR National Office </a:t>
            </a:r>
          </a:p>
        </p:txBody>
      </p:sp>
      <p:cxnSp>
        <p:nvCxnSpPr>
          <p:cNvPr id="13" name="Straight Arrow Connector 12"/>
          <p:cNvCxnSpPr/>
          <p:nvPr/>
        </p:nvCxnSpPr>
        <p:spPr>
          <a:xfrm>
            <a:off x="5236580" y="1989070"/>
            <a:ext cx="0" cy="2764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958771" y="5582811"/>
            <a:ext cx="4012960" cy="646331"/>
          </a:xfrm>
          <a:prstGeom prst="rect">
            <a:avLst/>
          </a:prstGeom>
        </p:spPr>
        <p:txBody>
          <a:bodyPr wrap="square">
            <a:spAutoFit/>
          </a:bodyPr>
          <a:lstStyle/>
          <a:p>
            <a:r>
              <a:rPr lang="en-US" dirty="0"/>
              <a:t>degree of seriousness of the problems encountered in the process </a:t>
            </a:r>
          </a:p>
        </p:txBody>
      </p:sp>
      <p:cxnSp>
        <p:nvCxnSpPr>
          <p:cNvPr id="21" name="Straight Arrow Connector 20"/>
          <p:cNvCxnSpPr/>
          <p:nvPr/>
        </p:nvCxnSpPr>
        <p:spPr>
          <a:xfrm>
            <a:off x="7215208" y="1989070"/>
            <a:ext cx="0" cy="3593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Picture 21" descr="icon-thoughtleadershiplibrary-d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534" y="2592474"/>
            <a:ext cx="516340" cy="601131"/>
          </a:xfrm>
          <a:prstGeom prst="rect">
            <a:avLst/>
          </a:prstGeom>
        </p:spPr>
      </p:pic>
      <p:pic>
        <p:nvPicPr>
          <p:cNvPr id="23" name="Picture 22" descr="1116-2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560" y="2107556"/>
            <a:ext cx="471408" cy="471408"/>
          </a:xfrm>
          <a:prstGeom prst="rect">
            <a:avLst/>
          </a:prstGeom>
        </p:spPr>
      </p:pic>
      <p:pic>
        <p:nvPicPr>
          <p:cNvPr id="24" name="Picture 23" descr="agreement-5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795" y="4153750"/>
            <a:ext cx="702604" cy="702604"/>
          </a:xfrm>
          <a:prstGeom prst="rect">
            <a:avLst/>
          </a:prstGeom>
        </p:spPr>
      </p:pic>
      <p:pic>
        <p:nvPicPr>
          <p:cNvPr id="25" name="Picture 24" descr="117746-2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541" y="5071278"/>
            <a:ext cx="586930" cy="586930"/>
          </a:xfrm>
          <a:prstGeom prst="rect">
            <a:avLst/>
          </a:prstGeom>
        </p:spPr>
      </p:pic>
      <p:sp>
        <p:nvSpPr>
          <p:cNvPr id="26" name="TextBox 25"/>
          <p:cNvSpPr txBox="1"/>
          <p:nvPr/>
        </p:nvSpPr>
        <p:spPr>
          <a:xfrm>
            <a:off x="608024" y="57282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1666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89400"/>
            <a:ext cx="9143999" cy="369332"/>
          </a:xfrm>
          <a:prstGeom prst="rect">
            <a:avLst/>
          </a:prstGeom>
          <a:noFill/>
        </p:spPr>
        <p:txBody>
          <a:bodyPr wrap="square" rtlCol="0">
            <a:spAutoFit/>
          </a:bodyPr>
          <a:lstStyle/>
          <a:p>
            <a:pPr algn="ctr"/>
            <a:r>
              <a:rPr lang="en-US" b="1" dirty="0" smtClean="0"/>
              <a:t>FINDINGS OF THE STUDY</a:t>
            </a:r>
            <a:endParaRPr lang="en-US" b="1" dirty="0"/>
          </a:p>
        </p:txBody>
      </p:sp>
    </p:spTree>
    <p:extLst>
      <p:ext uri="{BB962C8B-B14F-4D97-AF65-F5344CB8AC3E}">
        <p14:creationId xmlns:p14="http://schemas.microsoft.com/office/powerpoint/2010/main" val="997907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278" y="484900"/>
            <a:ext cx="4572000" cy="646331"/>
          </a:xfrm>
          <a:prstGeom prst="rect">
            <a:avLst/>
          </a:prstGeom>
        </p:spPr>
        <p:txBody>
          <a:bodyPr>
            <a:spAutoFit/>
          </a:bodyPr>
          <a:lstStyle/>
          <a:p>
            <a:r>
              <a:rPr lang="en-US" b="1" dirty="0"/>
              <a:t>Profile of Region I for calendar year 2010 to 2014 as to Estate Tax Administration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00960829"/>
              </p:ext>
            </p:extLst>
          </p:nvPr>
        </p:nvGraphicFramePr>
        <p:xfrm>
          <a:off x="418860" y="1694220"/>
          <a:ext cx="8363705" cy="2621280"/>
        </p:xfrm>
        <a:graphic>
          <a:graphicData uri="http://schemas.openxmlformats.org/drawingml/2006/table">
            <a:tbl>
              <a:tblPr firstRow="1" bandRow="1">
                <a:tableStyleId>{2D5ABB26-0587-4C30-8999-92F81FD0307C}</a:tableStyleId>
              </a:tblPr>
              <a:tblGrid>
                <a:gridCol w="1195940"/>
                <a:gridCol w="2389255"/>
                <a:gridCol w="2389255"/>
                <a:gridCol w="2389255"/>
              </a:tblGrid>
              <a:tr h="370840">
                <a:tc>
                  <a:txBody>
                    <a:bodyPr/>
                    <a:lstStyle/>
                    <a:p>
                      <a:pPr algn="r"/>
                      <a:r>
                        <a:rPr lang="en-US" sz="1400" b="1" dirty="0" smtClean="0"/>
                        <a:t>Taxable Year</a:t>
                      </a:r>
                      <a:endParaRPr lang="en-US" sz="1400" b="1" dirty="0"/>
                    </a:p>
                  </a:txBody>
                  <a:tcPr/>
                </a:tc>
                <a:tc>
                  <a:txBody>
                    <a:bodyPr/>
                    <a:lstStyle/>
                    <a:p>
                      <a:pPr algn="r"/>
                      <a:r>
                        <a:rPr lang="en-US" sz="1400" b="1" dirty="0" smtClean="0"/>
                        <a:t>Estate Tax</a:t>
                      </a:r>
                      <a:endParaRPr lang="en-US" sz="1400" b="1" dirty="0"/>
                    </a:p>
                  </a:txBody>
                  <a:tcPr/>
                </a:tc>
                <a:tc>
                  <a:txBody>
                    <a:bodyPr/>
                    <a:lstStyle/>
                    <a:p>
                      <a:pPr algn="r"/>
                      <a:r>
                        <a:rPr lang="en-US" sz="1400" b="1" dirty="0" smtClean="0"/>
                        <a:t>Actual Tax Collection</a:t>
                      </a:r>
                      <a:endParaRPr lang="en-US" sz="1400" b="1" dirty="0"/>
                    </a:p>
                  </a:txBody>
                  <a:tcPr/>
                </a:tc>
                <a:tc>
                  <a:txBody>
                    <a:bodyPr/>
                    <a:lstStyle/>
                    <a:p>
                      <a:pPr algn="r"/>
                      <a:r>
                        <a:rPr lang="en-US" sz="1400" b="1" dirty="0" smtClean="0"/>
                        <a:t>Total Tax Collection Goal</a:t>
                      </a:r>
                      <a:endParaRPr lang="en-US" sz="1400" b="1" dirty="0"/>
                    </a:p>
                  </a:txBody>
                  <a:tcPr/>
                </a:tc>
              </a:tr>
              <a:tr h="370840">
                <a:tc>
                  <a:txBody>
                    <a:bodyPr/>
                    <a:lstStyle/>
                    <a:p>
                      <a:pPr algn="r"/>
                      <a:r>
                        <a:rPr lang="en-US" dirty="0" smtClean="0"/>
                        <a:t>2010</a:t>
                      </a:r>
                      <a:endParaRPr lang="en-US" dirty="0"/>
                    </a:p>
                  </a:txBody>
                  <a:tcPr/>
                </a:tc>
                <a:tc>
                  <a:txBody>
                    <a:bodyPr/>
                    <a:lstStyle/>
                    <a:p>
                      <a:pPr algn="r"/>
                      <a:r>
                        <a:rPr lang="en-US" sz="1800" kern="1200" dirty="0" smtClean="0">
                          <a:solidFill>
                            <a:schemeClr val="tx1"/>
                          </a:solidFill>
                          <a:effectLst/>
                          <a:latin typeface="+mn-lt"/>
                          <a:ea typeface="+mn-ea"/>
                          <a:cs typeface="+mn-cs"/>
                        </a:rPr>
                        <a:t>21,688,235.33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5,664,722,069.08</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5,415,854,000.00</a:t>
                      </a:r>
                      <a:r>
                        <a:rPr lang="en-US" dirty="0" smtClean="0">
                          <a:effectLst/>
                        </a:rPr>
                        <a:t> </a:t>
                      </a:r>
                      <a:endParaRPr lang="en-US" dirty="0"/>
                    </a:p>
                  </a:txBody>
                  <a:tcPr/>
                </a:tc>
              </a:tr>
              <a:tr h="370840">
                <a:tc>
                  <a:txBody>
                    <a:bodyPr/>
                    <a:lstStyle/>
                    <a:p>
                      <a:pPr algn="r"/>
                      <a:r>
                        <a:rPr lang="en-US" dirty="0" smtClean="0"/>
                        <a:t>2011</a:t>
                      </a:r>
                      <a:endParaRPr lang="en-US" dirty="0"/>
                    </a:p>
                  </a:txBody>
                  <a:tcPr/>
                </a:tc>
                <a:tc>
                  <a:txBody>
                    <a:bodyPr/>
                    <a:lstStyle/>
                    <a:p>
                      <a:pPr algn="r"/>
                      <a:r>
                        <a:rPr lang="en-US" sz="1800" kern="1200" dirty="0" smtClean="0">
                          <a:solidFill>
                            <a:schemeClr val="tx1"/>
                          </a:solidFill>
                          <a:effectLst/>
                          <a:latin typeface="+mn-lt"/>
                          <a:ea typeface="+mn-ea"/>
                          <a:cs typeface="+mn-cs"/>
                        </a:rPr>
                        <a:t>24,576,751.17</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6,201,016,683.62</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6,526,186,000.00</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2012</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20,446,435.13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7,197,734,800.75</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7,303,826,000.00</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26,100,697.65</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8,064,775,275.57</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9,048,108,000.00</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2014</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83,277,675.55</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8,839,152,109.45</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9,904,781,000.00</a:t>
                      </a:r>
                      <a:r>
                        <a:rPr lang="en-US" dirty="0" smtClean="0">
                          <a:effectLst/>
                        </a:rPr>
                        <a:t> </a:t>
                      </a:r>
                      <a:endParaRPr lang="en-US" dirty="0"/>
                    </a:p>
                  </a:txBody>
                  <a:tcPr/>
                </a:tc>
              </a:tr>
              <a:tr h="370840">
                <a:tc>
                  <a:txBody>
                    <a:bodyPr/>
                    <a:lstStyle/>
                    <a:p>
                      <a:pPr algn="r"/>
                      <a:r>
                        <a:rPr lang="en-US" sz="2000" b="1" kern="1200" dirty="0" smtClean="0">
                          <a:solidFill>
                            <a:schemeClr val="tx1"/>
                          </a:solidFill>
                          <a:effectLst/>
                          <a:latin typeface="+mn-lt"/>
                          <a:ea typeface="+mn-ea"/>
                          <a:cs typeface="+mn-cs"/>
                        </a:rPr>
                        <a:t>Total</a:t>
                      </a:r>
                      <a:r>
                        <a:rPr lang="en-US" sz="2000" b="1" dirty="0" smtClean="0">
                          <a:effectLst/>
                        </a:rPr>
                        <a:t> </a:t>
                      </a:r>
                      <a:endParaRPr lang="en-US" sz="2000" b="1" dirty="0"/>
                    </a:p>
                  </a:txBody>
                  <a:tcPr/>
                </a:tc>
                <a:tc>
                  <a:txBody>
                    <a:bodyPr/>
                    <a:lstStyle/>
                    <a:p>
                      <a:pPr algn="r"/>
                      <a:r>
                        <a:rPr lang="en-US" sz="2000" b="1" kern="1200" dirty="0" smtClean="0">
                          <a:solidFill>
                            <a:schemeClr val="tx1"/>
                          </a:solidFill>
                          <a:effectLst/>
                          <a:latin typeface="+mn-lt"/>
                          <a:ea typeface="+mn-ea"/>
                          <a:cs typeface="+mn-cs"/>
                        </a:rPr>
                        <a:t>176,089,794.83</a:t>
                      </a:r>
                      <a:r>
                        <a:rPr lang="en-US" sz="2000" b="1" dirty="0" smtClean="0">
                          <a:effectLst/>
                        </a:rPr>
                        <a:t> </a:t>
                      </a:r>
                      <a:endParaRPr lang="en-US" sz="2000" b="1" dirty="0"/>
                    </a:p>
                  </a:txBody>
                  <a:tcPr/>
                </a:tc>
                <a:tc>
                  <a:txBody>
                    <a:bodyPr/>
                    <a:lstStyle/>
                    <a:p>
                      <a:pPr algn="r"/>
                      <a:r>
                        <a:rPr lang="en-US" sz="2000" b="1" kern="1200" dirty="0" smtClean="0">
                          <a:solidFill>
                            <a:schemeClr val="tx1"/>
                          </a:solidFill>
                          <a:effectLst/>
                          <a:latin typeface="+mn-lt"/>
                          <a:ea typeface="+mn-ea"/>
                          <a:cs typeface="+mn-cs"/>
                        </a:rPr>
                        <a:t>35,967,400,938.47</a:t>
                      </a:r>
                      <a:r>
                        <a:rPr lang="en-US" sz="2000" b="1" dirty="0" smtClean="0">
                          <a:effectLst/>
                        </a:rPr>
                        <a:t> </a:t>
                      </a:r>
                      <a:endParaRPr lang="en-US" sz="2000" b="1" dirty="0"/>
                    </a:p>
                  </a:txBody>
                  <a:tcPr/>
                </a:tc>
                <a:tc>
                  <a:txBody>
                    <a:bodyPr/>
                    <a:lstStyle/>
                    <a:p>
                      <a:pPr algn="r"/>
                      <a:r>
                        <a:rPr lang="en-US" sz="2000" b="1" kern="1200" dirty="0" smtClean="0">
                          <a:solidFill>
                            <a:schemeClr val="tx1"/>
                          </a:solidFill>
                          <a:effectLst/>
                          <a:latin typeface="+mn-lt"/>
                          <a:ea typeface="+mn-ea"/>
                          <a:cs typeface="+mn-cs"/>
                        </a:rPr>
                        <a:t>38,198,755,000.00</a:t>
                      </a:r>
                      <a:r>
                        <a:rPr lang="en-US" sz="2000" b="1" dirty="0" smtClean="0">
                          <a:effectLst/>
                        </a:rPr>
                        <a:t> </a:t>
                      </a:r>
                      <a:endParaRPr lang="en-US" sz="2000" b="1" dirty="0"/>
                    </a:p>
                  </a:txBody>
                  <a:tcPr/>
                </a:tc>
              </a:tr>
            </a:tbl>
          </a:graphicData>
        </a:graphic>
      </p:graphicFrame>
      <p:sp>
        <p:nvSpPr>
          <p:cNvPr id="6" name="Rectangle 5"/>
          <p:cNvSpPr/>
          <p:nvPr/>
        </p:nvSpPr>
        <p:spPr>
          <a:xfrm>
            <a:off x="418860" y="4491292"/>
            <a:ext cx="8363705" cy="923330"/>
          </a:xfrm>
          <a:prstGeom prst="rect">
            <a:avLst/>
          </a:prstGeom>
        </p:spPr>
        <p:txBody>
          <a:bodyPr wrap="square">
            <a:spAutoFit/>
          </a:bodyPr>
          <a:lstStyle/>
          <a:p>
            <a:r>
              <a:rPr lang="en-US" dirty="0" smtClean="0"/>
              <a:t>Estate </a:t>
            </a:r>
            <a:r>
              <a:rPr lang="en-US" dirty="0"/>
              <a:t>tax collection amounting to P 176,089,794.83 was collected by BIR, Revenue Region I for taxable years 2010 to 2014, which is 0.49% of the actual tax collection and 0.46% of the total tax collection goal. </a:t>
            </a:r>
          </a:p>
        </p:txBody>
      </p:sp>
    </p:spTree>
    <p:extLst>
      <p:ext uri="{BB962C8B-B14F-4D97-AF65-F5344CB8AC3E}">
        <p14:creationId xmlns:p14="http://schemas.microsoft.com/office/powerpoint/2010/main" val="41956116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7" y="382013"/>
            <a:ext cx="7082468" cy="1200329"/>
          </a:xfrm>
          <a:prstGeom prst="rect">
            <a:avLst/>
          </a:prstGeom>
        </p:spPr>
        <p:txBody>
          <a:bodyPr wrap="square">
            <a:spAutoFit/>
          </a:bodyPr>
          <a:lstStyle/>
          <a:p>
            <a:r>
              <a:rPr lang="en-US" b="1" i="1" dirty="0"/>
              <a:t>Number of registered deaths by the PSA, number of issued certificates of total landholding by the Municipal Assessors and by the Provincial Assessors and number of recorded transfer of property through estate tax clearance by the LRA in Region I for taxable year 2010 to 2014</a:t>
            </a:r>
            <a:r>
              <a:rPr lang="en-US" b="1" dirty="0"/>
              <a:t> </a:t>
            </a:r>
          </a:p>
        </p:txBody>
      </p:sp>
      <p:graphicFrame>
        <p:nvGraphicFramePr>
          <p:cNvPr id="3" name="Table 2"/>
          <p:cNvGraphicFramePr>
            <a:graphicFrameLocks noGrp="1"/>
          </p:cNvGraphicFramePr>
          <p:nvPr>
            <p:extLst>
              <p:ext uri="{D42A27DB-BD31-4B8C-83A1-F6EECF244321}">
                <p14:modId xmlns:p14="http://schemas.microsoft.com/office/powerpoint/2010/main" val="2249370695"/>
              </p:ext>
            </p:extLst>
          </p:nvPr>
        </p:nvGraphicFramePr>
        <p:xfrm>
          <a:off x="389468" y="1787567"/>
          <a:ext cx="8466665" cy="3622040"/>
        </p:xfrm>
        <a:graphic>
          <a:graphicData uri="http://schemas.openxmlformats.org/drawingml/2006/table">
            <a:tbl>
              <a:tblPr firstRow="1" bandRow="1">
                <a:tableStyleId>{2D5ABB26-0587-4C30-8999-92F81FD0307C}</a:tableStyleId>
              </a:tblPr>
              <a:tblGrid>
                <a:gridCol w="1069789"/>
                <a:gridCol w="1849219"/>
                <a:gridCol w="1849219"/>
                <a:gridCol w="1849219"/>
                <a:gridCol w="1849219"/>
              </a:tblGrid>
              <a:tr h="370840">
                <a:tc>
                  <a:txBody>
                    <a:bodyPr/>
                    <a:lstStyle/>
                    <a:p>
                      <a:pPr algn="r"/>
                      <a:r>
                        <a:rPr lang="en-US" sz="1800" kern="1200" dirty="0" smtClean="0">
                          <a:solidFill>
                            <a:schemeClr val="tx1"/>
                          </a:solidFill>
                          <a:effectLst/>
                          <a:latin typeface="+mn-lt"/>
                          <a:ea typeface="+mn-ea"/>
                          <a:cs typeface="+mn-cs"/>
                        </a:rPr>
                        <a:t>TAXABLE YEAR</a:t>
                      </a:r>
                      <a:r>
                        <a:rPr lang="en-US" sz="1400" dirty="0" smtClean="0">
                          <a:effectLst/>
                        </a:rPr>
                        <a:t> </a:t>
                      </a:r>
                      <a:endParaRPr lang="en-US" sz="1400" b="1" dirty="0"/>
                    </a:p>
                  </a:txBody>
                  <a:tcPr/>
                </a:tc>
                <a:tc>
                  <a:txBody>
                    <a:bodyPr/>
                    <a:lstStyle/>
                    <a:p>
                      <a:pPr algn="r"/>
                      <a:r>
                        <a:rPr lang="en-US" sz="1400" b="1" kern="1200" dirty="0" smtClean="0">
                          <a:solidFill>
                            <a:schemeClr val="tx1"/>
                          </a:solidFill>
                          <a:effectLst/>
                          <a:latin typeface="+mn-lt"/>
                          <a:ea typeface="+mn-ea"/>
                          <a:cs typeface="+mn-cs"/>
                        </a:rPr>
                        <a:t>No. of registered deaths (</a:t>
                      </a:r>
                      <a:r>
                        <a:rPr lang="en-US" sz="1400" b="1" kern="1200" dirty="0" smtClean="0">
                          <a:solidFill>
                            <a:schemeClr val="tx2"/>
                          </a:solidFill>
                          <a:effectLst/>
                          <a:latin typeface="+mn-lt"/>
                          <a:ea typeface="+mn-ea"/>
                          <a:cs typeface="+mn-cs"/>
                        </a:rPr>
                        <a:t>Philippine Statistics Authority</a:t>
                      </a:r>
                      <a:r>
                        <a:rPr lang="en-US" sz="1400" b="1" kern="1200" dirty="0" smtClean="0">
                          <a:solidFill>
                            <a:schemeClr val="tx1"/>
                          </a:solidFill>
                          <a:effectLst/>
                          <a:latin typeface="+mn-lt"/>
                          <a:ea typeface="+mn-ea"/>
                          <a:cs typeface="+mn-cs"/>
                        </a:rPr>
                        <a:t>)</a:t>
                      </a:r>
                      <a:r>
                        <a:rPr lang="en-US" sz="1400" b="1" dirty="0" smtClean="0">
                          <a:effectLst/>
                        </a:rPr>
                        <a:t> </a:t>
                      </a:r>
                      <a:endParaRPr lang="en-US" sz="1400" b="1" dirty="0"/>
                    </a:p>
                  </a:txBody>
                  <a:tcPr/>
                </a:tc>
                <a:tc>
                  <a:txBody>
                    <a:bodyPr/>
                    <a:lstStyle/>
                    <a:p>
                      <a:pPr algn="r"/>
                      <a:r>
                        <a:rPr lang="en-US" sz="1400" b="1" kern="1200" dirty="0" smtClean="0">
                          <a:solidFill>
                            <a:schemeClr val="tx1"/>
                          </a:solidFill>
                          <a:effectLst/>
                          <a:latin typeface="+mn-lt"/>
                          <a:ea typeface="+mn-ea"/>
                          <a:cs typeface="+mn-cs"/>
                        </a:rPr>
                        <a:t>No. of issued certificates of total landholdings (</a:t>
                      </a:r>
                      <a:r>
                        <a:rPr lang="en-US" sz="1400" b="1" kern="1200" dirty="0" smtClean="0">
                          <a:solidFill>
                            <a:srgbClr val="1F497D"/>
                          </a:solidFill>
                          <a:effectLst/>
                          <a:latin typeface="+mn-lt"/>
                          <a:ea typeface="+mn-ea"/>
                          <a:cs typeface="+mn-cs"/>
                        </a:rPr>
                        <a:t>Municipal Assessors</a:t>
                      </a:r>
                      <a:r>
                        <a:rPr lang="en-US" sz="1400" b="1" kern="1200" dirty="0" smtClean="0">
                          <a:solidFill>
                            <a:schemeClr val="tx1"/>
                          </a:solidFill>
                          <a:effectLst/>
                          <a:latin typeface="+mn-lt"/>
                          <a:ea typeface="+mn-ea"/>
                          <a:cs typeface="+mn-cs"/>
                        </a:rPr>
                        <a:t>)</a:t>
                      </a:r>
                      <a:r>
                        <a:rPr lang="en-US" sz="1400" b="1" dirty="0" smtClean="0">
                          <a:effectLst/>
                        </a:rPr>
                        <a:t> </a:t>
                      </a:r>
                      <a:endParaRPr lang="en-US" sz="1400" b="1" dirty="0"/>
                    </a:p>
                  </a:txBody>
                  <a:tcPr/>
                </a:tc>
                <a:tc>
                  <a:txBody>
                    <a:bodyPr/>
                    <a:lstStyle/>
                    <a:p>
                      <a:pPr algn="r"/>
                      <a:r>
                        <a:rPr lang="en-US" sz="1400" b="1" kern="1200" dirty="0" smtClean="0">
                          <a:solidFill>
                            <a:schemeClr val="tx1"/>
                          </a:solidFill>
                          <a:effectLst/>
                          <a:latin typeface="+mn-lt"/>
                          <a:ea typeface="+mn-ea"/>
                          <a:cs typeface="+mn-cs"/>
                        </a:rPr>
                        <a:t>No. of issued certificates of total landholdings (</a:t>
                      </a:r>
                      <a:r>
                        <a:rPr lang="en-US" sz="1400" b="1" kern="1200" dirty="0" smtClean="0">
                          <a:solidFill>
                            <a:srgbClr val="1F497D"/>
                          </a:solidFill>
                          <a:effectLst/>
                          <a:latin typeface="+mn-lt"/>
                          <a:ea typeface="+mn-ea"/>
                          <a:cs typeface="+mn-cs"/>
                        </a:rPr>
                        <a:t>Provincial Assessors</a:t>
                      </a:r>
                      <a:r>
                        <a:rPr lang="en-US" sz="1400" b="1" kern="1200" dirty="0" smtClean="0">
                          <a:solidFill>
                            <a:schemeClr val="tx1"/>
                          </a:solidFill>
                          <a:effectLst/>
                          <a:latin typeface="+mn-lt"/>
                          <a:ea typeface="+mn-ea"/>
                          <a:cs typeface="+mn-cs"/>
                        </a:rPr>
                        <a:t>)</a:t>
                      </a:r>
                      <a:r>
                        <a:rPr lang="en-US" sz="1400" b="1" dirty="0" smtClean="0">
                          <a:effectLst/>
                        </a:rPr>
                        <a:t> </a:t>
                      </a:r>
                      <a:endParaRPr lang="en-US" sz="1400" b="1"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dirty="0" smtClean="0"/>
                        <a:t>No. of recorded transfer of property through estate tax clearance (</a:t>
                      </a:r>
                      <a:r>
                        <a:rPr lang="en-US" sz="1400" b="1" dirty="0" smtClean="0">
                          <a:solidFill>
                            <a:srgbClr val="1F497D"/>
                          </a:solidFill>
                        </a:rPr>
                        <a:t>Land Registration Authority</a:t>
                      </a:r>
                      <a:r>
                        <a:rPr lang="en-US" sz="1400" b="1" dirty="0" smtClean="0"/>
                        <a:t>) </a:t>
                      </a:r>
                      <a:endParaRPr lang="en-US" sz="1400" b="1" dirty="0"/>
                    </a:p>
                  </a:txBody>
                  <a:tcPr/>
                </a:tc>
              </a:tr>
              <a:tr h="370840">
                <a:tc>
                  <a:txBody>
                    <a:bodyPr/>
                    <a:lstStyle/>
                    <a:p>
                      <a:pPr algn="r"/>
                      <a:r>
                        <a:rPr lang="en-US" sz="1800" kern="1200" dirty="0" smtClean="0">
                          <a:solidFill>
                            <a:schemeClr val="tx1"/>
                          </a:solidFill>
                          <a:effectLst/>
                          <a:latin typeface="+mn-lt"/>
                          <a:ea typeface="+mn-ea"/>
                          <a:cs typeface="+mn-cs"/>
                        </a:rPr>
                        <a:t>2010</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32,496</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7,453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3,427</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1,719</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2011</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32,151</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8,292</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3,630</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1,880</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2012</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32,711</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9,270</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3,968</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2,096</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32,633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9,841</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3,503</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1,681</a:t>
                      </a:r>
                      <a:r>
                        <a:rPr lang="en-US" dirty="0" smtClean="0">
                          <a:effectLst/>
                        </a:rPr>
                        <a:t> </a:t>
                      </a:r>
                      <a:endParaRPr lang="en-US" dirty="0"/>
                    </a:p>
                  </a:txBody>
                  <a:tcPr/>
                </a:tc>
              </a:tr>
              <a:tr h="370840">
                <a:tc>
                  <a:txBody>
                    <a:bodyPr/>
                    <a:lstStyle/>
                    <a:p>
                      <a:pPr algn="r"/>
                      <a:r>
                        <a:rPr lang="en-US" sz="1800" kern="1200" dirty="0" smtClean="0">
                          <a:solidFill>
                            <a:schemeClr val="tx1"/>
                          </a:solidFill>
                          <a:effectLst/>
                          <a:latin typeface="+mn-lt"/>
                          <a:ea typeface="+mn-ea"/>
                          <a:cs typeface="+mn-cs"/>
                        </a:rPr>
                        <a:t>2014</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34,607</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9,952</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3,709</a:t>
                      </a:r>
                      <a:r>
                        <a:rPr lang="en-US" dirty="0" smtClean="0">
                          <a:effectLst/>
                        </a:rPr>
                        <a:t> </a:t>
                      </a:r>
                      <a:endParaRPr lang="en-US" dirty="0"/>
                    </a:p>
                  </a:txBody>
                  <a:tcPr/>
                </a:tc>
                <a:tc>
                  <a:txBody>
                    <a:bodyPr/>
                    <a:lstStyle/>
                    <a:p>
                      <a:pPr algn="r"/>
                      <a:r>
                        <a:rPr lang="en-US" sz="1800" kern="1200" dirty="0" smtClean="0">
                          <a:solidFill>
                            <a:schemeClr val="tx1"/>
                          </a:solidFill>
                          <a:effectLst/>
                          <a:latin typeface="+mn-lt"/>
                          <a:ea typeface="+mn-ea"/>
                          <a:cs typeface="+mn-cs"/>
                        </a:rPr>
                        <a:t>1,846</a:t>
                      </a:r>
                      <a:r>
                        <a:rPr lang="en-US" dirty="0" smtClean="0">
                          <a:effectLst/>
                        </a:rPr>
                        <a:t> </a:t>
                      </a:r>
                      <a:endParaRPr lang="en-US" dirty="0"/>
                    </a:p>
                  </a:txBody>
                  <a:tcPr/>
                </a:tc>
              </a:tr>
              <a:tr h="370840">
                <a:tc>
                  <a:txBody>
                    <a:bodyPr/>
                    <a:lstStyle/>
                    <a:p>
                      <a:pPr algn="r"/>
                      <a:r>
                        <a:rPr lang="en-US" sz="1800" b="1" kern="1200" dirty="0" smtClean="0">
                          <a:solidFill>
                            <a:schemeClr val="tx1"/>
                          </a:solidFill>
                          <a:effectLst/>
                          <a:latin typeface="+mn-lt"/>
                          <a:ea typeface="+mn-ea"/>
                          <a:cs typeface="+mn-cs"/>
                        </a:rPr>
                        <a:t>Total</a:t>
                      </a:r>
                      <a:r>
                        <a:rPr lang="en-US" dirty="0" smtClean="0">
                          <a:effectLst/>
                        </a:rPr>
                        <a:t> </a:t>
                      </a:r>
                      <a:endParaRPr lang="en-US" dirty="0"/>
                    </a:p>
                  </a:txBody>
                  <a:tcPr/>
                </a:tc>
                <a:tc>
                  <a:txBody>
                    <a:bodyPr/>
                    <a:lstStyle/>
                    <a:p>
                      <a:pPr algn="r"/>
                      <a:r>
                        <a:rPr lang="en-US" sz="2000" b="1" kern="1200" dirty="0" smtClean="0">
                          <a:solidFill>
                            <a:schemeClr val="tx1"/>
                          </a:solidFill>
                          <a:effectLst/>
                          <a:latin typeface="+mn-lt"/>
                          <a:ea typeface="+mn-ea"/>
                          <a:cs typeface="+mn-cs"/>
                        </a:rPr>
                        <a:t>164,598</a:t>
                      </a:r>
                      <a:r>
                        <a:rPr lang="en-US" sz="2000" dirty="0" smtClean="0">
                          <a:effectLst/>
                        </a:rPr>
                        <a:t> </a:t>
                      </a:r>
                      <a:endParaRPr lang="en-US" sz="2000" dirty="0"/>
                    </a:p>
                  </a:txBody>
                  <a:tcPr/>
                </a:tc>
                <a:tc>
                  <a:txBody>
                    <a:bodyPr/>
                    <a:lstStyle/>
                    <a:p>
                      <a:pPr algn="r"/>
                      <a:r>
                        <a:rPr lang="en-US" sz="2000" b="1" kern="1200" dirty="0" smtClean="0">
                          <a:solidFill>
                            <a:schemeClr val="tx1"/>
                          </a:solidFill>
                          <a:effectLst/>
                          <a:latin typeface="+mn-lt"/>
                          <a:ea typeface="+mn-ea"/>
                          <a:cs typeface="+mn-cs"/>
                        </a:rPr>
                        <a:t>44,808</a:t>
                      </a:r>
                      <a:r>
                        <a:rPr lang="en-US" sz="2000" dirty="0" smtClean="0">
                          <a:effectLst/>
                        </a:rPr>
                        <a:t> </a:t>
                      </a:r>
                      <a:endParaRPr lang="en-US" sz="2000" dirty="0"/>
                    </a:p>
                  </a:txBody>
                  <a:tcPr/>
                </a:tc>
                <a:tc>
                  <a:txBody>
                    <a:bodyPr/>
                    <a:lstStyle/>
                    <a:p>
                      <a:pPr algn="r"/>
                      <a:r>
                        <a:rPr lang="en-US" sz="2000" b="1" kern="1200" dirty="0" smtClean="0">
                          <a:solidFill>
                            <a:schemeClr val="tx1"/>
                          </a:solidFill>
                          <a:effectLst/>
                          <a:latin typeface="+mn-lt"/>
                          <a:ea typeface="+mn-ea"/>
                          <a:cs typeface="+mn-cs"/>
                        </a:rPr>
                        <a:t>18,237</a:t>
                      </a:r>
                      <a:r>
                        <a:rPr lang="en-US" sz="2000" dirty="0" smtClean="0">
                          <a:effectLst/>
                        </a:rPr>
                        <a:t> </a:t>
                      </a:r>
                      <a:endParaRPr lang="en-US" sz="2000" dirty="0"/>
                    </a:p>
                  </a:txBody>
                  <a:tcPr/>
                </a:tc>
                <a:tc>
                  <a:txBody>
                    <a:bodyPr/>
                    <a:lstStyle/>
                    <a:p>
                      <a:pPr algn="r"/>
                      <a:r>
                        <a:rPr lang="en-US" sz="2000" b="1" kern="1200" dirty="0" smtClean="0">
                          <a:solidFill>
                            <a:schemeClr val="tx1"/>
                          </a:solidFill>
                          <a:effectLst/>
                          <a:latin typeface="+mn-lt"/>
                          <a:ea typeface="+mn-ea"/>
                          <a:cs typeface="+mn-cs"/>
                        </a:rPr>
                        <a:t>9,222</a:t>
                      </a:r>
                      <a:r>
                        <a:rPr lang="en-US" sz="2000" dirty="0" smtClean="0">
                          <a:effectLst/>
                        </a:rPr>
                        <a:t> </a:t>
                      </a:r>
                      <a:endParaRPr lang="en-US" sz="2000" dirty="0"/>
                    </a:p>
                  </a:txBody>
                  <a:tcPr/>
                </a:tc>
              </a:tr>
            </a:tbl>
          </a:graphicData>
        </a:graphic>
      </p:graphicFrame>
      <p:sp>
        <p:nvSpPr>
          <p:cNvPr id="4" name="TextBox 3"/>
          <p:cNvSpPr txBox="1"/>
          <p:nvPr/>
        </p:nvSpPr>
        <p:spPr>
          <a:xfrm>
            <a:off x="389468" y="5641473"/>
            <a:ext cx="8466665" cy="830997"/>
          </a:xfrm>
          <a:prstGeom prst="rect">
            <a:avLst/>
          </a:prstGeom>
          <a:noFill/>
        </p:spPr>
        <p:txBody>
          <a:bodyPr wrap="square" rtlCol="0">
            <a:spAutoFit/>
          </a:bodyPr>
          <a:lstStyle/>
          <a:p>
            <a:pPr algn="just"/>
            <a:r>
              <a:rPr lang="en-US" sz="1600" dirty="0" smtClean="0"/>
              <a:t>The disparity in the data of the number of deaths to the number of issued certifications of landholdings by the Municipal and Provincial Assessors to the number of recorded transfer through estate tax is very noticeable. </a:t>
            </a:r>
            <a:endParaRPr lang="en-US" sz="1600" dirty="0"/>
          </a:p>
        </p:txBody>
      </p:sp>
    </p:spTree>
    <p:extLst>
      <p:ext uri="{BB962C8B-B14F-4D97-AF65-F5344CB8AC3E}">
        <p14:creationId xmlns:p14="http://schemas.microsoft.com/office/powerpoint/2010/main" val="523820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394" y="383531"/>
            <a:ext cx="7023518" cy="923330"/>
          </a:xfrm>
          <a:prstGeom prst="rect">
            <a:avLst/>
          </a:prstGeom>
        </p:spPr>
        <p:txBody>
          <a:bodyPr wrap="square">
            <a:spAutoFit/>
          </a:bodyPr>
          <a:lstStyle/>
          <a:p>
            <a:r>
              <a:rPr lang="en-US" b="1" dirty="0"/>
              <a:t>Level of Awareness to Estate Tax Administration by the PSA, Municipal &amp; City Assessors, Provincial Assessors and LRA in Terms of Documentary Requirements </a:t>
            </a:r>
            <a:endParaRPr lang="en-US" dirty="0"/>
          </a:p>
        </p:txBody>
      </p:sp>
      <p:sp>
        <p:nvSpPr>
          <p:cNvPr id="3" name="Rectangle 2"/>
          <p:cNvSpPr/>
          <p:nvPr/>
        </p:nvSpPr>
        <p:spPr>
          <a:xfrm>
            <a:off x="326813" y="1631908"/>
            <a:ext cx="8361170" cy="3693319"/>
          </a:xfrm>
          <a:prstGeom prst="rect">
            <a:avLst/>
          </a:prstGeom>
        </p:spPr>
        <p:txBody>
          <a:bodyPr wrap="square">
            <a:spAutoFit/>
          </a:bodyPr>
          <a:lstStyle/>
          <a:p>
            <a:r>
              <a:rPr lang="en-US" dirty="0"/>
              <a:t>The overall mean rating as to the level of awareness to estate tax administration by the respondents is described as partially aware (2.29) </a:t>
            </a:r>
          </a:p>
          <a:p>
            <a:endParaRPr lang="en-US" dirty="0" smtClean="0"/>
          </a:p>
          <a:p>
            <a:r>
              <a:rPr lang="en-US" dirty="0" smtClean="0"/>
              <a:t>There </a:t>
            </a:r>
            <a:r>
              <a:rPr lang="en-US" dirty="0"/>
              <a:t>are various documentary requirements needed especially if there are also delays in the registration of such real properties in the name of the deceased whose time of death likewise occurred several years after the death of the registered </a:t>
            </a:r>
            <a:r>
              <a:rPr lang="en-US" dirty="0" smtClean="0"/>
              <a:t>owner. The </a:t>
            </a:r>
            <a:r>
              <a:rPr lang="en-US" dirty="0"/>
              <a:t>maintenance of accurate records on landownership is deemed vital to an efficient and effective system of land administration and taxation.  </a:t>
            </a:r>
            <a:endParaRPr lang="en-US" dirty="0" smtClean="0"/>
          </a:p>
          <a:p>
            <a:endParaRPr lang="en-US" dirty="0"/>
          </a:p>
          <a:p>
            <a:r>
              <a:rPr lang="en-US" dirty="0" smtClean="0"/>
              <a:t>It can </a:t>
            </a:r>
            <a:r>
              <a:rPr lang="en-US" dirty="0"/>
              <a:t>be observed that there exist numerous items of allowable deductions from the gross estate </a:t>
            </a:r>
            <a:r>
              <a:rPr lang="en-US" dirty="0" smtClean="0"/>
              <a:t>which </a:t>
            </a:r>
            <a:r>
              <a:rPr lang="en-US" dirty="0"/>
              <a:t>when supported will eventually reduce the tax base and computed estate tax liabilities or might result to zero estate tax. </a:t>
            </a:r>
            <a:endParaRPr lang="en-US" dirty="0" smtClean="0"/>
          </a:p>
          <a:p>
            <a:endParaRPr lang="en-US" dirty="0"/>
          </a:p>
        </p:txBody>
      </p:sp>
    </p:spTree>
    <p:extLst>
      <p:ext uri="{BB962C8B-B14F-4D97-AF65-F5344CB8AC3E}">
        <p14:creationId xmlns:p14="http://schemas.microsoft.com/office/powerpoint/2010/main" val="25735993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3163</TotalTime>
  <Words>1085</Words>
  <Application>Microsoft Macintosh PowerPoint</Application>
  <PresentationFormat>On-screen Show (4:3)</PresentationFormat>
  <Paragraphs>203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ESTATE TAX TRANSFER IN THE PHILIPPINES The Ilocos Region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TAX TRANSFER IN THE PHILIPPINES The Ilocos Region Experience</dc:title>
  <dc:creator>paulito nisperos</dc:creator>
  <cp:lastModifiedBy>paulito nisperos</cp:lastModifiedBy>
  <cp:revision>47</cp:revision>
  <dcterms:created xsi:type="dcterms:W3CDTF">2017-09-10T22:42:41Z</dcterms:created>
  <dcterms:modified xsi:type="dcterms:W3CDTF">2017-09-13T21:38:01Z</dcterms:modified>
</cp:coreProperties>
</file>