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l="-23000" r="-2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86180" y="1426831"/>
            <a:ext cx="8915399" cy="2262781"/>
          </a:xfrm>
        </p:spPr>
        <p:txBody>
          <a:bodyPr>
            <a:normAutofit fontScale="90000"/>
          </a:bodyPr>
          <a:lstStyle/>
          <a:p>
            <a:r>
              <a:rPr lang="en-PH" b="1" dirty="0" smtClean="0"/>
              <a:t/>
            </a:r>
            <a:br>
              <a:rPr lang="en-PH" b="1" dirty="0" smtClean="0"/>
            </a:br>
            <a:r>
              <a:rPr lang="en-PH" sz="4000" b="1" dirty="0" smtClean="0">
                <a:solidFill>
                  <a:srgbClr val="FF0000"/>
                </a:solidFill>
              </a:rPr>
              <a:t>Empirical </a:t>
            </a:r>
            <a:r>
              <a:rPr lang="en-PH" sz="4000" b="1" dirty="0">
                <a:solidFill>
                  <a:srgbClr val="FF0000"/>
                </a:solidFill>
              </a:rPr>
              <a:t>Evidence on Determinants of Biofuels Production: </a:t>
            </a:r>
            <a:r>
              <a:rPr lang="en-PH" sz="4000" dirty="0">
                <a:solidFill>
                  <a:srgbClr val="FF0000"/>
                </a:solidFill>
              </a:rPr>
              <a:t/>
            </a:r>
            <a:br>
              <a:rPr lang="en-PH" sz="4000" dirty="0">
                <a:solidFill>
                  <a:srgbClr val="FF0000"/>
                </a:solidFill>
              </a:rPr>
            </a:br>
            <a:r>
              <a:rPr lang="en-PH" sz="4000" b="1" dirty="0">
                <a:solidFill>
                  <a:srgbClr val="FF0000"/>
                </a:solidFill>
              </a:rPr>
              <a:t>Implications For Developed and Developing Economies </a:t>
            </a:r>
            <a:r>
              <a:rPr lang="en-PH" dirty="0"/>
              <a:t/>
            </a:r>
            <a:br>
              <a:rPr lang="en-PH" dirty="0"/>
            </a:br>
            <a:endParaRPr lang="en-PH" dirty="0"/>
          </a:p>
        </p:txBody>
      </p:sp>
      <p:sp>
        <p:nvSpPr>
          <p:cNvPr id="3" name="Subtitle 2"/>
          <p:cNvSpPr>
            <a:spLocks noGrp="1"/>
          </p:cNvSpPr>
          <p:nvPr>
            <p:ph type="subTitle" idx="1"/>
          </p:nvPr>
        </p:nvSpPr>
        <p:spPr>
          <a:xfrm>
            <a:off x="2486181" y="4889920"/>
            <a:ext cx="8915399" cy="1126283"/>
          </a:xfrm>
        </p:spPr>
        <p:txBody>
          <a:bodyPr/>
          <a:lstStyle/>
          <a:p>
            <a:pPr>
              <a:spcBef>
                <a:spcPts val="0"/>
              </a:spcBef>
            </a:pPr>
            <a:r>
              <a:rPr lang="en-PH" b="1" dirty="0" smtClean="0">
                <a:solidFill>
                  <a:schemeClr val="tx1"/>
                </a:solidFill>
              </a:rPr>
              <a:t>John Paul D. Antes</a:t>
            </a:r>
          </a:p>
          <a:p>
            <a:pPr>
              <a:spcBef>
                <a:spcPts val="0"/>
              </a:spcBef>
            </a:pPr>
            <a:r>
              <a:rPr lang="en-PH" b="1" dirty="0" smtClean="0">
                <a:solidFill>
                  <a:schemeClr val="tx1"/>
                </a:solidFill>
              </a:rPr>
              <a:t>Sugar Regulatory Administration</a:t>
            </a:r>
          </a:p>
          <a:p>
            <a:pPr>
              <a:spcBef>
                <a:spcPts val="0"/>
              </a:spcBef>
            </a:pPr>
            <a:r>
              <a:rPr lang="en-PH" b="1" dirty="0" smtClean="0">
                <a:solidFill>
                  <a:schemeClr val="tx1"/>
                </a:solidFill>
              </a:rPr>
              <a:t>Philippines</a:t>
            </a:r>
            <a:endParaRPr lang="en-PH" b="1" dirty="0">
              <a:solidFill>
                <a:schemeClr val="tx1"/>
              </a:solidFill>
            </a:endParaRPr>
          </a:p>
        </p:txBody>
      </p:sp>
      <p:sp>
        <p:nvSpPr>
          <p:cNvPr id="5" name="Subtitle 2"/>
          <p:cNvSpPr txBox="1">
            <a:spLocks/>
          </p:cNvSpPr>
          <p:nvPr/>
        </p:nvSpPr>
        <p:spPr>
          <a:xfrm>
            <a:off x="2486180" y="3326062"/>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spcBef>
                <a:spcPts val="0"/>
              </a:spcBef>
            </a:pPr>
            <a:r>
              <a:rPr lang="en-PH" b="1" dirty="0" smtClean="0">
                <a:solidFill>
                  <a:schemeClr val="tx1"/>
                </a:solidFill>
              </a:rPr>
              <a:t>2017 EASTERN REGIONAL ORGANIZATION FOR PUBLIC ADMINISTRATION (EROPA)</a:t>
            </a:r>
          </a:p>
          <a:p>
            <a:pPr>
              <a:spcBef>
                <a:spcPts val="0"/>
              </a:spcBef>
            </a:pPr>
            <a:r>
              <a:rPr lang="en-PH" b="1" dirty="0" smtClean="0">
                <a:solidFill>
                  <a:schemeClr val="tx1"/>
                </a:solidFill>
              </a:rPr>
              <a:t>September 11-15, 2017</a:t>
            </a:r>
          </a:p>
          <a:p>
            <a:pPr>
              <a:spcBef>
                <a:spcPts val="0"/>
              </a:spcBef>
            </a:pPr>
            <a:r>
              <a:rPr lang="en-PH" b="1" dirty="0" smtClean="0">
                <a:solidFill>
                  <a:schemeClr val="tx1"/>
                </a:solidFill>
              </a:rPr>
              <a:t>Grand Intercontinental </a:t>
            </a:r>
            <a:r>
              <a:rPr lang="en-PH" b="1" dirty="0" err="1" smtClean="0">
                <a:solidFill>
                  <a:schemeClr val="tx1"/>
                </a:solidFill>
              </a:rPr>
              <a:t>Parnas</a:t>
            </a:r>
            <a:r>
              <a:rPr lang="en-PH" b="1" dirty="0" smtClean="0">
                <a:solidFill>
                  <a:schemeClr val="tx1"/>
                </a:solidFill>
              </a:rPr>
              <a:t> Hotel, Seoul, South Korea</a:t>
            </a:r>
            <a:endParaRPr lang="en-PH" b="1" dirty="0">
              <a:solidFill>
                <a:schemeClr val="tx1"/>
              </a:solidFill>
            </a:endParaRPr>
          </a:p>
        </p:txBody>
      </p:sp>
    </p:spTree>
    <p:extLst>
      <p:ext uri="{BB962C8B-B14F-4D97-AF65-F5344CB8AC3E}">
        <p14:creationId xmlns:p14="http://schemas.microsoft.com/office/powerpoint/2010/main" val="526321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951" y="650708"/>
            <a:ext cx="8269043" cy="1280890"/>
          </a:xfrm>
        </p:spPr>
        <p:txBody>
          <a:bodyPr/>
          <a:lstStyle/>
          <a:p>
            <a:r>
              <a:rPr lang="en-PH" dirty="0"/>
              <a:t>Literature Review</a:t>
            </a:r>
            <a:endParaRPr lang="en-PH" dirty="0"/>
          </a:p>
        </p:txBody>
      </p:sp>
      <p:sp>
        <p:nvSpPr>
          <p:cNvPr id="3" name="Content Placeholder 2"/>
          <p:cNvSpPr>
            <a:spLocks noGrp="1"/>
          </p:cNvSpPr>
          <p:nvPr>
            <p:ph idx="1"/>
          </p:nvPr>
        </p:nvSpPr>
        <p:spPr>
          <a:xfrm>
            <a:off x="2067951" y="1685049"/>
            <a:ext cx="9813596" cy="4881489"/>
          </a:xfrm>
        </p:spPr>
        <p:txBody>
          <a:bodyPr>
            <a:normAutofit/>
          </a:bodyPr>
          <a:lstStyle/>
          <a:p>
            <a:pPr algn="just"/>
            <a:r>
              <a:rPr lang="en-PH" sz="2400" dirty="0" smtClean="0"/>
              <a:t>The </a:t>
            </a:r>
            <a:r>
              <a:rPr lang="en-PH" sz="2400" dirty="0"/>
              <a:t>researcher proposes the addendum of </a:t>
            </a:r>
            <a:r>
              <a:rPr lang="en-PH" sz="2400" dirty="0" smtClean="0"/>
              <a:t>foreign direct </a:t>
            </a:r>
            <a:r>
              <a:rPr lang="en-PH" sz="2400" dirty="0"/>
              <a:t>investment (FDIs) as well as research </a:t>
            </a:r>
            <a:r>
              <a:rPr lang="en-PH" sz="2400" dirty="0" smtClean="0"/>
              <a:t>and development </a:t>
            </a:r>
            <a:r>
              <a:rPr lang="en-PH" sz="2400" dirty="0"/>
              <a:t>(R&amp;D) as the determinants of </a:t>
            </a:r>
            <a:r>
              <a:rPr lang="en-PH" sz="2400" dirty="0" smtClean="0"/>
              <a:t>biofuels production.</a:t>
            </a:r>
          </a:p>
          <a:p>
            <a:pPr marL="0" indent="0" algn="just">
              <a:buNone/>
            </a:pPr>
            <a:endParaRPr lang="en-PH" sz="2400" dirty="0"/>
          </a:p>
          <a:p>
            <a:pPr algn="just"/>
            <a:r>
              <a:rPr lang="en-PH" sz="2400" dirty="0" smtClean="0"/>
              <a:t>FDIs </a:t>
            </a:r>
            <a:r>
              <a:rPr lang="en-PH" sz="2400" dirty="0"/>
              <a:t>in biofuels are now increasing, the </a:t>
            </a:r>
            <a:r>
              <a:rPr lang="en-PH" sz="2400" dirty="0" smtClean="0"/>
              <a:t>biggest recipient </a:t>
            </a:r>
            <a:r>
              <a:rPr lang="en-PH" sz="2400" dirty="0"/>
              <a:t>is Brazil. Malaysia, the world’s </a:t>
            </a:r>
            <a:r>
              <a:rPr lang="en-PH" sz="2400" dirty="0" smtClean="0"/>
              <a:t>largest palm </a:t>
            </a:r>
            <a:r>
              <a:rPr lang="en-PH" sz="2400" dirty="0"/>
              <a:t>oil producer, is also attracting </a:t>
            </a:r>
            <a:r>
              <a:rPr lang="en-PH" sz="2400" dirty="0" smtClean="0"/>
              <a:t>numerous investors </a:t>
            </a:r>
            <a:r>
              <a:rPr lang="en-PH" sz="2400" dirty="0"/>
              <a:t>for the development of biofuels. China </a:t>
            </a:r>
            <a:r>
              <a:rPr lang="en-PH" sz="2400" dirty="0" smtClean="0"/>
              <a:t>is also </a:t>
            </a:r>
            <a:r>
              <a:rPr lang="en-PH" sz="2400" dirty="0"/>
              <a:t>venturing into the biofuels industry.</a:t>
            </a:r>
            <a:endParaRPr lang="en-PH" sz="2400" dirty="0"/>
          </a:p>
        </p:txBody>
      </p:sp>
    </p:spTree>
    <p:extLst>
      <p:ext uri="{BB962C8B-B14F-4D97-AF65-F5344CB8AC3E}">
        <p14:creationId xmlns:p14="http://schemas.microsoft.com/office/powerpoint/2010/main" val="2664570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165" y="736651"/>
            <a:ext cx="8911687" cy="1280890"/>
          </a:xfrm>
        </p:spPr>
        <p:txBody>
          <a:bodyPr/>
          <a:lstStyle/>
          <a:p>
            <a:r>
              <a:rPr lang="en-PH" dirty="0"/>
              <a:t>Scope and Limitations</a:t>
            </a:r>
            <a:endParaRPr lang="en-PH" dirty="0"/>
          </a:p>
        </p:txBody>
      </p:sp>
      <p:sp>
        <p:nvSpPr>
          <p:cNvPr id="3" name="Content Placeholder 2"/>
          <p:cNvSpPr>
            <a:spLocks noGrp="1"/>
          </p:cNvSpPr>
          <p:nvPr>
            <p:ph idx="1"/>
          </p:nvPr>
        </p:nvSpPr>
        <p:spPr>
          <a:xfrm>
            <a:off x="2223452" y="1683434"/>
            <a:ext cx="8915400" cy="4182794"/>
          </a:xfrm>
        </p:spPr>
        <p:txBody>
          <a:bodyPr>
            <a:normAutofit/>
          </a:bodyPr>
          <a:lstStyle/>
          <a:p>
            <a:pPr algn="just"/>
            <a:r>
              <a:rPr lang="en-PH" sz="2400" dirty="0"/>
              <a:t>This study concentrates only on the top 17 </a:t>
            </a:r>
            <a:r>
              <a:rPr lang="en-PH" sz="2400" dirty="0" smtClean="0"/>
              <a:t>biofuel producing nations </a:t>
            </a:r>
            <a:r>
              <a:rPr lang="en-PH" sz="2400" dirty="0"/>
              <a:t>appearing as leaders in the </a:t>
            </a:r>
            <a:r>
              <a:rPr lang="en-PH" sz="2400" dirty="0" smtClean="0"/>
              <a:t>2007 and </a:t>
            </a:r>
            <a:r>
              <a:rPr lang="en-PH" sz="2400" dirty="0"/>
              <a:t>2008 </a:t>
            </a:r>
            <a:r>
              <a:rPr lang="en-PH" sz="2400" i="1" dirty="0"/>
              <a:t>Biofuels Country Attractiveness </a:t>
            </a:r>
            <a:r>
              <a:rPr lang="en-PH" sz="2400" i="1" dirty="0" smtClean="0"/>
              <a:t>Indices </a:t>
            </a:r>
            <a:r>
              <a:rPr lang="en-PH" sz="2400" dirty="0" smtClean="0"/>
              <a:t>commissioned </a:t>
            </a:r>
            <a:r>
              <a:rPr lang="en-PH" sz="2400" dirty="0"/>
              <a:t>by Ernst &amp; Young. These </a:t>
            </a:r>
            <a:r>
              <a:rPr lang="en-PH" sz="2400" dirty="0" smtClean="0"/>
              <a:t>countries have </a:t>
            </a:r>
            <a:r>
              <a:rPr lang="en-PH" sz="2400" dirty="0"/>
              <a:t>existing markets, infrastructures, and </a:t>
            </a:r>
            <a:r>
              <a:rPr lang="en-PH" sz="2400" dirty="0" smtClean="0"/>
              <a:t>legal frameworks </a:t>
            </a:r>
            <a:r>
              <a:rPr lang="en-PH" sz="2400" dirty="0"/>
              <a:t>that support the development </a:t>
            </a:r>
            <a:r>
              <a:rPr lang="en-PH" sz="2400" dirty="0" smtClean="0"/>
              <a:t>and utilization </a:t>
            </a:r>
            <a:r>
              <a:rPr lang="en-PH" sz="2400" dirty="0"/>
              <a:t>of renewable biomass energy, </a:t>
            </a:r>
            <a:r>
              <a:rPr lang="en-PH" sz="2400" dirty="0" smtClean="0"/>
              <a:t>particularly the </a:t>
            </a:r>
            <a:r>
              <a:rPr lang="en-PH" sz="2400" dirty="0"/>
              <a:t>bioethanol and biodiesel fuels, which use </a:t>
            </a:r>
            <a:r>
              <a:rPr lang="en-PH" sz="2400" dirty="0" smtClean="0"/>
              <a:t>sugars, starches</a:t>
            </a:r>
            <a:r>
              <a:rPr lang="en-PH" sz="2400" dirty="0"/>
              <a:t>, or vegetable oils for fuel additives.</a:t>
            </a:r>
            <a:endParaRPr lang="en-PH" sz="2400" dirty="0"/>
          </a:p>
        </p:txBody>
      </p:sp>
    </p:spTree>
    <p:extLst>
      <p:ext uri="{BB962C8B-B14F-4D97-AF65-F5344CB8AC3E}">
        <p14:creationId xmlns:p14="http://schemas.microsoft.com/office/powerpoint/2010/main" val="1320216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Research Hypotheses</a:t>
            </a:r>
            <a:endParaRPr lang="en-PH" dirty="0"/>
          </a:p>
        </p:txBody>
      </p:sp>
      <p:sp>
        <p:nvSpPr>
          <p:cNvPr id="3" name="Content Placeholder 2"/>
          <p:cNvSpPr>
            <a:spLocks noGrp="1"/>
          </p:cNvSpPr>
          <p:nvPr>
            <p:ph idx="1"/>
          </p:nvPr>
        </p:nvSpPr>
        <p:spPr>
          <a:xfrm>
            <a:off x="2592925" y="1753770"/>
            <a:ext cx="8915400" cy="4224997"/>
          </a:xfrm>
        </p:spPr>
        <p:txBody>
          <a:bodyPr>
            <a:normAutofit/>
          </a:bodyPr>
          <a:lstStyle/>
          <a:p>
            <a:pPr marL="0" indent="0" algn="just">
              <a:buNone/>
            </a:pPr>
            <a:r>
              <a:rPr lang="en-PH" sz="2400" dirty="0" smtClean="0"/>
              <a:t>In </a:t>
            </a:r>
            <a:r>
              <a:rPr lang="en-PH" sz="2400" dirty="0"/>
              <a:t>view of the foregoing, this paper attempts </a:t>
            </a:r>
            <a:r>
              <a:rPr lang="en-PH" sz="2400" dirty="0" smtClean="0"/>
              <a:t>to identify </a:t>
            </a:r>
            <a:r>
              <a:rPr lang="en-PH" sz="2400" dirty="0"/>
              <a:t>the determinants of biofuels production </a:t>
            </a:r>
            <a:r>
              <a:rPr lang="en-PH" sz="2400" dirty="0" smtClean="0"/>
              <a:t>and substantiate </a:t>
            </a:r>
            <a:r>
              <a:rPr lang="en-PH" sz="2400" dirty="0"/>
              <a:t>the following research hypotheses:</a:t>
            </a:r>
          </a:p>
          <a:p>
            <a:pPr lvl="1" algn="just"/>
            <a:r>
              <a:rPr lang="en-PH" sz="2000" b="1" i="1" dirty="0" smtClean="0"/>
              <a:t>Hypothesis </a:t>
            </a:r>
            <a:r>
              <a:rPr lang="en-PH" sz="2000" b="1" i="1" dirty="0"/>
              <a:t>1: The available acreage of </a:t>
            </a:r>
            <a:r>
              <a:rPr lang="en-PH" sz="2000" b="1" i="1" dirty="0" smtClean="0"/>
              <a:t>agricultural land </a:t>
            </a:r>
            <a:r>
              <a:rPr lang="en-PH" sz="2000" b="1" i="1" dirty="0"/>
              <a:t>has a positive effect on biofuel production </a:t>
            </a:r>
            <a:r>
              <a:rPr lang="en-PH" sz="2000" b="1" i="1" dirty="0" smtClean="0"/>
              <a:t>in both </a:t>
            </a:r>
            <a:r>
              <a:rPr lang="en-PH" sz="2000" b="1" i="1" dirty="0"/>
              <a:t>developed and developing economies. </a:t>
            </a:r>
            <a:r>
              <a:rPr lang="en-PH" sz="2000" dirty="0" smtClean="0"/>
              <a:t>Farmers tend </a:t>
            </a:r>
            <a:r>
              <a:rPr lang="en-PH" sz="2000" dirty="0"/>
              <a:t>to allocate more agricultural land to grow more </a:t>
            </a:r>
            <a:r>
              <a:rPr lang="en-PH" sz="2000" dirty="0" smtClean="0"/>
              <a:t>biofuel feedstock</a:t>
            </a:r>
            <a:r>
              <a:rPr lang="en-PH" sz="2000" dirty="0"/>
              <a:t>. Hence, increasing the land allocation for </a:t>
            </a:r>
            <a:r>
              <a:rPr lang="en-PH" sz="2000" dirty="0" smtClean="0"/>
              <a:t>biofuel crops </a:t>
            </a:r>
            <a:r>
              <a:rPr lang="en-PH" sz="2000" dirty="0"/>
              <a:t>plantation will increase biofuel production (Chang et </a:t>
            </a:r>
            <a:r>
              <a:rPr lang="en-PH" sz="2000" dirty="0" smtClean="0"/>
              <a:t>al., 2010</a:t>
            </a:r>
            <a:r>
              <a:rPr lang="en-PH" sz="2000" dirty="0"/>
              <a:t>).</a:t>
            </a:r>
            <a:endParaRPr lang="en-PH" sz="2000" dirty="0"/>
          </a:p>
        </p:txBody>
      </p:sp>
    </p:spTree>
    <p:extLst>
      <p:ext uri="{BB962C8B-B14F-4D97-AF65-F5344CB8AC3E}">
        <p14:creationId xmlns:p14="http://schemas.microsoft.com/office/powerpoint/2010/main" val="1092053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Research Hypotheses</a:t>
            </a:r>
            <a:endParaRPr lang="en-PH" dirty="0"/>
          </a:p>
        </p:txBody>
      </p:sp>
      <p:sp>
        <p:nvSpPr>
          <p:cNvPr id="3" name="Content Placeholder 2"/>
          <p:cNvSpPr>
            <a:spLocks noGrp="1"/>
          </p:cNvSpPr>
          <p:nvPr>
            <p:ph idx="1"/>
          </p:nvPr>
        </p:nvSpPr>
        <p:spPr>
          <a:xfrm>
            <a:off x="2100556" y="1753770"/>
            <a:ext cx="8915400" cy="4492285"/>
          </a:xfrm>
        </p:spPr>
        <p:txBody>
          <a:bodyPr>
            <a:normAutofit/>
          </a:bodyPr>
          <a:lstStyle/>
          <a:p>
            <a:pPr lvl="1" algn="just"/>
            <a:r>
              <a:rPr lang="en-PH" sz="2000" b="1" dirty="0"/>
              <a:t>Hypothesis 2: GNI has a positive effect on biofuel production in both developed and developing economies.  </a:t>
            </a:r>
            <a:r>
              <a:rPr lang="en-PH" sz="2000" dirty="0"/>
              <a:t>As household income increases so does the demand for energy in all likelihood increases. As a result, there is a tendency for energy demand to exceed the current oil supply, which will in turn increase the need for alternative sources of energy such as biofuel (Chang, 2010). </a:t>
            </a:r>
            <a:endParaRPr lang="en-PH" sz="2000" dirty="0" smtClean="0"/>
          </a:p>
          <a:p>
            <a:pPr marL="457200" lvl="1" indent="0" algn="just">
              <a:buNone/>
            </a:pPr>
            <a:endParaRPr lang="en-PH" sz="2000" dirty="0"/>
          </a:p>
          <a:p>
            <a:pPr lvl="1" algn="just"/>
            <a:r>
              <a:rPr lang="en-PH" sz="2000" b="1" dirty="0"/>
              <a:t>Hypothesis 3: The level of CO2 emissions has a positive effect on biofuel production in both developed and developing economies. </a:t>
            </a:r>
            <a:r>
              <a:rPr lang="en-PH" sz="2000" dirty="0"/>
              <a:t>Environmental concerns particularly carbon dioxide reduction in the air, has become the motivating factor leading to increased production of biofuel (Jennings, 2009). </a:t>
            </a:r>
          </a:p>
        </p:txBody>
      </p:sp>
    </p:spTree>
    <p:extLst>
      <p:ext uri="{BB962C8B-B14F-4D97-AF65-F5344CB8AC3E}">
        <p14:creationId xmlns:p14="http://schemas.microsoft.com/office/powerpoint/2010/main" val="1277219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Research Hypotheses</a:t>
            </a:r>
            <a:endParaRPr lang="en-PH" dirty="0"/>
          </a:p>
        </p:txBody>
      </p:sp>
      <p:sp>
        <p:nvSpPr>
          <p:cNvPr id="3" name="Content Placeholder 2"/>
          <p:cNvSpPr>
            <a:spLocks noGrp="1"/>
          </p:cNvSpPr>
          <p:nvPr>
            <p:ph idx="1"/>
          </p:nvPr>
        </p:nvSpPr>
        <p:spPr>
          <a:xfrm>
            <a:off x="2072421" y="1475571"/>
            <a:ext cx="8911687" cy="4942452"/>
          </a:xfrm>
        </p:spPr>
        <p:txBody>
          <a:bodyPr>
            <a:noAutofit/>
          </a:bodyPr>
          <a:lstStyle/>
          <a:p>
            <a:pPr lvl="1" algn="just"/>
            <a:r>
              <a:rPr lang="en-PH" sz="2000" b="1" dirty="0"/>
              <a:t>Hypothesis 4: Foreign Direct Investment (FDI) has a positive effect on biofuel production in both developed and developing economies. </a:t>
            </a:r>
            <a:r>
              <a:rPr lang="en-PH" sz="2000" dirty="0"/>
              <a:t>Net inflows of investment to finance the exploration and development of sustainable energy would provide enormous benefits in the form of foreign business capital, business and wages improvement, the “crowding in” effect, and new technologies. At the same time, the production of biofuels would increase that much more on a global scale (</a:t>
            </a:r>
            <a:r>
              <a:rPr lang="en-PH" sz="2000" dirty="0" err="1"/>
              <a:t>Dudáš</a:t>
            </a:r>
            <a:r>
              <a:rPr lang="en-PH" sz="2000" dirty="0"/>
              <a:t>, </a:t>
            </a:r>
            <a:r>
              <a:rPr lang="en-PH" sz="2000" dirty="0" err="1"/>
              <a:t>n.d.</a:t>
            </a:r>
            <a:r>
              <a:rPr lang="en-PH" sz="2000" dirty="0"/>
              <a:t>). </a:t>
            </a:r>
            <a:endParaRPr lang="en-PH" sz="2000" dirty="0" smtClean="0"/>
          </a:p>
          <a:p>
            <a:pPr marL="457200" lvl="1" indent="0" algn="just">
              <a:buNone/>
            </a:pPr>
            <a:endParaRPr lang="en-PH" sz="2000" dirty="0"/>
          </a:p>
          <a:p>
            <a:pPr lvl="1" algn="just"/>
            <a:r>
              <a:rPr lang="en-PH" sz="2000" b="1" dirty="0"/>
              <a:t>Hypothesis 5: Research and Development (R&amp;D) has positive effect on biofuel production in both developed and developing economies. </a:t>
            </a:r>
            <a:r>
              <a:rPr lang="en-PH" sz="2000" dirty="0"/>
              <a:t>Intense R&amp;D has been conducted to develop technologies that improve conversion efficiency, identify sustainable feedstock and upgrade cost-effective conversion methods for next generation biofuels (FAO, 2008).</a:t>
            </a:r>
          </a:p>
        </p:txBody>
      </p:sp>
    </p:spTree>
    <p:extLst>
      <p:ext uri="{BB962C8B-B14F-4D97-AF65-F5344CB8AC3E}">
        <p14:creationId xmlns:p14="http://schemas.microsoft.com/office/powerpoint/2010/main" val="2453827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5244" y="610042"/>
            <a:ext cx="10424159" cy="838929"/>
          </a:xfrm>
        </p:spPr>
        <p:txBody>
          <a:bodyPr>
            <a:normAutofit/>
          </a:bodyPr>
          <a:lstStyle/>
          <a:p>
            <a:r>
              <a:rPr lang="en-PH" sz="3400" dirty="0"/>
              <a:t>Data Set, Methodology and Model Specification</a:t>
            </a:r>
            <a:endParaRPr lang="en-PH" sz="3400" dirty="0"/>
          </a:p>
        </p:txBody>
      </p:sp>
      <p:sp>
        <p:nvSpPr>
          <p:cNvPr id="3" name="Content Placeholder 2"/>
          <p:cNvSpPr>
            <a:spLocks noGrp="1"/>
          </p:cNvSpPr>
          <p:nvPr>
            <p:ph idx="1"/>
          </p:nvPr>
        </p:nvSpPr>
        <p:spPr>
          <a:xfrm>
            <a:off x="1660744" y="1448971"/>
            <a:ext cx="9691884" cy="4628271"/>
          </a:xfrm>
        </p:spPr>
        <p:txBody>
          <a:bodyPr>
            <a:noAutofit/>
          </a:bodyPr>
          <a:lstStyle/>
          <a:p>
            <a:pPr marL="0" indent="0">
              <a:buNone/>
            </a:pPr>
            <a:r>
              <a:rPr lang="en-PH" sz="2400" dirty="0"/>
              <a:t>Data Set</a:t>
            </a:r>
          </a:p>
          <a:p>
            <a:pPr algn="just"/>
            <a:r>
              <a:rPr lang="en-PH" sz="2400" dirty="0" smtClean="0"/>
              <a:t>The </a:t>
            </a:r>
            <a:r>
              <a:rPr lang="en-PH" sz="2400" dirty="0"/>
              <a:t>variables used for empirical analysis are </a:t>
            </a:r>
            <a:r>
              <a:rPr lang="en-PH" sz="2400" dirty="0" smtClean="0"/>
              <a:t>secondary quantitative </a:t>
            </a:r>
            <a:r>
              <a:rPr lang="en-PH" sz="2400" dirty="0"/>
              <a:t>data derived from the reports and </a:t>
            </a:r>
            <a:r>
              <a:rPr lang="en-PH" sz="2400" dirty="0" smtClean="0"/>
              <a:t>studies conducted </a:t>
            </a:r>
            <a:r>
              <a:rPr lang="en-PH" sz="2400" dirty="0"/>
              <a:t>by such international organizations as</a:t>
            </a:r>
          </a:p>
          <a:p>
            <a:pPr lvl="1"/>
            <a:r>
              <a:rPr lang="en-PH" sz="2000" dirty="0" smtClean="0"/>
              <a:t>the </a:t>
            </a:r>
            <a:r>
              <a:rPr lang="en-PH" sz="2000" dirty="0"/>
              <a:t>World Bank</a:t>
            </a:r>
          </a:p>
          <a:p>
            <a:pPr lvl="1"/>
            <a:r>
              <a:rPr lang="en-PH" sz="2000" dirty="0" smtClean="0"/>
              <a:t>the </a:t>
            </a:r>
            <a:r>
              <a:rPr lang="en-PH" sz="2000" dirty="0"/>
              <a:t>International Monetary Fund</a:t>
            </a:r>
          </a:p>
          <a:p>
            <a:pPr lvl="1"/>
            <a:r>
              <a:rPr lang="en-PH" sz="2000" dirty="0" smtClean="0"/>
              <a:t>the </a:t>
            </a:r>
            <a:r>
              <a:rPr lang="en-PH" sz="2000" dirty="0"/>
              <a:t>Asian Development Bank</a:t>
            </a:r>
          </a:p>
          <a:p>
            <a:pPr lvl="1"/>
            <a:r>
              <a:rPr lang="en-PH" sz="2000" dirty="0" smtClean="0"/>
              <a:t>the </a:t>
            </a:r>
            <a:r>
              <a:rPr lang="en-PH" sz="2000" dirty="0"/>
              <a:t>U.S. Energy Information Administration and</a:t>
            </a:r>
          </a:p>
          <a:p>
            <a:pPr lvl="1"/>
            <a:r>
              <a:rPr lang="en-PH" sz="2000" dirty="0" smtClean="0"/>
              <a:t>the </a:t>
            </a:r>
            <a:r>
              <a:rPr lang="en-PH" sz="2000" dirty="0"/>
              <a:t>United Nations Food and Agricultural Organization</a:t>
            </a:r>
            <a:endParaRPr lang="en-PH" sz="2000" dirty="0"/>
          </a:p>
        </p:txBody>
      </p:sp>
    </p:spTree>
    <p:extLst>
      <p:ext uri="{BB962C8B-B14F-4D97-AF65-F5344CB8AC3E}">
        <p14:creationId xmlns:p14="http://schemas.microsoft.com/office/powerpoint/2010/main" val="511730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5244" y="610042"/>
            <a:ext cx="10424159" cy="838929"/>
          </a:xfrm>
        </p:spPr>
        <p:txBody>
          <a:bodyPr>
            <a:normAutofit/>
          </a:bodyPr>
          <a:lstStyle/>
          <a:p>
            <a:r>
              <a:rPr lang="en-PH" sz="3400" dirty="0"/>
              <a:t>Data Set, Methodology and Model Specification</a:t>
            </a:r>
            <a:endParaRPr lang="en-PH" sz="3400" dirty="0"/>
          </a:p>
        </p:txBody>
      </p:sp>
      <p:sp>
        <p:nvSpPr>
          <p:cNvPr id="3" name="Content Placeholder 2"/>
          <p:cNvSpPr>
            <a:spLocks noGrp="1"/>
          </p:cNvSpPr>
          <p:nvPr>
            <p:ph idx="1"/>
          </p:nvPr>
        </p:nvSpPr>
        <p:spPr>
          <a:xfrm>
            <a:off x="1660744" y="1448971"/>
            <a:ext cx="9691884" cy="5134709"/>
          </a:xfrm>
        </p:spPr>
        <p:txBody>
          <a:bodyPr>
            <a:noAutofit/>
          </a:bodyPr>
          <a:lstStyle/>
          <a:p>
            <a:pPr marL="0" indent="0" algn="just">
              <a:buNone/>
            </a:pPr>
            <a:r>
              <a:rPr lang="en-PH" sz="2400" dirty="0"/>
              <a:t>Methodology</a:t>
            </a:r>
          </a:p>
          <a:p>
            <a:pPr lvl="1" algn="just"/>
            <a:r>
              <a:rPr lang="en-PH" sz="2400" dirty="0" smtClean="0"/>
              <a:t>panel </a:t>
            </a:r>
            <a:r>
              <a:rPr lang="en-PH" sz="2400" dirty="0"/>
              <a:t>data analysis </a:t>
            </a:r>
            <a:r>
              <a:rPr lang="en-PH" sz="2400" dirty="0" smtClean="0"/>
              <a:t>is employed to </a:t>
            </a:r>
            <a:r>
              <a:rPr lang="en-PH" sz="2400" dirty="0"/>
              <a:t>explain </a:t>
            </a:r>
            <a:r>
              <a:rPr lang="en-PH" sz="2400" dirty="0" smtClean="0"/>
              <a:t>the effects </a:t>
            </a:r>
            <a:r>
              <a:rPr lang="en-PH" sz="2400" dirty="0"/>
              <a:t>of independent variables on the growth of </a:t>
            </a:r>
            <a:r>
              <a:rPr lang="en-PH" sz="2400" dirty="0" smtClean="0"/>
              <a:t>biofuel production</a:t>
            </a:r>
            <a:r>
              <a:rPr lang="en-PH" sz="2400" dirty="0"/>
              <a:t>.</a:t>
            </a:r>
          </a:p>
          <a:p>
            <a:pPr lvl="1" algn="just"/>
            <a:r>
              <a:rPr lang="en-PH" sz="2400" dirty="0" smtClean="0"/>
              <a:t>Using </a:t>
            </a:r>
            <a:r>
              <a:rPr lang="en-PH" sz="2400" dirty="0"/>
              <a:t>the SPSS software, the author initially ran </a:t>
            </a:r>
            <a:r>
              <a:rPr lang="en-PH" sz="2400" dirty="0" smtClean="0"/>
              <a:t>the General </a:t>
            </a:r>
            <a:r>
              <a:rPr lang="en-PH" sz="2400" dirty="0"/>
              <a:t>Linear Model (GLM) to </a:t>
            </a:r>
            <a:r>
              <a:rPr lang="en-PH" sz="2400" dirty="0" err="1"/>
              <a:t>analyze</a:t>
            </a:r>
            <a:r>
              <a:rPr lang="en-PH" sz="2400" dirty="0"/>
              <a:t> the panel data.</a:t>
            </a:r>
          </a:p>
          <a:p>
            <a:pPr lvl="1" algn="just"/>
            <a:r>
              <a:rPr lang="en-PH" sz="2400" dirty="0"/>
              <a:t>However, after fitting the GLM, the results suggested </a:t>
            </a:r>
            <a:r>
              <a:rPr lang="en-PH" sz="2400" dirty="0" smtClean="0"/>
              <a:t>that the </a:t>
            </a:r>
            <a:r>
              <a:rPr lang="en-PH" sz="2400" dirty="0"/>
              <a:t>residual errors were strongly correlated.</a:t>
            </a:r>
            <a:endParaRPr lang="en-PH" sz="2400" dirty="0"/>
          </a:p>
        </p:txBody>
      </p:sp>
    </p:spTree>
    <p:extLst>
      <p:ext uri="{BB962C8B-B14F-4D97-AF65-F5344CB8AC3E}">
        <p14:creationId xmlns:p14="http://schemas.microsoft.com/office/powerpoint/2010/main" val="438635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5244" y="610042"/>
            <a:ext cx="10424159" cy="838929"/>
          </a:xfrm>
        </p:spPr>
        <p:txBody>
          <a:bodyPr>
            <a:normAutofit/>
          </a:bodyPr>
          <a:lstStyle/>
          <a:p>
            <a:r>
              <a:rPr lang="en-PH" sz="3400" dirty="0"/>
              <a:t>Data Set, Methodology and Model Specification</a:t>
            </a:r>
            <a:endParaRPr lang="en-PH" sz="3400" dirty="0"/>
          </a:p>
        </p:txBody>
      </p:sp>
      <p:sp>
        <p:nvSpPr>
          <p:cNvPr id="3" name="Content Placeholder 2"/>
          <p:cNvSpPr>
            <a:spLocks noGrp="1"/>
          </p:cNvSpPr>
          <p:nvPr>
            <p:ph idx="1"/>
          </p:nvPr>
        </p:nvSpPr>
        <p:spPr>
          <a:xfrm>
            <a:off x="1660744" y="1448971"/>
            <a:ext cx="9691884" cy="5134709"/>
          </a:xfrm>
        </p:spPr>
        <p:txBody>
          <a:bodyPr>
            <a:noAutofit/>
          </a:bodyPr>
          <a:lstStyle/>
          <a:p>
            <a:pPr marL="0" indent="0">
              <a:buNone/>
            </a:pPr>
            <a:r>
              <a:rPr lang="en-PH" sz="2800" dirty="0"/>
              <a:t>Model Specification</a:t>
            </a:r>
          </a:p>
          <a:p>
            <a:pPr lvl="1" algn="just"/>
            <a:r>
              <a:rPr lang="en-PH" sz="2400" dirty="0" smtClean="0"/>
              <a:t>The </a:t>
            </a:r>
            <a:r>
              <a:rPr lang="en-PH" sz="2400" dirty="0"/>
              <a:t>dependent variable is total biofuels production.</a:t>
            </a:r>
          </a:p>
          <a:p>
            <a:pPr lvl="1" algn="just"/>
            <a:r>
              <a:rPr lang="en-PH" sz="2400" dirty="0" smtClean="0"/>
              <a:t>Independent </a:t>
            </a:r>
            <a:r>
              <a:rPr lang="en-PH" sz="2400" dirty="0"/>
              <a:t>variables are: availability of agricultural </a:t>
            </a:r>
            <a:r>
              <a:rPr lang="en-PH" sz="2400" dirty="0" smtClean="0"/>
              <a:t>land (% </a:t>
            </a:r>
            <a:r>
              <a:rPr lang="en-PH" sz="2400" dirty="0"/>
              <a:t>of land area), gross national income (in US$), </a:t>
            </a:r>
            <a:r>
              <a:rPr lang="en-PH" sz="2400" dirty="0" smtClean="0"/>
              <a:t>carbon dioxide </a:t>
            </a:r>
            <a:r>
              <a:rPr lang="en-PH" sz="2400" dirty="0"/>
              <a:t>emission (in Million Metric Tons), foreign </a:t>
            </a:r>
            <a:r>
              <a:rPr lang="en-PH" sz="2400" dirty="0" smtClean="0"/>
              <a:t>direct investments </a:t>
            </a:r>
            <a:r>
              <a:rPr lang="en-PH" sz="2400" dirty="0"/>
              <a:t>(in US$), and research and development (% </a:t>
            </a:r>
            <a:r>
              <a:rPr lang="en-PH" sz="2400" dirty="0" smtClean="0"/>
              <a:t>of GDP</a:t>
            </a:r>
            <a:r>
              <a:rPr lang="en-PH" sz="2400" dirty="0"/>
              <a:t>).</a:t>
            </a:r>
          </a:p>
          <a:p>
            <a:pPr lvl="1" algn="just"/>
            <a:r>
              <a:rPr lang="en-PH" sz="2400" dirty="0" smtClean="0"/>
              <a:t>Level </a:t>
            </a:r>
            <a:r>
              <a:rPr lang="en-PH" sz="2400" dirty="0"/>
              <a:t>of development serves as a dummy variable, </a:t>
            </a:r>
            <a:r>
              <a:rPr lang="en-PH" sz="2400" dirty="0" smtClean="0"/>
              <a:t>which allows </a:t>
            </a:r>
            <a:r>
              <a:rPr lang="en-PH" sz="2400" dirty="0"/>
              <a:t>us to compare the results for developed </a:t>
            </a:r>
            <a:r>
              <a:rPr lang="en-PH" sz="2400" dirty="0" smtClean="0"/>
              <a:t>and developing </a:t>
            </a:r>
            <a:r>
              <a:rPr lang="en-PH" sz="2400" dirty="0"/>
              <a:t>economies.</a:t>
            </a:r>
            <a:endParaRPr lang="en-PH" sz="2400" dirty="0"/>
          </a:p>
        </p:txBody>
      </p:sp>
    </p:spTree>
    <p:extLst>
      <p:ext uri="{BB962C8B-B14F-4D97-AF65-F5344CB8AC3E}">
        <p14:creationId xmlns:p14="http://schemas.microsoft.com/office/powerpoint/2010/main" val="1574899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8586" y="610042"/>
            <a:ext cx="10424159" cy="838929"/>
          </a:xfrm>
        </p:spPr>
        <p:txBody>
          <a:bodyPr>
            <a:normAutofit/>
          </a:bodyPr>
          <a:lstStyle/>
          <a:p>
            <a:r>
              <a:rPr lang="en-PH" sz="3400" dirty="0"/>
              <a:t>Data Set, Methodology and Model Specification</a:t>
            </a:r>
            <a:endParaRPr lang="en-PH" sz="3400" dirty="0"/>
          </a:p>
        </p:txBody>
      </p:sp>
      <p:sp>
        <p:nvSpPr>
          <p:cNvPr id="3" name="Content Placeholder 2"/>
          <p:cNvSpPr>
            <a:spLocks noGrp="1"/>
          </p:cNvSpPr>
          <p:nvPr>
            <p:ph idx="1"/>
          </p:nvPr>
        </p:nvSpPr>
        <p:spPr>
          <a:xfrm>
            <a:off x="1660743" y="1448971"/>
            <a:ext cx="10099847" cy="5134709"/>
          </a:xfrm>
        </p:spPr>
        <p:txBody>
          <a:bodyPr>
            <a:noAutofit/>
          </a:bodyPr>
          <a:lstStyle/>
          <a:p>
            <a:pPr marL="0" indent="0">
              <a:buNone/>
            </a:pPr>
            <a:r>
              <a:rPr lang="en-PH" sz="2800" dirty="0"/>
              <a:t>Model </a:t>
            </a:r>
            <a:r>
              <a:rPr lang="en-PH" sz="2800" dirty="0" smtClean="0"/>
              <a:t>Specification</a:t>
            </a:r>
          </a:p>
          <a:p>
            <a:r>
              <a:rPr lang="en-PH" sz="2800" dirty="0" smtClean="0"/>
              <a:t>The </a:t>
            </a:r>
            <a:r>
              <a:rPr lang="en-PH" sz="2800" dirty="0"/>
              <a:t>new empirical model on the relationship between </a:t>
            </a:r>
            <a:r>
              <a:rPr lang="en-PH" sz="2800" dirty="0" smtClean="0"/>
              <a:t>total biofuels </a:t>
            </a:r>
            <a:r>
              <a:rPr lang="en-PH" sz="2800" dirty="0"/>
              <a:t>production and the determinant variables </a:t>
            </a:r>
            <a:r>
              <a:rPr lang="en-PH" sz="2800" dirty="0" smtClean="0"/>
              <a:t>is represented </a:t>
            </a:r>
            <a:r>
              <a:rPr lang="en-PH" sz="2800" dirty="0"/>
              <a:t>as:</a:t>
            </a:r>
          </a:p>
          <a:p>
            <a:pPr marL="0" indent="0">
              <a:buNone/>
            </a:pPr>
            <a:r>
              <a:rPr lang="en-PH" sz="2800" i="1" dirty="0" err="1" smtClean="0"/>
              <a:t>LTBP</a:t>
            </a:r>
            <a:r>
              <a:rPr lang="en-PH" sz="2800" i="1" baseline="-25000" dirty="0" err="1" smtClean="0"/>
              <a:t>t</a:t>
            </a:r>
            <a:r>
              <a:rPr lang="en-PH" sz="2800" i="1" dirty="0" smtClean="0"/>
              <a:t> </a:t>
            </a:r>
            <a:r>
              <a:rPr lang="en-PH" sz="2800" i="1" dirty="0"/>
              <a:t>= ß</a:t>
            </a:r>
            <a:r>
              <a:rPr lang="en-PH" sz="2800" i="1" baseline="-25000" dirty="0"/>
              <a:t>0</a:t>
            </a:r>
            <a:r>
              <a:rPr lang="en-PH" sz="2800" i="1" dirty="0"/>
              <a:t>+ß1LAGR</a:t>
            </a:r>
            <a:r>
              <a:rPr lang="en-PH" sz="2800" i="1" baseline="-25000" dirty="0"/>
              <a:t>t</a:t>
            </a:r>
            <a:r>
              <a:rPr lang="en-PH" sz="2800" i="1" dirty="0"/>
              <a:t>+ß2LCO2</a:t>
            </a:r>
            <a:r>
              <a:rPr lang="en-PH" sz="2800" i="1" baseline="-25000" dirty="0"/>
              <a:t>t</a:t>
            </a:r>
            <a:r>
              <a:rPr lang="en-PH" sz="2800" i="1" dirty="0"/>
              <a:t>+ß3LGNI</a:t>
            </a:r>
            <a:r>
              <a:rPr lang="en-PH" sz="2800" i="1" baseline="-25000" dirty="0"/>
              <a:t>t</a:t>
            </a:r>
            <a:r>
              <a:rPr lang="en-PH" sz="2800" i="1" dirty="0"/>
              <a:t> + ß4LFDIs</a:t>
            </a:r>
            <a:r>
              <a:rPr lang="en-PH" sz="2800" i="1" baseline="-25000" dirty="0"/>
              <a:t>t</a:t>
            </a:r>
            <a:r>
              <a:rPr lang="en-PH" sz="2800" i="1" dirty="0"/>
              <a:t> + </a:t>
            </a:r>
            <a:r>
              <a:rPr lang="en-PH" sz="2800" i="1" dirty="0" smtClean="0"/>
              <a:t>	ß5LRD</a:t>
            </a:r>
            <a:r>
              <a:rPr lang="en-PH" sz="2800" i="1" baseline="-25000" dirty="0" smtClean="0"/>
              <a:t>t   		</a:t>
            </a:r>
            <a:r>
              <a:rPr lang="en-PH" sz="2800" i="1" dirty="0" smtClean="0"/>
              <a:t>+ </a:t>
            </a:r>
            <a:r>
              <a:rPr lang="en-PH" sz="2800" i="1" dirty="0"/>
              <a:t>ß </a:t>
            </a:r>
            <a:r>
              <a:rPr lang="en-PH" sz="2800" i="1" dirty="0" smtClean="0"/>
              <a:t>6LevelofDev </a:t>
            </a:r>
            <a:r>
              <a:rPr lang="en-PH" sz="2800" i="1" dirty="0"/>
              <a:t>+ ß7(</a:t>
            </a:r>
            <a:r>
              <a:rPr lang="en-PH" sz="2800" i="1" dirty="0" err="1"/>
              <a:t>LevelofDev</a:t>
            </a:r>
            <a:r>
              <a:rPr lang="en-PH" sz="2800" i="1" dirty="0"/>
              <a:t>*LCO2t ) + </a:t>
            </a:r>
            <a:r>
              <a:rPr lang="en-PH" sz="2800" i="1" dirty="0" smtClean="0"/>
              <a:t>			</a:t>
            </a:r>
          </a:p>
          <a:p>
            <a:pPr marL="0" indent="0">
              <a:buNone/>
            </a:pPr>
            <a:r>
              <a:rPr lang="en-PH" sz="2800" i="1" dirty="0"/>
              <a:t>	</a:t>
            </a:r>
            <a:r>
              <a:rPr lang="en-PH" sz="2800" i="1" dirty="0" smtClean="0"/>
              <a:t>	ß8(</a:t>
            </a:r>
            <a:r>
              <a:rPr lang="en-PH" sz="2800" i="1" dirty="0" err="1" smtClean="0"/>
              <a:t>LevelofDev</a:t>
            </a:r>
            <a:r>
              <a:rPr lang="en-PH" sz="2800" i="1" dirty="0" smtClean="0"/>
              <a:t> </a:t>
            </a:r>
            <a:r>
              <a:rPr lang="en-PH" sz="2800" i="1" dirty="0"/>
              <a:t>*</a:t>
            </a:r>
            <a:r>
              <a:rPr lang="en-PH" sz="2800" i="1" dirty="0" err="1"/>
              <a:t>LGNI</a:t>
            </a:r>
            <a:r>
              <a:rPr lang="en-PH" sz="2800" i="1" baseline="-25000" dirty="0" err="1"/>
              <a:t>t</a:t>
            </a:r>
            <a:r>
              <a:rPr lang="en-PH" sz="2800" i="1" dirty="0"/>
              <a:t> </a:t>
            </a:r>
            <a:r>
              <a:rPr lang="en-PH" sz="2800" i="1" dirty="0" smtClean="0"/>
              <a:t>)+ </a:t>
            </a:r>
            <a:r>
              <a:rPr lang="en-PH" sz="2800" i="1" dirty="0"/>
              <a:t>ß9(</a:t>
            </a:r>
            <a:r>
              <a:rPr lang="en-PH" sz="2800" i="1" dirty="0" err="1"/>
              <a:t>LevelofDev</a:t>
            </a:r>
            <a:r>
              <a:rPr lang="en-PH" sz="2800" i="1" dirty="0"/>
              <a:t> *</a:t>
            </a:r>
            <a:r>
              <a:rPr lang="en-PH" sz="2800" i="1" dirty="0" err="1"/>
              <a:t>LFDIs</a:t>
            </a:r>
            <a:r>
              <a:rPr lang="en-PH" sz="2800" i="1" baseline="-25000" dirty="0" err="1"/>
              <a:t>t</a:t>
            </a:r>
            <a:r>
              <a:rPr lang="en-PH" sz="2800" i="1" dirty="0"/>
              <a:t> ) + </a:t>
            </a:r>
            <a:r>
              <a:rPr lang="en-PH" sz="2800" i="1" dirty="0" smtClean="0"/>
              <a:t>	      		ß10(</a:t>
            </a:r>
            <a:r>
              <a:rPr lang="en-PH" sz="2800" i="1" dirty="0" err="1" smtClean="0"/>
              <a:t>LevelofDev</a:t>
            </a:r>
            <a:r>
              <a:rPr lang="en-PH" sz="2800" i="1" dirty="0" smtClean="0"/>
              <a:t> </a:t>
            </a:r>
            <a:r>
              <a:rPr lang="en-PH" sz="2800" i="1" dirty="0"/>
              <a:t>*</a:t>
            </a:r>
            <a:r>
              <a:rPr lang="en-PH" sz="2800" i="1" dirty="0" err="1"/>
              <a:t>LRD</a:t>
            </a:r>
            <a:r>
              <a:rPr lang="en-PH" sz="2800" i="1" baseline="-25000" dirty="0" err="1"/>
              <a:t>t</a:t>
            </a:r>
            <a:r>
              <a:rPr lang="en-PH" sz="2800" i="1" dirty="0"/>
              <a:t> ) + ß11Years + e</a:t>
            </a:r>
            <a:r>
              <a:rPr lang="en-PH" sz="2800" i="1" baseline="-25000" dirty="0"/>
              <a:t>t</a:t>
            </a:r>
            <a:endParaRPr lang="en-PH" sz="2800" baseline="-25000" dirty="0"/>
          </a:p>
        </p:txBody>
      </p:sp>
    </p:spTree>
    <p:extLst>
      <p:ext uri="{BB962C8B-B14F-4D97-AF65-F5344CB8AC3E}">
        <p14:creationId xmlns:p14="http://schemas.microsoft.com/office/powerpoint/2010/main" val="36286926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8586" y="610042"/>
            <a:ext cx="10424159" cy="838929"/>
          </a:xfrm>
        </p:spPr>
        <p:txBody>
          <a:bodyPr>
            <a:normAutofit/>
          </a:bodyPr>
          <a:lstStyle/>
          <a:p>
            <a:r>
              <a:rPr lang="en-PH" sz="3400" dirty="0"/>
              <a:t>Data Set, Methodology and Model Specification</a:t>
            </a:r>
            <a:endParaRPr lang="en-PH" sz="3400" dirty="0"/>
          </a:p>
        </p:txBody>
      </p:sp>
      <p:sp>
        <p:nvSpPr>
          <p:cNvPr id="3" name="Content Placeholder 2"/>
          <p:cNvSpPr>
            <a:spLocks noGrp="1"/>
          </p:cNvSpPr>
          <p:nvPr>
            <p:ph idx="1"/>
          </p:nvPr>
        </p:nvSpPr>
        <p:spPr>
          <a:xfrm>
            <a:off x="1498586" y="1195753"/>
            <a:ext cx="10099847" cy="5134709"/>
          </a:xfrm>
        </p:spPr>
        <p:txBody>
          <a:bodyPr>
            <a:noAutofit/>
          </a:bodyPr>
          <a:lstStyle/>
          <a:p>
            <a:pPr marL="0" indent="0">
              <a:buNone/>
            </a:pPr>
            <a:r>
              <a:rPr lang="en-PH" sz="2000" dirty="0"/>
              <a:t>Model Specification</a:t>
            </a:r>
          </a:p>
          <a:p>
            <a:pPr marL="0" indent="0">
              <a:buNone/>
            </a:pPr>
            <a:r>
              <a:rPr lang="en-PH" sz="2000" dirty="0"/>
              <a:t>where:</a:t>
            </a:r>
          </a:p>
          <a:p>
            <a:r>
              <a:rPr lang="en-PH" sz="2000" dirty="0" err="1" smtClean="0"/>
              <a:t>LTBP</a:t>
            </a:r>
            <a:r>
              <a:rPr lang="en-PH" sz="2000" baseline="-25000" dirty="0" err="1" smtClean="0"/>
              <a:t>t</a:t>
            </a:r>
            <a:r>
              <a:rPr lang="en-PH" sz="2000" dirty="0" smtClean="0"/>
              <a:t> </a:t>
            </a:r>
            <a:r>
              <a:rPr lang="en-PH" sz="2000" dirty="0"/>
              <a:t>= refers to the logarithm of total biofuels production</a:t>
            </a:r>
          </a:p>
          <a:p>
            <a:r>
              <a:rPr lang="en-PH" sz="2000" dirty="0" smtClean="0"/>
              <a:t>ß</a:t>
            </a:r>
            <a:r>
              <a:rPr lang="en-PH" sz="2000" baseline="-25000" dirty="0" smtClean="0"/>
              <a:t>0</a:t>
            </a:r>
            <a:r>
              <a:rPr lang="en-PH" sz="2000" dirty="0" smtClean="0"/>
              <a:t> </a:t>
            </a:r>
            <a:r>
              <a:rPr lang="en-PH" sz="2000" dirty="0"/>
              <a:t>= refers to grand mean of the model or the intercept</a:t>
            </a:r>
          </a:p>
          <a:p>
            <a:r>
              <a:rPr lang="en-PH" sz="2000" dirty="0" err="1" smtClean="0"/>
              <a:t>Xn</a:t>
            </a:r>
            <a:r>
              <a:rPr lang="en-PH" sz="2000" baseline="-25000" dirty="0" err="1" smtClean="0"/>
              <a:t>t</a:t>
            </a:r>
            <a:r>
              <a:rPr lang="en-PH" sz="2000" dirty="0" smtClean="0"/>
              <a:t> </a:t>
            </a:r>
            <a:r>
              <a:rPr lang="en-PH" sz="2000" dirty="0"/>
              <a:t>= refers to the log-transformed set of covariates</a:t>
            </a:r>
          </a:p>
          <a:p>
            <a:r>
              <a:rPr lang="en-PH" sz="2000" dirty="0" err="1" smtClean="0"/>
              <a:t>LevelofDev</a:t>
            </a:r>
            <a:r>
              <a:rPr lang="en-PH" sz="2000" dirty="0" smtClean="0"/>
              <a:t> </a:t>
            </a:r>
            <a:r>
              <a:rPr lang="en-PH" sz="2000" dirty="0"/>
              <a:t>is a dummy variable, where </a:t>
            </a:r>
            <a:r>
              <a:rPr lang="en-PH" sz="2000" dirty="0" err="1"/>
              <a:t>LevelofDev</a:t>
            </a:r>
            <a:r>
              <a:rPr lang="en-PH" sz="2000" dirty="0"/>
              <a:t> = 0, denotes a</a:t>
            </a:r>
          </a:p>
          <a:p>
            <a:pPr marL="0" indent="0">
              <a:buNone/>
            </a:pPr>
            <a:r>
              <a:rPr lang="en-PH" sz="2000" dirty="0"/>
              <a:t>developing economy and </a:t>
            </a:r>
            <a:r>
              <a:rPr lang="en-PH" sz="2000" dirty="0" err="1"/>
              <a:t>LevelofDev</a:t>
            </a:r>
            <a:r>
              <a:rPr lang="en-PH" sz="2000" dirty="0"/>
              <a:t> = 1, denotes a developed economy</a:t>
            </a:r>
          </a:p>
          <a:p>
            <a:r>
              <a:rPr lang="en-PH" sz="2000" dirty="0" err="1" smtClean="0"/>
              <a:t>LevelofDev</a:t>
            </a:r>
            <a:r>
              <a:rPr lang="en-PH" sz="2000" dirty="0" smtClean="0"/>
              <a:t>*</a:t>
            </a:r>
            <a:r>
              <a:rPr lang="en-PH" sz="2000" dirty="0" err="1" smtClean="0"/>
              <a:t>Xn</a:t>
            </a:r>
            <a:r>
              <a:rPr lang="en-PH" sz="2000" baseline="-25000" dirty="0" err="1" smtClean="0"/>
              <a:t>t</a:t>
            </a:r>
            <a:r>
              <a:rPr lang="en-PH" sz="2000" dirty="0" smtClean="0"/>
              <a:t> </a:t>
            </a:r>
            <a:r>
              <a:rPr lang="en-PH" sz="2000" dirty="0"/>
              <a:t>= a term representing the interaction of transformed</a:t>
            </a:r>
          </a:p>
          <a:p>
            <a:pPr marL="0" indent="0">
              <a:buNone/>
            </a:pPr>
            <a:r>
              <a:rPr lang="en-PH" sz="2000" dirty="0"/>
              <a:t>covariates with the level of development</a:t>
            </a:r>
          </a:p>
          <a:p>
            <a:r>
              <a:rPr lang="en-PH" sz="2000" dirty="0" smtClean="0"/>
              <a:t>t </a:t>
            </a:r>
            <a:r>
              <a:rPr lang="en-PH" sz="2000" dirty="0"/>
              <a:t>= time (years)</a:t>
            </a:r>
          </a:p>
          <a:p>
            <a:r>
              <a:rPr lang="en-PH" sz="2000" dirty="0" smtClean="0"/>
              <a:t>e</a:t>
            </a:r>
            <a:r>
              <a:rPr lang="en-PH" sz="2000" baseline="-25000" dirty="0" smtClean="0"/>
              <a:t>t </a:t>
            </a:r>
            <a:r>
              <a:rPr lang="en-PH" sz="2000" dirty="0"/>
              <a:t>= error</a:t>
            </a:r>
            <a:endParaRPr lang="en-PH" sz="2000" baseline="-25000" dirty="0"/>
          </a:p>
        </p:txBody>
      </p:sp>
    </p:spTree>
    <p:extLst>
      <p:ext uri="{BB962C8B-B14F-4D97-AF65-F5344CB8AC3E}">
        <p14:creationId xmlns:p14="http://schemas.microsoft.com/office/powerpoint/2010/main" val="1318032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Contents</a:t>
            </a:r>
            <a:endParaRPr lang="en-PH" dirty="0"/>
          </a:p>
        </p:txBody>
      </p:sp>
      <p:sp>
        <p:nvSpPr>
          <p:cNvPr id="3" name="Content Placeholder 2"/>
          <p:cNvSpPr>
            <a:spLocks noGrp="1"/>
          </p:cNvSpPr>
          <p:nvPr>
            <p:ph idx="1"/>
          </p:nvPr>
        </p:nvSpPr>
        <p:spPr>
          <a:xfrm>
            <a:off x="2589212" y="1645920"/>
            <a:ext cx="8915400" cy="4965896"/>
          </a:xfrm>
        </p:spPr>
        <p:txBody>
          <a:bodyPr>
            <a:normAutofit/>
          </a:bodyPr>
          <a:lstStyle/>
          <a:p>
            <a:r>
              <a:rPr lang="en-PH" sz="2400" dirty="0" smtClean="0"/>
              <a:t>Background</a:t>
            </a:r>
            <a:endParaRPr lang="en-PH" sz="2400" dirty="0"/>
          </a:p>
          <a:p>
            <a:r>
              <a:rPr lang="en-PH" sz="2400" dirty="0" smtClean="0"/>
              <a:t>Biofuel </a:t>
            </a:r>
            <a:r>
              <a:rPr lang="en-PH" sz="2400" dirty="0"/>
              <a:t>in a Nutshell</a:t>
            </a:r>
          </a:p>
          <a:p>
            <a:r>
              <a:rPr lang="en-PH" sz="2400" dirty="0" smtClean="0"/>
              <a:t>Literature </a:t>
            </a:r>
            <a:r>
              <a:rPr lang="en-PH" sz="2400" dirty="0"/>
              <a:t>Review</a:t>
            </a:r>
          </a:p>
          <a:p>
            <a:r>
              <a:rPr lang="en-PH" sz="2400" dirty="0" smtClean="0"/>
              <a:t>Scope </a:t>
            </a:r>
            <a:r>
              <a:rPr lang="en-PH" sz="2400" dirty="0"/>
              <a:t>and Limitations</a:t>
            </a:r>
          </a:p>
          <a:p>
            <a:r>
              <a:rPr lang="en-PH" sz="2400" dirty="0" smtClean="0"/>
              <a:t>Research </a:t>
            </a:r>
            <a:r>
              <a:rPr lang="en-PH" sz="2400" dirty="0"/>
              <a:t>Hypotheses</a:t>
            </a:r>
          </a:p>
          <a:p>
            <a:r>
              <a:rPr lang="en-PH" sz="2400" dirty="0" smtClean="0"/>
              <a:t>Data </a:t>
            </a:r>
            <a:r>
              <a:rPr lang="en-PH" sz="2400" dirty="0"/>
              <a:t>Set, Methodology and Model Specification</a:t>
            </a:r>
          </a:p>
          <a:p>
            <a:r>
              <a:rPr lang="en-PH" sz="2400" dirty="0" smtClean="0"/>
              <a:t>Empirical </a:t>
            </a:r>
            <a:r>
              <a:rPr lang="en-PH" sz="2400" dirty="0"/>
              <a:t>Evidence and Interpretations</a:t>
            </a:r>
          </a:p>
          <a:p>
            <a:r>
              <a:rPr lang="en-PH" sz="2400" dirty="0" smtClean="0"/>
              <a:t>Insights </a:t>
            </a:r>
            <a:r>
              <a:rPr lang="en-PH" sz="2400" dirty="0"/>
              <a:t>and Recommendations</a:t>
            </a:r>
          </a:p>
          <a:p>
            <a:r>
              <a:rPr lang="en-PH" sz="2400" dirty="0" smtClean="0"/>
              <a:t>Further </a:t>
            </a:r>
            <a:r>
              <a:rPr lang="en-PH" sz="2400" dirty="0"/>
              <a:t>Research and Study</a:t>
            </a:r>
            <a:endParaRPr lang="en-PH" sz="2400" dirty="0"/>
          </a:p>
        </p:txBody>
      </p:sp>
    </p:spTree>
    <p:extLst>
      <p:ext uri="{BB962C8B-B14F-4D97-AF65-F5344CB8AC3E}">
        <p14:creationId xmlns:p14="http://schemas.microsoft.com/office/powerpoint/2010/main" val="3109791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Empirical Evidence and Interpretations</a:t>
            </a:r>
            <a:endParaRPr lang="en-PH" dirty="0"/>
          </a:p>
        </p:txBody>
      </p:sp>
      <p:pic>
        <p:nvPicPr>
          <p:cNvPr id="4" name="Content Placeholder 3"/>
          <p:cNvPicPr>
            <a:picLocks noGrp="1" noChangeAspect="1"/>
          </p:cNvPicPr>
          <p:nvPr>
            <p:ph idx="1"/>
          </p:nvPr>
        </p:nvPicPr>
        <p:blipFill>
          <a:blip r:embed="rId2"/>
          <a:stretch>
            <a:fillRect/>
          </a:stretch>
        </p:blipFill>
        <p:spPr>
          <a:xfrm>
            <a:off x="2592925" y="1378634"/>
            <a:ext cx="8911687" cy="5479366"/>
          </a:xfrm>
          <a:prstGeom prst="rect">
            <a:avLst/>
          </a:prstGeom>
        </p:spPr>
      </p:pic>
    </p:spTree>
    <p:extLst>
      <p:ext uri="{BB962C8B-B14F-4D97-AF65-F5344CB8AC3E}">
        <p14:creationId xmlns:p14="http://schemas.microsoft.com/office/powerpoint/2010/main" val="31488593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811" y="624110"/>
            <a:ext cx="8911687" cy="1280890"/>
          </a:xfrm>
        </p:spPr>
        <p:txBody>
          <a:bodyPr/>
          <a:lstStyle/>
          <a:p>
            <a:r>
              <a:rPr lang="en-PH" dirty="0" smtClean="0"/>
              <a:t>Empirical Evidence and Interpretations</a:t>
            </a:r>
            <a:endParaRPr lang="en-PH" dirty="0"/>
          </a:p>
        </p:txBody>
      </p:sp>
      <p:sp>
        <p:nvSpPr>
          <p:cNvPr id="3" name="Content Placeholder 2"/>
          <p:cNvSpPr>
            <a:spLocks noGrp="1"/>
          </p:cNvSpPr>
          <p:nvPr>
            <p:ph idx="1"/>
          </p:nvPr>
        </p:nvSpPr>
        <p:spPr>
          <a:xfrm>
            <a:off x="1942098" y="1514620"/>
            <a:ext cx="9466800" cy="4421945"/>
          </a:xfrm>
        </p:spPr>
        <p:txBody>
          <a:bodyPr>
            <a:noAutofit/>
          </a:bodyPr>
          <a:lstStyle/>
          <a:p>
            <a:pPr algn="just"/>
            <a:r>
              <a:rPr lang="en-PH" sz="2000" dirty="0"/>
              <a:t>Table 2 shows a comparison of results between the two types of </a:t>
            </a:r>
            <a:r>
              <a:rPr lang="en-PH" sz="2000" dirty="0" smtClean="0"/>
              <a:t>AR(1) covariance </a:t>
            </a:r>
            <a:r>
              <a:rPr lang="en-PH" sz="2000" dirty="0"/>
              <a:t>structures. AR(1) yields only one significant variable, </a:t>
            </a:r>
            <a:r>
              <a:rPr lang="en-PH" sz="2000" dirty="0" smtClean="0"/>
              <a:t>LCO2. The </a:t>
            </a:r>
            <a:r>
              <a:rPr lang="en-PH" sz="2000" dirty="0"/>
              <a:t>rest of the explanatory variables, including the interactions, </a:t>
            </a:r>
            <a:r>
              <a:rPr lang="en-PH" sz="2000" dirty="0" smtClean="0"/>
              <a:t>appear to </a:t>
            </a:r>
            <a:r>
              <a:rPr lang="en-PH" sz="2000" dirty="0"/>
              <a:t>be insignificant</a:t>
            </a:r>
            <a:r>
              <a:rPr lang="en-PH" sz="2000" dirty="0" smtClean="0"/>
              <a:t>.</a:t>
            </a:r>
          </a:p>
          <a:p>
            <a:pPr marL="0" indent="0" algn="just">
              <a:buNone/>
            </a:pPr>
            <a:endParaRPr lang="en-PH" sz="2000" dirty="0"/>
          </a:p>
          <a:p>
            <a:pPr algn="just"/>
            <a:r>
              <a:rPr lang="en-PH" sz="2000" dirty="0" smtClean="0"/>
              <a:t>On </a:t>
            </a:r>
            <a:r>
              <a:rPr lang="en-PH" sz="2000" dirty="0"/>
              <a:t>the other hand, AR(1):Heterogeneous yields numerous </a:t>
            </a:r>
            <a:r>
              <a:rPr lang="en-PH" sz="2000" dirty="0" smtClean="0"/>
              <a:t>significant explanatory </a:t>
            </a:r>
            <a:r>
              <a:rPr lang="en-PH" sz="2000" dirty="0"/>
              <a:t>variables: intercept, LCO2, LGNI, Level of </a:t>
            </a:r>
            <a:r>
              <a:rPr lang="en-PH" sz="2000" dirty="0" smtClean="0"/>
              <a:t>Development, and </a:t>
            </a:r>
            <a:r>
              <a:rPr lang="en-PH" sz="2000" dirty="0"/>
              <a:t>the interaction between Level of Development and LGNI</a:t>
            </a:r>
            <a:r>
              <a:rPr lang="en-PH" sz="2000" dirty="0" smtClean="0"/>
              <a:t>.</a:t>
            </a:r>
          </a:p>
          <a:p>
            <a:pPr marL="0" indent="0" algn="just">
              <a:buNone/>
            </a:pPr>
            <a:endParaRPr lang="en-PH" sz="2000" dirty="0"/>
          </a:p>
          <a:p>
            <a:pPr algn="just"/>
            <a:r>
              <a:rPr lang="en-PH" sz="2000" dirty="0" smtClean="0"/>
              <a:t>AR(1</a:t>
            </a:r>
            <a:r>
              <a:rPr lang="en-PH" sz="2000" dirty="0"/>
              <a:t>):Heterogeneous also has a lower value of AIC. As a result of </a:t>
            </a:r>
            <a:r>
              <a:rPr lang="en-PH" sz="2000" dirty="0" smtClean="0"/>
              <a:t>the comparison</a:t>
            </a:r>
            <a:r>
              <a:rPr lang="en-PH" sz="2000" dirty="0"/>
              <a:t>, the overall model using AR(1):Heterogeneous </a:t>
            </a:r>
            <a:r>
              <a:rPr lang="en-PH" sz="2000" dirty="0" smtClean="0"/>
              <a:t>covariance structure </a:t>
            </a:r>
            <a:r>
              <a:rPr lang="en-PH" sz="2000" dirty="0"/>
              <a:t>is the preferred model.</a:t>
            </a:r>
            <a:endParaRPr lang="en-PH" sz="2000" dirty="0"/>
          </a:p>
        </p:txBody>
      </p:sp>
    </p:spTree>
    <p:extLst>
      <p:ext uri="{BB962C8B-B14F-4D97-AF65-F5344CB8AC3E}">
        <p14:creationId xmlns:p14="http://schemas.microsoft.com/office/powerpoint/2010/main" val="3582086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812" y="610042"/>
            <a:ext cx="8911687" cy="1280890"/>
          </a:xfrm>
        </p:spPr>
        <p:txBody>
          <a:bodyPr/>
          <a:lstStyle/>
          <a:p>
            <a:r>
              <a:rPr lang="en-PH" dirty="0" smtClean="0"/>
              <a:t>Empirical Evidence and Interpretations</a:t>
            </a:r>
            <a:endParaRPr lang="en-PH" dirty="0"/>
          </a:p>
        </p:txBody>
      </p:sp>
      <p:pic>
        <p:nvPicPr>
          <p:cNvPr id="4" name="Content Placeholder 3"/>
          <p:cNvPicPr>
            <a:picLocks noGrp="1" noChangeAspect="1"/>
          </p:cNvPicPr>
          <p:nvPr>
            <p:ph idx="1"/>
          </p:nvPr>
        </p:nvPicPr>
        <p:blipFill>
          <a:blip r:embed="rId2"/>
          <a:stretch>
            <a:fillRect/>
          </a:stretch>
        </p:blipFill>
        <p:spPr>
          <a:xfrm>
            <a:off x="1945812" y="1350498"/>
            <a:ext cx="9266140" cy="5331656"/>
          </a:xfrm>
          <a:prstGeom prst="rect">
            <a:avLst/>
          </a:prstGeom>
        </p:spPr>
      </p:pic>
    </p:spTree>
    <p:extLst>
      <p:ext uri="{BB962C8B-B14F-4D97-AF65-F5344CB8AC3E}">
        <p14:creationId xmlns:p14="http://schemas.microsoft.com/office/powerpoint/2010/main" val="2003905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812" y="610042"/>
            <a:ext cx="8911687" cy="1280890"/>
          </a:xfrm>
        </p:spPr>
        <p:txBody>
          <a:bodyPr/>
          <a:lstStyle/>
          <a:p>
            <a:r>
              <a:rPr lang="en-PH" dirty="0" smtClean="0"/>
              <a:t>Empirical Evidence and Interpretations</a:t>
            </a:r>
            <a:endParaRPr lang="en-PH" dirty="0"/>
          </a:p>
        </p:txBody>
      </p:sp>
      <p:sp>
        <p:nvSpPr>
          <p:cNvPr id="3" name="Content Placeholder 2"/>
          <p:cNvSpPr>
            <a:spLocks noGrp="1"/>
          </p:cNvSpPr>
          <p:nvPr>
            <p:ph idx="1"/>
          </p:nvPr>
        </p:nvSpPr>
        <p:spPr>
          <a:xfrm>
            <a:off x="1942099" y="1542757"/>
            <a:ext cx="8915400" cy="3777622"/>
          </a:xfrm>
        </p:spPr>
        <p:txBody>
          <a:bodyPr>
            <a:noAutofit/>
          </a:bodyPr>
          <a:lstStyle/>
          <a:p>
            <a:pPr algn="just"/>
            <a:r>
              <a:rPr lang="en-PH" sz="2400" dirty="0" smtClean="0"/>
              <a:t>Empirical </a:t>
            </a:r>
            <a:r>
              <a:rPr lang="en-PH" sz="2400" dirty="0"/>
              <a:t>evidence suggests that </a:t>
            </a:r>
            <a:r>
              <a:rPr lang="en-PH" sz="2400" dirty="0" smtClean="0"/>
              <a:t>environmental concerns </a:t>
            </a:r>
            <a:r>
              <a:rPr lang="en-PH" sz="2400" dirty="0"/>
              <a:t>appear to be the primary </a:t>
            </a:r>
            <a:r>
              <a:rPr lang="en-PH" sz="2400" dirty="0" smtClean="0"/>
              <a:t>motivation behind </a:t>
            </a:r>
            <a:r>
              <a:rPr lang="en-PH" sz="2400" dirty="0"/>
              <a:t>the exploration and development of </a:t>
            </a:r>
            <a:r>
              <a:rPr lang="en-PH" sz="2400" dirty="0" smtClean="0"/>
              <a:t>biofuels. That </a:t>
            </a:r>
            <a:r>
              <a:rPr lang="en-PH" sz="2400" dirty="0"/>
              <a:t>is, the increase of carbon dioxide emissions </a:t>
            </a:r>
            <a:r>
              <a:rPr lang="en-PH" sz="2400" dirty="0" smtClean="0"/>
              <a:t>in the </a:t>
            </a:r>
            <a:r>
              <a:rPr lang="en-PH" sz="2400" dirty="0"/>
              <a:t>air is leading to biofuel production growth</a:t>
            </a:r>
            <a:r>
              <a:rPr lang="en-PH" sz="2400" dirty="0" smtClean="0"/>
              <a:t>.</a:t>
            </a:r>
          </a:p>
          <a:p>
            <a:pPr marL="0" indent="0" algn="just">
              <a:buNone/>
            </a:pPr>
            <a:endParaRPr lang="en-PH" sz="2400" dirty="0"/>
          </a:p>
          <a:p>
            <a:pPr algn="just"/>
            <a:r>
              <a:rPr lang="en-PH" sz="2400" dirty="0" smtClean="0"/>
              <a:t>GNI </a:t>
            </a:r>
            <a:r>
              <a:rPr lang="en-PH" sz="2400" dirty="0"/>
              <a:t>is also a significant determinant of </a:t>
            </a:r>
            <a:r>
              <a:rPr lang="en-PH" sz="2400" dirty="0" smtClean="0"/>
              <a:t>biofuel production </a:t>
            </a:r>
            <a:r>
              <a:rPr lang="en-PH" sz="2400" dirty="0"/>
              <a:t>in both developed and </a:t>
            </a:r>
            <a:r>
              <a:rPr lang="en-PH" sz="2400" dirty="0" smtClean="0"/>
              <a:t>developing economies</a:t>
            </a:r>
            <a:r>
              <a:rPr lang="en-PH" sz="2400" dirty="0"/>
              <a:t>. However, the effect of GNI on </a:t>
            </a:r>
            <a:r>
              <a:rPr lang="en-PH" sz="2400" dirty="0" smtClean="0"/>
              <a:t>biofuel production </a:t>
            </a:r>
            <a:r>
              <a:rPr lang="en-PH" sz="2400" dirty="0"/>
              <a:t>for developed economies </a:t>
            </a:r>
            <a:r>
              <a:rPr lang="en-PH" sz="2400" dirty="0" smtClean="0"/>
              <a:t>differs significantly </a:t>
            </a:r>
            <a:r>
              <a:rPr lang="en-PH" sz="2400" dirty="0"/>
              <a:t>from biofuel production in </a:t>
            </a:r>
            <a:r>
              <a:rPr lang="en-PH" sz="2400" dirty="0" smtClean="0"/>
              <a:t>developing economies</a:t>
            </a:r>
            <a:r>
              <a:rPr lang="en-PH" sz="2400" dirty="0"/>
              <a:t>.</a:t>
            </a:r>
            <a:endParaRPr lang="en-PH" sz="2400" dirty="0"/>
          </a:p>
        </p:txBody>
      </p:sp>
    </p:spTree>
    <p:extLst>
      <p:ext uri="{BB962C8B-B14F-4D97-AF65-F5344CB8AC3E}">
        <p14:creationId xmlns:p14="http://schemas.microsoft.com/office/powerpoint/2010/main" val="40655453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812" y="610042"/>
            <a:ext cx="8911687" cy="1280890"/>
          </a:xfrm>
        </p:spPr>
        <p:txBody>
          <a:bodyPr/>
          <a:lstStyle/>
          <a:p>
            <a:r>
              <a:rPr lang="en-PH" dirty="0" smtClean="0"/>
              <a:t>Empirical Evidence and Interpretations</a:t>
            </a:r>
            <a:endParaRPr lang="en-PH" dirty="0"/>
          </a:p>
        </p:txBody>
      </p:sp>
      <p:sp>
        <p:nvSpPr>
          <p:cNvPr id="3" name="Content Placeholder 2"/>
          <p:cNvSpPr>
            <a:spLocks noGrp="1"/>
          </p:cNvSpPr>
          <p:nvPr>
            <p:ph idx="1"/>
          </p:nvPr>
        </p:nvSpPr>
        <p:spPr>
          <a:xfrm>
            <a:off x="1942099" y="1542757"/>
            <a:ext cx="8915400" cy="4450080"/>
          </a:xfrm>
        </p:spPr>
        <p:txBody>
          <a:bodyPr>
            <a:noAutofit/>
          </a:bodyPr>
          <a:lstStyle/>
          <a:p>
            <a:pPr algn="just"/>
            <a:r>
              <a:rPr lang="en-PH" sz="2400" dirty="0"/>
              <a:t>The regression result for agricultural land </a:t>
            </a:r>
            <a:r>
              <a:rPr lang="en-PH" sz="2400" dirty="0" smtClean="0"/>
              <a:t>suggests that </a:t>
            </a:r>
            <a:r>
              <a:rPr lang="en-PH" sz="2400" dirty="0"/>
              <a:t>this explanatory variable is not a </a:t>
            </a:r>
            <a:r>
              <a:rPr lang="en-PH" sz="2400" dirty="0" smtClean="0"/>
              <a:t>significant determining </a:t>
            </a:r>
            <a:r>
              <a:rPr lang="en-PH" sz="2400" dirty="0"/>
              <a:t>factor of biofuels production</a:t>
            </a:r>
            <a:r>
              <a:rPr lang="en-PH" sz="2400" dirty="0" smtClean="0"/>
              <a:t>.</a:t>
            </a:r>
          </a:p>
          <a:p>
            <a:pPr marL="0" indent="0" algn="just">
              <a:buNone/>
            </a:pPr>
            <a:endParaRPr lang="en-PH" sz="2400" dirty="0"/>
          </a:p>
          <a:p>
            <a:pPr algn="just"/>
            <a:r>
              <a:rPr lang="en-PH" sz="2400" dirty="0" smtClean="0"/>
              <a:t>Empirical </a:t>
            </a:r>
            <a:r>
              <a:rPr lang="en-PH" sz="2400" dirty="0"/>
              <a:t>evidence suggests that foreign </a:t>
            </a:r>
            <a:r>
              <a:rPr lang="en-PH" sz="2400" dirty="0" smtClean="0"/>
              <a:t>direct investment </a:t>
            </a:r>
            <a:r>
              <a:rPr lang="en-PH" sz="2400" dirty="0"/>
              <a:t>is likewise not a determinant of </a:t>
            </a:r>
            <a:r>
              <a:rPr lang="en-PH" sz="2400" dirty="0" smtClean="0"/>
              <a:t>biofuel production.</a:t>
            </a:r>
          </a:p>
          <a:p>
            <a:pPr marL="0" indent="0" algn="just">
              <a:buNone/>
            </a:pPr>
            <a:endParaRPr lang="en-PH" sz="2400" dirty="0"/>
          </a:p>
          <a:p>
            <a:pPr algn="just"/>
            <a:r>
              <a:rPr lang="en-PH" sz="2400" dirty="0" smtClean="0"/>
              <a:t>Research </a:t>
            </a:r>
            <a:r>
              <a:rPr lang="en-PH" sz="2400" dirty="0"/>
              <a:t>and development appears to be not </a:t>
            </a:r>
            <a:r>
              <a:rPr lang="en-PH" sz="2400" dirty="0" smtClean="0"/>
              <a:t>a sufficient </a:t>
            </a:r>
            <a:r>
              <a:rPr lang="en-PH" sz="2400" dirty="0"/>
              <a:t>determinant to explain the production </a:t>
            </a:r>
            <a:r>
              <a:rPr lang="en-PH" sz="2400" dirty="0" smtClean="0"/>
              <a:t>of biofuels</a:t>
            </a:r>
            <a:r>
              <a:rPr lang="en-PH" sz="2400" dirty="0"/>
              <a:t>.</a:t>
            </a:r>
            <a:endParaRPr lang="en-PH" sz="2400" dirty="0"/>
          </a:p>
        </p:txBody>
      </p:sp>
    </p:spTree>
    <p:extLst>
      <p:ext uri="{BB962C8B-B14F-4D97-AF65-F5344CB8AC3E}">
        <p14:creationId xmlns:p14="http://schemas.microsoft.com/office/powerpoint/2010/main" val="3712118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Insights and Recommendations</a:t>
            </a:r>
            <a:endParaRPr lang="en-PH" dirty="0"/>
          </a:p>
        </p:txBody>
      </p:sp>
      <p:sp>
        <p:nvSpPr>
          <p:cNvPr id="3" name="Content Placeholder 2"/>
          <p:cNvSpPr>
            <a:spLocks noGrp="1"/>
          </p:cNvSpPr>
          <p:nvPr>
            <p:ph idx="1"/>
          </p:nvPr>
        </p:nvSpPr>
        <p:spPr>
          <a:xfrm>
            <a:off x="2589212" y="1767840"/>
            <a:ext cx="8915400" cy="3777622"/>
          </a:xfrm>
        </p:spPr>
        <p:txBody>
          <a:bodyPr>
            <a:normAutofit/>
          </a:bodyPr>
          <a:lstStyle/>
          <a:p>
            <a:pPr algn="just"/>
            <a:r>
              <a:rPr lang="en-PH" sz="2400" dirty="0" smtClean="0"/>
              <a:t>Identifying </a:t>
            </a:r>
            <a:r>
              <a:rPr lang="en-PH" sz="2400" dirty="0"/>
              <a:t>the determinants of biofuels </a:t>
            </a:r>
            <a:r>
              <a:rPr lang="en-PH" sz="2400" dirty="0" smtClean="0"/>
              <a:t>production and </a:t>
            </a:r>
            <a:r>
              <a:rPr lang="en-PH" sz="2400" dirty="0"/>
              <a:t>using the data of selected countries that </a:t>
            </a:r>
            <a:r>
              <a:rPr lang="en-PH" sz="2400" dirty="0" smtClean="0"/>
              <a:t>are considered </a:t>
            </a:r>
            <a:r>
              <a:rPr lang="en-PH" sz="2400" dirty="0"/>
              <a:t>to be pioneers in the production </a:t>
            </a:r>
            <a:r>
              <a:rPr lang="en-PH" sz="2400" dirty="0" smtClean="0"/>
              <a:t>of biofuels </a:t>
            </a:r>
            <a:r>
              <a:rPr lang="en-PH" sz="2400" dirty="0"/>
              <a:t>may help facilitate the creation of </a:t>
            </a:r>
            <a:r>
              <a:rPr lang="en-PH" sz="2400" dirty="0" smtClean="0"/>
              <a:t>more effective </a:t>
            </a:r>
            <a:r>
              <a:rPr lang="en-PH" sz="2400" dirty="0"/>
              <a:t>and efficient biofuels policies </a:t>
            </a:r>
            <a:r>
              <a:rPr lang="en-PH" sz="2400" dirty="0" smtClean="0"/>
              <a:t>formulation. This </a:t>
            </a:r>
            <a:r>
              <a:rPr lang="en-PH" sz="2400" dirty="0"/>
              <a:t>would be from the macro level perspective </a:t>
            </a:r>
            <a:r>
              <a:rPr lang="en-PH" sz="2400" dirty="0" smtClean="0"/>
              <a:t>and involving </a:t>
            </a:r>
            <a:r>
              <a:rPr lang="en-PH" sz="2400" dirty="0"/>
              <a:t>as well strategies in micro </a:t>
            </a:r>
            <a:r>
              <a:rPr lang="en-PH" sz="2400" dirty="0" smtClean="0"/>
              <a:t>level management </a:t>
            </a:r>
            <a:r>
              <a:rPr lang="en-PH" sz="2400" dirty="0"/>
              <a:t>that would eventually contribute </a:t>
            </a:r>
            <a:r>
              <a:rPr lang="en-PH" sz="2400" dirty="0" smtClean="0"/>
              <a:t>in major </a:t>
            </a:r>
            <a:r>
              <a:rPr lang="en-PH" sz="2400" dirty="0"/>
              <a:t>ways to the growing industry of green energy.</a:t>
            </a:r>
            <a:endParaRPr lang="en-PH" sz="2400" dirty="0"/>
          </a:p>
        </p:txBody>
      </p:sp>
    </p:spTree>
    <p:extLst>
      <p:ext uri="{BB962C8B-B14F-4D97-AF65-F5344CB8AC3E}">
        <p14:creationId xmlns:p14="http://schemas.microsoft.com/office/powerpoint/2010/main" val="31297449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Insights and Recommendations</a:t>
            </a:r>
            <a:endParaRPr lang="en-PH" dirty="0"/>
          </a:p>
        </p:txBody>
      </p:sp>
      <p:sp>
        <p:nvSpPr>
          <p:cNvPr id="3" name="Content Placeholder 2"/>
          <p:cNvSpPr>
            <a:spLocks noGrp="1"/>
          </p:cNvSpPr>
          <p:nvPr>
            <p:ph idx="1"/>
          </p:nvPr>
        </p:nvSpPr>
        <p:spPr>
          <a:xfrm>
            <a:off x="2589212" y="1264555"/>
            <a:ext cx="8915400" cy="4337538"/>
          </a:xfrm>
        </p:spPr>
        <p:txBody>
          <a:bodyPr>
            <a:normAutofit/>
          </a:bodyPr>
          <a:lstStyle/>
          <a:p>
            <a:r>
              <a:rPr lang="en-PH" sz="2400" dirty="0" smtClean="0"/>
              <a:t>The </a:t>
            </a:r>
            <a:r>
              <a:rPr lang="en-PH" sz="2400" dirty="0"/>
              <a:t>following insights and recommendations </a:t>
            </a:r>
            <a:r>
              <a:rPr lang="en-PH" sz="2400" dirty="0" smtClean="0"/>
              <a:t>are enumerated</a:t>
            </a:r>
            <a:r>
              <a:rPr lang="en-PH" sz="2400" dirty="0"/>
              <a:t>:</a:t>
            </a:r>
          </a:p>
          <a:p>
            <a:pPr lvl="1"/>
            <a:r>
              <a:rPr lang="en-PH" sz="2200" dirty="0" smtClean="0"/>
              <a:t>Cooperation </a:t>
            </a:r>
            <a:r>
              <a:rPr lang="en-PH" sz="2200" dirty="0"/>
              <a:t>between the developed and </a:t>
            </a:r>
            <a:r>
              <a:rPr lang="en-PH" sz="2200" dirty="0" smtClean="0"/>
              <a:t>developing </a:t>
            </a:r>
            <a:r>
              <a:rPr lang="en-PH" sz="2400" dirty="0" smtClean="0"/>
              <a:t>economies</a:t>
            </a:r>
            <a:r>
              <a:rPr lang="en-PH" sz="2400" dirty="0"/>
              <a:t>.</a:t>
            </a:r>
          </a:p>
          <a:p>
            <a:pPr lvl="1"/>
            <a:r>
              <a:rPr lang="en-PH" sz="2200" dirty="0" smtClean="0"/>
              <a:t>A </a:t>
            </a:r>
            <a:r>
              <a:rPr lang="en-PH" sz="2200" dirty="0"/>
              <a:t>country’s strong commitment to biofuels </a:t>
            </a:r>
            <a:r>
              <a:rPr lang="en-PH" sz="2200" dirty="0" smtClean="0"/>
              <a:t>development </a:t>
            </a:r>
            <a:r>
              <a:rPr lang="en-PH" sz="2400" dirty="0" smtClean="0"/>
              <a:t>depends </a:t>
            </a:r>
            <a:r>
              <a:rPr lang="en-PH" sz="2400" dirty="0"/>
              <a:t>upon the quality of its legal framework.</a:t>
            </a:r>
          </a:p>
          <a:p>
            <a:pPr lvl="1"/>
            <a:r>
              <a:rPr lang="en-PH" sz="2200" dirty="0" smtClean="0"/>
              <a:t>Fostering </a:t>
            </a:r>
            <a:r>
              <a:rPr lang="en-PH" sz="2200" dirty="0"/>
              <a:t>and strengthening Public-Private Partnerships.</a:t>
            </a:r>
          </a:p>
          <a:p>
            <a:pPr lvl="1"/>
            <a:r>
              <a:rPr lang="en-PH" sz="2200" dirty="0" smtClean="0"/>
              <a:t>The </a:t>
            </a:r>
            <a:r>
              <a:rPr lang="en-PH" sz="2200" dirty="0"/>
              <a:t>importance of R&amp;D</a:t>
            </a:r>
          </a:p>
          <a:p>
            <a:pPr lvl="1"/>
            <a:r>
              <a:rPr lang="en-PH" sz="2200" dirty="0" smtClean="0"/>
              <a:t>Food </a:t>
            </a:r>
            <a:r>
              <a:rPr lang="en-PH" sz="2200" dirty="0"/>
              <a:t>security and land degradation</a:t>
            </a:r>
          </a:p>
          <a:p>
            <a:pPr lvl="1"/>
            <a:r>
              <a:rPr lang="en-PH" sz="2200" dirty="0" smtClean="0"/>
              <a:t>Build </a:t>
            </a:r>
            <a:r>
              <a:rPr lang="en-PH" sz="2200" dirty="0"/>
              <a:t>Quality Assurance</a:t>
            </a:r>
            <a:endParaRPr lang="en-PH" sz="2200" dirty="0"/>
          </a:p>
        </p:txBody>
      </p:sp>
    </p:spTree>
    <p:extLst>
      <p:ext uri="{BB962C8B-B14F-4D97-AF65-F5344CB8AC3E}">
        <p14:creationId xmlns:p14="http://schemas.microsoft.com/office/powerpoint/2010/main" val="364008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Further Research and Study</a:t>
            </a:r>
            <a:endParaRPr lang="en-PH" dirty="0"/>
          </a:p>
        </p:txBody>
      </p:sp>
      <p:sp>
        <p:nvSpPr>
          <p:cNvPr id="3" name="Content Placeholder 2"/>
          <p:cNvSpPr>
            <a:spLocks noGrp="1"/>
          </p:cNvSpPr>
          <p:nvPr>
            <p:ph idx="1"/>
          </p:nvPr>
        </p:nvSpPr>
        <p:spPr>
          <a:xfrm>
            <a:off x="2592925" y="1472417"/>
            <a:ext cx="9153598" cy="5385583"/>
          </a:xfrm>
        </p:spPr>
        <p:txBody>
          <a:bodyPr>
            <a:noAutofit/>
          </a:bodyPr>
          <a:lstStyle/>
          <a:p>
            <a:pPr algn="just"/>
            <a:r>
              <a:rPr lang="en-PH" sz="2400" dirty="0" smtClean="0"/>
              <a:t>The </a:t>
            </a:r>
            <a:r>
              <a:rPr lang="en-PH" sz="2400" dirty="0"/>
              <a:t>limitations of the data used for </a:t>
            </a:r>
            <a:r>
              <a:rPr lang="en-PH" sz="2400" dirty="0" smtClean="0"/>
              <a:t>regression analysis </a:t>
            </a:r>
            <a:r>
              <a:rPr lang="en-PH" sz="2400" dirty="0"/>
              <a:t>due principally to missing </a:t>
            </a:r>
            <a:r>
              <a:rPr lang="en-PH" sz="2400" dirty="0" smtClean="0"/>
              <a:t>values, particularly </a:t>
            </a:r>
            <a:r>
              <a:rPr lang="en-PH" sz="2400" dirty="0"/>
              <a:t>R&amp;D data, may render the overall </a:t>
            </a:r>
            <a:r>
              <a:rPr lang="en-PH" sz="2400" dirty="0" smtClean="0"/>
              <a:t>results of </a:t>
            </a:r>
            <a:r>
              <a:rPr lang="en-PH" sz="2400" dirty="0"/>
              <a:t>the research paper somewhat inconclusive</a:t>
            </a:r>
            <a:r>
              <a:rPr lang="en-PH" sz="2400" dirty="0" smtClean="0"/>
              <a:t>.</a:t>
            </a:r>
          </a:p>
          <a:p>
            <a:pPr marL="0" indent="0" algn="just">
              <a:buNone/>
            </a:pPr>
            <a:endParaRPr lang="en-PH" sz="2400" dirty="0" smtClean="0"/>
          </a:p>
          <a:p>
            <a:pPr algn="just"/>
            <a:r>
              <a:rPr lang="en-PH" sz="2400" dirty="0" smtClean="0"/>
              <a:t>If </a:t>
            </a:r>
            <a:r>
              <a:rPr lang="en-PH" sz="2400" dirty="0"/>
              <a:t>the study is to be conducted again, there would </a:t>
            </a:r>
            <a:r>
              <a:rPr lang="en-PH" sz="2400" dirty="0" smtClean="0"/>
              <a:t>be the </a:t>
            </a:r>
            <a:r>
              <a:rPr lang="en-PH" sz="2400" dirty="0"/>
              <a:t>need to collect more and complete data, </a:t>
            </a:r>
            <a:r>
              <a:rPr lang="en-PH" sz="2400" dirty="0" smtClean="0"/>
              <a:t>which would </a:t>
            </a:r>
            <a:r>
              <a:rPr lang="en-PH" sz="2400" dirty="0"/>
              <a:t>increase the chances of obtaining </a:t>
            </a:r>
            <a:r>
              <a:rPr lang="en-PH" sz="2400" dirty="0" smtClean="0"/>
              <a:t>more accurate </a:t>
            </a:r>
            <a:r>
              <a:rPr lang="en-PH" sz="2400" dirty="0"/>
              <a:t>results</a:t>
            </a:r>
            <a:r>
              <a:rPr lang="en-PH" sz="2400" dirty="0" smtClean="0"/>
              <a:t>.</a:t>
            </a:r>
          </a:p>
          <a:p>
            <a:pPr marL="0" indent="0" algn="just">
              <a:buNone/>
            </a:pPr>
            <a:endParaRPr lang="en-PH" sz="2400" dirty="0"/>
          </a:p>
          <a:p>
            <a:pPr algn="just"/>
            <a:r>
              <a:rPr lang="en-PH" sz="2400" dirty="0" smtClean="0"/>
              <a:t>It </a:t>
            </a:r>
            <a:r>
              <a:rPr lang="en-PH" sz="2400" dirty="0"/>
              <a:t>would also be better to include </a:t>
            </a:r>
            <a:r>
              <a:rPr lang="en-PH" sz="2400" dirty="0" smtClean="0"/>
              <a:t>underdeveloped economies </a:t>
            </a:r>
            <a:r>
              <a:rPr lang="en-PH" sz="2400" dirty="0"/>
              <a:t>such as the countries of </a:t>
            </a:r>
            <a:r>
              <a:rPr lang="en-PH" sz="2400" dirty="0" smtClean="0"/>
              <a:t>Sub-Saharan Africa</a:t>
            </a:r>
            <a:r>
              <a:rPr lang="en-PH" sz="2400" dirty="0"/>
              <a:t>, to transform this study into an </a:t>
            </a:r>
            <a:r>
              <a:rPr lang="en-PH" sz="2400" dirty="0" smtClean="0"/>
              <a:t>effective, global </a:t>
            </a:r>
            <a:r>
              <a:rPr lang="en-PH" sz="2400" dirty="0"/>
              <a:t>scale work.</a:t>
            </a:r>
            <a:endParaRPr lang="en-PH" sz="2400" dirty="0"/>
          </a:p>
        </p:txBody>
      </p:sp>
    </p:spTree>
    <p:extLst>
      <p:ext uri="{BB962C8B-B14F-4D97-AF65-F5344CB8AC3E}">
        <p14:creationId xmlns:p14="http://schemas.microsoft.com/office/powerpoint/2010/main" val="25441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4000"/>
            <a:lum/>
          </a:blip>
          <a:srcRect/>
          <a:stretch>
            <a:fillRect l="-23000" r="-2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b="1" i="1" dirty="0" smtClean="0">
                <a:solidFill>
                  <a:schemeClr val="tx1"/>
                </a:solidFill>
              </a:rPr>
              <a:t>THANK YOU FOR LISTENING</a:t>
            </a:r>
            <a:endParaRPr lang="en-PH" b="1" i="1" dirty="0">
              <a:solidFill>
                <a:schemeClr val="tx1"/>
              </a:solidFill>
            </a:endParaRPr>
          </a:p>
        </p:txBody>
      </p:sp>
      <p:pic>
        <p:nvPicPr>
          <p:cNvPr id="6" name="Content Placeholder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854737" y="2133600"/>
            <a:ext cx="3782189" cy="3778250"/>
          </a:xfrm>
        </p:spPr>
      </p:pic>
      <p:sp>
        <p:nvSpPr>
          <p:cNvPr id="5" name="Content Placeholder 4"/>
          <p:cNvSpPr>
            <a:spLocks noGrp="1"/>
          </p:cNvSpPr>
          <p:nvPr>
            <p:ph sz="half" idx="2"/>
          </p:nvPr>
        </p:nvSpPr>
        <p:spPr/>
        <p:txBody>
          <a:bodyPr/>
          <a:lstStyle/>
          <a:p>
            <a:pPr marL="0" indent="0">
              <a:spcBef>
                <a:spcPts val="0"/>
              </a:spcBef>
              <a:buNone/>
            </a:pPr>
            <a:r>
              <a:rPr lang="en-PH" b="1" dirty="0">
                <a:solidFill>
                  <a:srgbClr val="FF0000"/>
                </a:solidFill>
              </a:rPr>
              <a:t>Empirical Evidence on Determinants of Biofuels Production: </a:t>
            </a:r>
            <a:r>
              <a:rPr lang="en-PH" b="1" dirty="0" smtClean="0">
                <a:solidFill>
                  <a:srgbClr val="FF0000"/>
                </a:solidFill>
              </a:rPr>
              <a:t>Implications </a:t>
            </a:r>
            <a:r>
              <a:rPr lang="en-PH" b="1" dirty="0">
                <a:solidFill>
                  <a:srgbClr val="FF0000"/>
                </a:solidFill>
              </a:rPr>
              <a:t>For Developed and Developing Economies </a:t>
            </a:r>
            <a:endParaRPr lang="en-PH" b="1" dirty="0" smtClean="0">
              <a:solidFill>
                <a:srgbClr val="FF0000"/>
              </a:solidFill>
            </a:endParaRPr>
          </a:p>
          <a:p>
            <a:pPr marL="0" indent="0">
              <a:spcBef>
                <a:spcPts val="0"/>
              </a:spcBef>
              <a:buNone/>
            </a:pPr>
            <a:endParaRPr lang="en-PH" b="1" dirty="0" smtClean="0"/>
          </a:p>
          <a:p>
            <a:pPr marL="0" indent="0">
              <a:spcBef>
                <a:spcPts val="0"/>
              </a:spcBef>
              <a:buNone/>
            </a:pPr>
            <a:r>
              <a:rPr lang="en-PH" b="1" dirty="0" smtClean="0"/>
              <a:t>John Paul D. Antes, MA IBDS, MPA</a:t>
            </a:r>
          </a:p>
          <a:p>
            <a:pPr marL="0" indent="0">
              <a:spcBef>
                <a:spcPts val="0"/>
              </a:spcBef>
              <a:buNone/>
            </a:pPr>
            <a:r>
              <a:rPr lang="en-PH" b="1" dirty="0" smtClean="0"/>
              <a:t>Sugar Regulatory Administration</a:t>
            </a:r>
          </a:p>
          <a:p>
            <a:pPr marL="0" indent="0">
              <a:spcBef>
                <a:spcPts val="0"/>
              </a:spcBef>
              <a:buNone/>
            </a:pPr>
            <a:r>
              <a:rPr lang="en-PH" b="1" dirty="0" smtClean="0"/>
              <a:t>Philippines</a:t>
            </a:r>
          </a:p>
          <a:p>
            <a:pPr marL="0" indent="0">
              <a:spcBef>
                <a:spcPts val="0"/>
              </a:spcBef>
              <a:buNone/>
            </a:pPr>
            <a:r>
              <a:rPr lang="en-PH" b="1" dirty="0"/>
              <a:t>j</a:t>
            </a:r>
            <a:r>
              <a:rPr lang="en-PH" b="1" dirty="0" smtClean="0"/>
              <a:t>public.ad@gmail.com</a:t>
            </a:r>
          </a:p>
          <a:p>
            <a:pPr marL="0" indent="0">
              <a:buNone/>
            </a:pPr>
            <a:endParaRPr lang="en-PH" dirty="0"/>
          </a:p>
        </p:txBody>
      </p:sp>
    </p:spTree>
    <p:extLst>
      <p:ext uri="{BB962C8B-B14F-4D97-AF65-F5344CB8AC3E}">
        <p14:creationId xmlns:p14="http://schemas.microsoft.com/office/powerpoint/2010/main" val="4088897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Background</a:t>
            </a:r>
            <a:endParaRPr lang="en-PH" dirty="0"/>
          </a:p>
        </p:txBody>
      </p:sp>
      <p:sp>
        <p:nvSpPr>
          <p:cNvPr id="4" name="Content Placeholder 3"/>
          <p:cNvSpPr>
            <a:spLocks noGrp="1"/>
          </p:cNvSpPr>
          <p:nvPr>
            <p:ph sz="half" idx="1"/>
          </p:nvPr>
        </p:nvSpPr>
        <p:spPr>
          <a:xfrm>
            <a:off x="2080014" y="1508172"/>
            <a:ext cx="4313864" cy="4797083"/>
          </a:xfrm>
        </p:spPr>
        <p:txBody>
          <a:bodyPr>
            <a:normAutofit lnSpcReduction="10000"/>
          </a:bodyPr>
          <a:lstStyle/>
          <a:p>
            <a:r>
              <a:rPr lang="en-PH" dirty="0"/>
              <a:t>According to the International Energy Agency, it is expected that between 2003 and 2030 the world consumption of marketed energy will escalate by 71%, with Asia nearly tripling its energy needs. </a:t>
            </a:r>
            <a:endParaRPr lang="en-PH" dirty="0" smtClean="0"/>
          </a:p>
          <a:p>
            <a:r>
              <a:rPr lang="en-PH" dirty="0"/>
              <a:t>There is imbalance in distribution of proved oil reserves among the regions. Records show that at the end of 2005 the highest concentration of proved oil reserves was in the Middle East with 742.7 thousand million barrels while the lowest concentration was in the Asia Pacific region with only 40.2 thousand million barrels </a:t>
            </a:r>
            <a:endParaRPr lang="en-PH" dirty="0"/>
          </a:p>
        </p:txBody>
      </p:sp>
      <p:pic>
        <p:nvPicPr>
          <p:cNvPr id="6" name="Content Placeholder 5"/>
          <p:cNvPicPr>
            <a:picLocks noGrp="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284098" y="1252026"/>
            <a:ext cx="5617170" cy="4698608"/>
          </a:xfrm>
          <a:prstGeom prst="rect">
            <a:avLst/>
          </a:prstGeom>
          <a:noFill/>
          <a:ln>
            <a:noFill/>
          </a:ln>
        </p:spPr>
      </p:pic>
    </p:spTree>
    <p:extLst>
      <p:ext uri="{BB962C8B-B14F-4D97-AF65-F5344CB8AC3E}">
        <p14:creationId xmlns:p14="http://schemas.microsoft.com/office/powerpoint/2010/main" val="3624461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PH" dirty="0"/>
              <a:t>Biofuel in a Nutshell</a:t>
            </a:r>
            <a:endParaRPr lang="en-PH" dirty="0"/>
          </a:p>
        </p:txBody>
      </p:sp>
      <p:sp>
        <p:nvSpPr>
          <p:cNvPr id="6" name="Content Placeholder 5"/>
          <p:cNvSpPr>
            <a:spLocks noGrp="1"/>
          </p:cNvSpPr>
          <p:nvPr>
            <p:ph idx="1"/>
          </p:nvPr>
        </p:nvSpPr>
        <p:spPr>
          <a:xfrm>
            <a:off x="2589212" y="1477107"/>
            <a:ext cx="8915400" cy="4797083"/>
          </a:xfrm>
        </p:spPr>
        <p:txBody>
          <a:bodyPr>
            <a:normAutofit/>
          </a:bodyPr>
          <a:lstStyle/>
          <a:p>
            <a:pPr marL="0" indent="0">
              <a:buNone/>
            </a:pPr>
            <a:r>
              <a:rPr lang="en-PH" sz="2400" dirty="0" smtClean="0"/>
              <a:t>Biofuel </a:t>
            </a:r>
            <a:r>
              <a:rPr lang="en-PH" sz="2400" dirty="0"/>
              <a:t>is defined as “any fuel that is derived </a:t>
            </a:r>
            <a:r>
              <a:rPr lang="en-PH" sz="2400" dirty="0" smtClean="0"/>
              <a:t>from organic </a:t>
            </a:r>
            <a:r>
              <a:rPr lang="en-PH" sz="2400" dirty="0"/>
              <a:t>matter.” The fuel is made from biomass </a:t>
            </a:r>
            <a:r>
              <a:rPr lang="en-PH" sz="2400" dirty="0" smtClean="0"/>
              <a:t>and primarily </a:t>
            </a:r>
            <a:r>
              <a:rPr lang="en-PH" sz="2400" dirty="0"/>
              <a:t>used for transport consumption and </a:t>
            </a:r>
            <a:r>
              <a:rPr lang="en-PH" sz="2400" dirty="0" smtClean="0"/>
              <a:t>power generation</a:t>
            </a:r>
            <a:r>
              <a:rPr lang="en-PH" sz="2400" dirty="0"/>
              <a:t>.</a:t>
            </a:r>
          </a:p>
          <a:p>
            <a:pPr marL="0" indent="0">
              <a:buNone/>
            </a:pPr>
            <a:r>
              <a:rPr lang="en-PH" sz="2400" dirty="0" smtClean="0"/>
              <a:t>The </a:t>
            </a:r>
            <a:r>
              <a:rPr lang="en-PH" sz="2400" dirty="0"/>
              <a:t>International Energy Agency explains that </a:t>
            </a:r>
            <a:r>
              <a:rPr lang="en-PH" sz="2400" dirty="0" smtClean="0"/>
              <a:t>there are </a:t>
            </a:r>
            <a:r>
              <a:rPr lang="en-PH" sz="2400" dirty="0"/>
              <a:t>different types of biofuels, biofuel </a:t>
            </a:r>
            <a:r>
              <a:rPr lang="en-PH" sz="2400" dirty="0" smtClean="0"/>
              <a:t>feedstock, and conversion </a:t>
            </a:r>
            <a:r>
              <a:rPr lang="en-PH" sz="2400" dirty="0"/>
              <a:t>technologies:</a:t>
            </a:r>
          </a:p>
          <a:p>
            <a:r>
              <a:rPr lang="en-PH" sz="2400" dirty="0" smtClean="0"/>
              <a:t>First </a:t>
            </a:r>
            <a:r>
              <a:rPr lang="en-PH" sz="2400" dirty="0"/>
              <a:t>Generation</a:t>
            </a:r>
          </a:p>
          <a:p>
            <a:r>
              <a:rPr lang="en-PH" sz="2400" dirty="0" smtClean="0"/>
              <a:t>Second </a:t>
            </a:r>
            <a:r>
              <a:rPr lang="en-PH" sz="2400" dirty="0"/>
              <a:t>Generation</a:t>
            </a:r>
          </a:p>
          <a:p>
            <a:r>
              <a:rPr lang="en-PH" sz="2400" dirty="0" smtClean="0"/>
              <a:t>Third </a:t>
            </a:r>
            <a:r>
              <a:rPr lang="en-PH" sz="2400" dirty="0"/>
              <a:t>Generation</a:t>
            </a:r>
          </a:p>
          <a:p>
            <a:r>
              <a:rPr lang="en-PH" sz="2400" dirty="0" smtClean="0"/>
              <a:t>Fourth </a:t>
            </a:r>
            <a:r>
              <a:rPr lang="en-PH" sz="2400" dirty="0"/>
              <a:t>Generation</a:t>
            </a:r>
            <a:endParaRPr lang="en-PH" sz="2400" dirty="0"/>
          </a:p>
        </p:txBody>
      </p:sp>
    </p:spTree>
    <p:extLst>
      <p:ext uri="{BB962C8B-B14F-4D97-AF65-F5344CB8AC3E}">
        <p14:creationId xmlns:p14="http://schemas.microsoft.com/office/powerpoint/2010/main" val="3025985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Literature Review</a:t>
            </a:r>
            <a:endParaRPr lang="en-PH" dirty="0"/>
          </a:p>
        </p:txBody>
      </p:sp>
      <p:sp>
        <p:nvSpPr>
          <p:cNvPr id="3" name="Content Placeholder 2"/>
          <p:cNvSpPr>
            <a:spLocks noGrp="1"/>
          </p:cNvSpPr>
          <p:nvPr>
            <p:ph idx="1"/>
          </p:nvPr>
        </p:nvSpPr>
        <p:spPr>
          <a:xfrm>
            <a:off x="2589212" y="1603717"/>
            <a:ext cx="8915400" cy="4628271"/>
          </a:xfrm>
        </p:spPr>
        <p:txBody>
          <a:bodyPr>
            <a:normAutofit/>
          </a:bodyPr>
          <a:lstStyle/>
          <a:p>
            <a:r>
              <a:rPr lang="en-PH" sz="2400" dirty="0" smtClean="0"/>
              <a:t>A </a:t>
            </a:r>
            <a:r>
              <a:rPr lang="en-PH" sz="2400" dirty="0"/>
              <a:t>recent paper attempted to </a:t>
            </a:r>
            <a:r>
              <a:rPr lang="en-PH" sz="2400" dirty="0" err="1"/>
              <a:t>analyze</a:t>
            </a:r>
            <a:r>
              <a:rPr lang="en-PH" sz="2400" dirty="0"/>
              <a:t> </a:t>
            </a:r>
            <a:r>
              <a:rPr lang="en-PH" sz="2400" dirty="0" smtClean="0"/>
              <a:t>the determinants </a:t>
            </a:r>
            <a:r>
              <a:rPr lang="en-PH" sz="2400" dirty="0"/>
              <a:t>of biofuel production. As a result </a:t>
            </a:r>
            <a:r>
              <a:rPr lang="en-PH" sz="2400" dirty="0" smtClean="0"/>
              <a:t>of that </a:t>
            </a:r>
            <a:r>
              <a:rPr lang="en-PH" sz="2400" dirty="0"/>
              <a:t>research, five key macro-level factors </a:t>
            </a:r>
            <a:r>
              <a:rPr lang="en-PH" sz="2400" dirty="0" smtClean="0"/>
              <a:t>were initially </a:t>
            </a:r>
            <a:r>
              <a:rPr lang="en-PH" sz="2400" dirty="0"/>
              <a:t>identified (Chang et al. 2010):</a:t>
            </a:r>
          </a:p>
          <a:p>
            <a:pPr lvl="1"/>
            <a:r>
              <a:rPr lang="en-PH" sz="2000" dirty="0" smtClean="0"/>
              <a:t>gross </a:t>
            </a:r>
            <a:r>
              <a:rPr lang="en-PH" sz="2000" dirty="0"/>
              <a:t>national income (GNI),</a:t>
            </a:r>
          </a:p>
          <a:p>
            <a:pPr lvl="1"/>
            <a:r>
              <a:rPr lang="en-PH" sz="2000" dirty="0" smtClean="0"/>
              <a:t>agricultural </a:t>
            </a:r>
            <a:r>
              <a:rPr lang="en-PH" sz="2000" dirty="0"/>
              <a:t>land (AGR),</a:t>
            </a:r>
          </a:p>
          <a:p>
            <a:pPr lvl="1"/>
            <a:r>
              <a:rPr lang="en-PH" sz="2000" dirty="0" smtClean="0"/>
              <a:t>share </a:t>
            </a:r>
            <a:r>
              <a:rPr lang="en-PH" sz="2000" dirty="0"/>
              <a:t>of renewable energy (SRE) out of total primary </a:t>
            </a:r>
            <a:r>
              <a:rPr lang="en-PH" sz="2000" dirty="0" smtClean="0"/>
              <a:t>energy supply </a:t>
            </a:r>
            <a:r>
              <a:rPr lang="en-PH" sz="2000" dirty="0"/>
              <a:t>(TPES),</a:t>
            </a:r>
          </a:p>
          <a:p>
            <a:pPr lvl="1"/>
            <a:r>
              <a:rPr lang="en-PH" sz="2000" dirty="0" smtClean="0"/>
              <a:t>carbon </a:t>
            </a:r>
            <a:r>
              <a:rPr lang="en-PH" sz="2000" dirty="0"/>
              <a:t>dioxide (CO2) emissions, and</a:t>
            </a:r>
          </a:p>
          <a:p>
            <a:pPr lvl="1"/>
            <a:r>
              <a:rPr lang="en-PH" sz="2000" dirty="0" smtClean="0"/>
              <a:t>poverty </a:t>
            </a:r>
            <a:r>
              <a:rPr lang="en-PH" sz="2000" dirty="0"/>
              <a:t>rate</a:t>
            </a:r>
            <a:endParaRPr lang="en-PH" sz="2000" dirty="0"/>
          </a:p>
        </p:txBody>
      </p:sp>
    </p:spTree>
    <p:extLst>
      <p:ext uri="{BB962C8B-B14F-4D97-AF65-F5344CB8AC3E}">
        <p14:creationId xmlns:p14="http://schemas.microsoft.com/office/powerpoint/2010/main" val="4066827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5307" y="650708"/>
            <a:ext cx="8911687" cy="1280890"/>
          </a:xfrm>
        </p:spPr>
        <p:txBody>
          <a:bodyPr/>
          <a:lstStyle/>
          <a:p>
            <a:r>
              <a:rPr lang="en-PH" dirty="0"/>
              <a:t>Literature Review</a:t>
            </a:r>
            <a:endParaRPr lang="en-PH" dirty="0"/>
          </a:p>
        </p:txBody>
      </p:sp>
      <p:sp>
        <p:nvSpPr>
          <p:cNvPr id="3" name="Content Placeholder 2"/>
          <p:cNvSpPr>
            <a:spLocks noGrp="1"/>
          </p:cNvSpPr>
          <p:nvPr>
            <p:ph idx="1"/>
          </p:nvPr>
        </p:nvSpPr>
        <p:spPr>
          <a:xfrm>
            <a:off x="1109419" y="1291153"/>
            <a:ext cx="11082581" cy="4881489"/>
          </a:xfrm>
        </p:spPr>
        <p:txBody>
          <a:bodyPr>
            <a:normAutofit/>
          </a:bodyPr>
          <a:lstStyle/>
          <a:p>
            <a:r>
              <a:rPr lang="en-PH" sz="2000" dirty="0" smtClean="0"/>
              <a:t>The </a:t>
            </a:r>
            <a:r>
              <a:rPr lang="en-PH" sz="2000" dirty="0"/>
              <a:t>initial method of biofuel production function is </a:t>
            </a:r>
            <a:r>
              <a:rPr lang="en-PH" sz="2000" dirty="0" smtClean="0"/>
              <a:t>as follows</a:t>
            </a:r>
            <a:r>
              <a:rPr lang="en-PH" sz="2000" dirty="0"/>
              <a:t>:</a:t>
            </a:r>
          </a:p>
          <a:p>
            <a:pPr marL="0" indent="0">
              <a:buNone/>
            </a:pPr>
            <a:r>
              <a:rPr lang="en-PH" sz="2000" i="1" dirty="0" smtClean="0"/>
              <a:t>	</a:t>
            </a:r>
            <a:r>
              <a:rPr lang="en-PH" sz="2000" i="1" dirty="0" err="1" smtClean="0"/>
              <a:t>LQBIO</a:t>
            </a:r>
            <a:r>
              <a:rPr lang="en-PH" sz="2000" i="1" baseline="-25000" dirty="0" err="1" smtClean="0"/>
              <a:t>t</a:t>
            </a:r>
            <a:r>
              <a:rPr lang="en-PH" sz="2000" i="1" dirty="0" smtClean="0"/>
              <a:t> </a:t>
            </a:r>
            <a:r>
              <a:rPr lang="en-PH" sz="2000" i="1" dirty="0"/>
              <a:t>= C + </a:t>
            </a:r>
            <a:r>
              <a:rPr lang="el-GR" sz="2000" i="1" dirty="0"/>
              <a:t>α1</a:t>
            </a:r>
            <a:r>
              <a:rPr lang="en-PH" sz="2000" i="1" dirty="0" err="1"/>
              <a:t>LAGL</a:t>
            </a:r>
            <a:r>
              <a:rPr lang="en-PH" sz="2000" i="1" baseline="-25000" dirty="0" err="1"/>
              <a:t>t</a:t>
            </a:r>
            <a:r>
              <a:rPr lang="en-PH" sz="2000" i="1" dirty="0"/>
              <a:t> + a2LGNI</a:t>
            </a:r>
            <a:r>
              <a:rPr lang="en-PH" sz="2000" i="1" baseline="-25000" dirty="0"/>
              <a:t>t</a:t>
            </a:r>
            <a:r>
              <a:rPr lang="en-PH" sz="2000" i="1" dirty="0"/>
              <a:t> + </a:t>
            </a:r>
            <a:r>
              <a:rPr lang="el-GR" sz="2000" i="1" dirty="0"/>
              <a:t>α3</a:t>
            </a:r>
            <a:r>
              <a:rPr lang="en-PH" sz="2000" i="1" dirty="0" err="1"/>
              <a:t>LSRE</a:t>
            </a:r>
            <a:r>
              <a:rPr lang="en-PH" sz="2000" i="1" baseline="-25000" dirty="0" err="1"/>
              <a:t>t</a:t>
            </a:r>
            <a:r>
              <a:rPr lang="en-PH" sz="2000" i="1" dirty="0"/>
              <a:t> </a:t>
            </a:r>
            <a:r>
              <a:rPr lang="en-PH" sz="2000" i="1" dirty="0" smtClean="0"/>
              <a:t>+ </a:t>
            </a:r>
            <a:r>
              <a:rPr lang="el-GR" sz="2000" i="1" dirty="0" smtClean="0"/>
              <a:t>α4</a:t>
            </a:r>
            <a:r>
              <a:rPr lang="en-PH" sz="2000" i="1" dirty="0"/>
              <a:t>LCO2</a:t>
            </a:r>
            <a:r>
              <a:rPr lang="en-PH" sz="2000" i="1" baseline="-25000" dirty="0"/>
              <a:t>t</a:t>
            </a:r>
            <a:r>
              <a:rPr lang="en-PH" sz="2000" i="1" dirty="0"/>
              <a:t> - </a:t>
            </a:r>
            <a:r>
              <a:rPr lang="el-GR" sz="2000" i="1" dirty="0"/>
              <a:t>α5</a:t>
            </a:r>
            <a:r>
              <a:rPr lang="en-PH" sz="2000" i="1" dirty="0" err="1"/>
              <a:t>LPOV</a:t>
            </a:r>
            <a:r>
              <a:rPr lang="en-PH" sz="2000" i="1" baseline="-25000" dirty="0" err="1"/>
              <a:t>t</a:t>
            </a:r>
            <a:r>
              <a:rPr lang="en-PH" sz="2000" i="1" dirty="0"/>
              <a:t> + </a:t>
            </a:r>
            <a:r>
              <a:rPr lang="en-PH" sz="2000" i="1" dirty="0" smtClean="0"/>
              <a:t>e</a:t>
            </a:r>
            <a:r>
              <a:rPr lang="en-PH" sz="2000" i="1" baseline="-25000" dirty="0" smtClean="0"/>
              <a:t>t</a:t>
            </a:r>
            <a:endParaRPr lang="en-PH" sz="2000" i="1" baseline="-25000" dirty="0"/>
          </a:p>
          <a:p>
            <a:pPr marL="0" indent="0">
              <a:buNone/>
            </a:pPr>
            <a:r>
              <a:rPr lang="en-PH" sz="2000" dirty="0"/>
              <a:t>	</a:t>
            </a:r>
            <a:r>
              <a:rPr lang="en-PH" sz="2000" dirty="0" smtClean="0"/>
              <a:t>Where</a:t>
            </a:r>
            <a:r>
              <a:rPr lang="en-PH" sz="2000" dirty="0"/>
              <a:t>:</a:t>
            </a:r>
          </a:p>
          <a:p>
            <a:pPr marL="0" indent="0">
              <a:buNone/>
            </a:pPr>
            <a:r>
              <a:rPr lang="en-PH" sz="2000" dirty="0"/>
              <a:t>	</a:t>
            </a:r>
            <a:r>
              <a:rPr lang="en-PH" sz="2000" dirty="0" smtClean="0"/>
              <a:t>QBIO </a:t>
            </a:r>
            <a:r>
              <a:rPr lang="en-PH" sz="2000" dirty="0"/>
              <a:t>= refers to the production of biofuel</a:t>
            </a:r>
          </a:p>
          <a:p>
            <a:pPr marL="0" indent="0">
              <a:buNone/>
            </a:pPr>
            <a:r>
              <a:rPr lang="en-PH" sz="2000" dirty="0"/>
              <a:t>	</a:t>
            </a:r>
            <a:r>
              <a:rPr lang="en-PH" sz="2000" dirty="0" smtClean="0"/>
              <a:t>AGL </a:t>
            </a:r>
            <a:r>
              <a:rPr lang="en-PH" sz="2000" dirty="0"/>
              <a:t>= refers to the area of agricultural land (+)</a:t>
            </a:r>
          </a:p>
          <a:p>
            <a:pPr marL="0" indent="0">
              <a:buNone/>
            </a:pPr>
            <a:r>
              <a:rPr lang="en-PH" sz="2000" dirty="0"/>
              <a:t>	</a:t>
            </a:r>
            <a:r>
              <a:rPr lang="en-PH" sz="2000" dirty="0" smtClean="0"/>
              <a:t>GNI </a:t>
            </a:r>
            <a:r>
              <a:rPr lang="en-PH" sz="2000" dirty="0"/>
              <a:t>= refers to the world gross national income (+)</a:t>
            </a:r>
          </a:p>
          <a:p>
            <a:pPr marL="0" indent="0">
              <a:buNone/>
            </a:pPr>
            <a:r>
              <a:rPr lang="en-PH" sz="2000" dirty="0"/>
              <a:t>	</a:t>
            </a:r>
            <a:r>
              <a:rPr lang="en-PH" sz="2000" dirty="0" smtClean="0"/>
              <a:t>SRE </a:t>
            </a:r>
            <a:r>
              <a:rPr lang="en-PH" sz="2000" dirty="0"/>
              <a:t>= refers to the share of renewable energy out of total </a:t>
            </a:r>
            <a:r>
              <a:rPr lang="en-PH" sz="2000" dirty="0" smtClean="0"/>
              <a:t>primary energy </a:t>
            </a:r>
            <a:r>
              <a:rPr lang="en-PH" sz="2000" dirty="0"/>
              <a:t>supply (+)</a:t>
            </a:r>
          </a:p>
          <a:p>
            <a:pPr marL="0" indent="0">
              <a:buNone/>
            </a:pPr>
            <a:r>
              <a:rPr lang="en-PH" sz="2000" dirty="0"/>
              <a:t>	</a:t>
            </a:r>
            <a:r>
              <a:rPr lang="en-PH" sz="2000" dirty="0" smtClean="0"/>
              <a:t>CO2 </a:t>
            </a:r>
            <a:r>
              <a:rPr lang="en-PH" sz="2000" dirty="0"/>
              <a:t>= refers to carbon dioxide emission (+)</a:t>
            </a:r>
          </a:p>
          <a:p>
            <a:pPr marL="0" indent="0">
              <a:buNone/>
            </a:pPr>
            <a:r>
              <a:rPr lang="en-PH" sz="2000" dirty="0"/>
              <a:t>	</a:t>
            </a:r>
            <a:r>
              <a:rPr lang="en-PH" sz="2000" dirty="0" smtClean="0"/>
              <a:t>POV </a:t>
            </a:r>
            <a:r>
              <a:rPr lang="en-PH" sz="2000" dirty="0"/>
              <a:t>= refers to poverty rate (-) L = logarithmic function</a:t>
            </a:r>
          </a:p>
          <a:p>
            <a:pPr marL="0" indent="0">
              <a:buNone/>
            </a:pPr>
            <a:r>
              <a:rPr lang="en-PH" sz="2000" dirty="0"/>
              <a:t>	</a:t>
            </a:r>
            <a:r>
              <a:rPr lang="en-PH" sz="2000" dirty="0" smtClean="0"/>
              <a:t>C </a:t>
            </a:r>
            <a:r>
              <a:rPr lang="en-PH" sz="2000" dirty="0"/>
              <a:t>= is a constant (+) t = year (1981-2006)</a:t>
            </a:r>
            <a:endParaRPr lang="en-PH" sz="2000" dirty="0"/>
          </a:p>
        </p:txBody>
      </p:sp>
    </p:spTree>
    <p:extLst>
      <p:ext uri="{BB962C8B-B14F-4D97-AF65-F5344CB8AC3E}">
        <p14:creationId xmlns:p14="http://schemas.microsoft.com/office/powerpoint/2010/main" val="2209729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951" y="650708"/>
            <a:ext cx="8269043" cy="1280890"/>
          </a:xfrm>
        </p:spPr>
        <p:txBody>
          <a:bodyPr/>
          <a:lstStyle/>
          <a:p>
            <a:r>
              <a:rPr lang="en-PH" dirty="0"/>
              <a:t>Literature Review</a:t>
            </a:r>
            <a:endParaRPr lang="en-PH" dirty="0"/>
          </a:p>
        </p:txBody>
      </p:sp>
      <p:sp>
        <p:nvSpPr>
          <p:cNvPr id="3" name="Content Placeholder 2"/>
          <p:cNvSpPr>
            <a:spLocks noGrp="1"/>
          </p:cNvSpPr>
          <p:nvPr>
            <p:ph idx="1"/>
          </p:nvPr>
        </p:nvSpPr>
        <p:spPr>
          <a:xfrm>
            <a:off x="2067951" y="1685049"/>
            <a:ext cx="9813596" cy="4881489"/>
          </a:xfrm>
        </p:spPr>
        <p:txBody>
          <a:bodyPr>
            <a:normAutofit/>
          </a:bodyPr>
          <a:lstStyle/>
          <a:p>
            <a:pPr algn="just"/>
            <a:r>
              <a:rPr lang="en-PH" sz="2400" dirty="0" smtClean="0"/>
              <a:t>Applying </a:t>
            </a:r>
            <a:r>
              <a:rPr lang="en-PH" sz="2400" dirty="0"/>
              <a:t>the model using ordinary least </a:t>
            </a:r>
            <a:r>
              <a:rPr lang="en-PH" sz="2400" dirty="0" smtClean="0"/>
              <a:t>squares (OLS</a:t>
            </a:r>
            <a:r>
              <a:rPr lang="en-PH" sz="2400" dirty="0"/>
              <a:t>) regression, a new biofuel production </a:t>
            </a:r>
            <a:r>
              <a:rPr lang="en-PH" sz="2400" dirty="0" smtClean="0"/>
              <a:t>function criterion </a:t>
            </a:r>
            <a:r>
              <a:rPr lang="en-PH" sz="2400" dirty="0"/>
              <a:t>emerged as follows:</a:t>
            </a:r>
          </a:p>
          <a:p>
            <a:pPr marL="0" indent="0" algn="just">
              <a:buNone/>
            </a:pPr>
            <a:r>
              <a:rPr lang="it-IT" sz="2400" i="1" dirty="0" smtClean="0"/>
              <a:t>     LQBIO </a:t>
            </a:r>
            <a:r>
              <a:rPr lang="it-IT" sz="2400" i="1" dirty="0"/>
              <a:t>= -5.19 + 4.641LAGL - 3.06LGNI + 0.78LSRE </a:t>
            </a:r>
            <a:r>
              <a:rPr lang="it-IT" sz="2400" i="1" dirty="0" smtClean="0"/>
              <a:t>+ </a:t>
            </a:r>
            <a:r>
              <a:rPr lang="en-PH" sz="2400" i="1" dirty="0" smtClean="0"/>
              <a:t>8.07LCO2 </a:t>
            </a:r>
            <a:r>
              <a:rPr lang="en-PH" sz="2400" i="1" dirty="0"/>
              <a:t>+ </a:t>
            </a:r>
            <a:r>
              <a:rPr lang="en-PH" sz="2400" i="1" dirty="0" smtClean="0"/>
              <a:t>  </a:t>
            </a:r>
          </a:p>
          <a:p>
            <a:pPr marL="0" indent="0" algn="just">
              <a:buNone/>
            </a:pPr>
            <a:r>
              <a:rPr lang="en-PH" sz="2400" i="1" dirty="0"/>
              <a:t> </a:t>
            </a:r>
            <a:r>
              <a:rPr lang="en-PH" sz="2400" i="1" dirty="0" smtClean="0"/>
              <a:t>    4.04LPOV </a:t>
            </a:r>
            <a:r>
              <a:rPr lang="en-PH" sz="2400" i="1" dirty="0"/>
              <a:t>+ </a:t>
            </a:r>
            <a:r>
              <a:rPr lang="en-PH" sz="2400" i="1" dirty="0" smtClean="0"/>
              <a:t>e</a:t>
            </a:r>
          </a:p>
          <a:p>
            <a:pPr marL="0" indent="0" algn="just">
              <a:buNone/>
            </a:pPr>
            <a:endParaRPr lang="en-PH" sz="2400" i="1" dirty="0"/>
          </a:p>
          <a:p>
            <a:pPr algn="just"/>
            <a:r>
              <a:rPr lang="en-PH" sz="2400" dirty="0" smtClean="0"/>
              <a:t>With </a:t>
            </a:r>
            <a:r>
              <a:rPr lang="en-PH" sz="2400" dirty="0"/>
              <a:t>the exception of SRE-TPES, results of </a:t>
            </a:r>
            <a:r>
              <a:rPr lang="en-PH" sz="2400" dirty="0" smtClean="0"/>
              <a:t>the regression </a:t>
            </a:r>
            <a:r>
              <a:rPr lang="en-PH" sz="2400" dirty="0"/>
              <a:t>analysis illustrated that the </a:t>
            </a:r>
            <a:r>
              <a:rPr lang="en-PH" sz="2400" dirty="0" smtClean="0"/>
              <a:t>other determining </a:t>
            </a:r>
            <a:r>
              <a:rPr lang="en-PH" sz="2400" dirty="0"/>
              <a:t>variables were statistically </a:t>
            </a:r>
            <a:r>
              <a:rPr lang="en-PH" sz="2400" dirty="0" smtClean="0"/>
              <a:t>significant: agricultural </a:t>
            </a:r>
            <a:r>
              <a:rPr lang="en-PH" sz="2400" dirty="0"/>
              <a:t>land, CO2 emissions, and poverty rate </a:t>
            </a:r>
            <a:r>
              <a:rPr lang="en-PH" sz="2400" dirty="0" smtClean="0"/>
              <a:t>all had </a:t>
            </a:r>
            <a:r>
              <a:rPr lang="en-PH" sz="2400" dirty="0"/>
              <a:t>positive correlations to the production </a:t>
            </a:r>
            <a:r>
              <a:rPr lang="en-PH" sz="2400" dirty="0" smtClean="0"/>
              <a:t>of biofuel</a:t>
            </a:r>
            <a:r>
              <a:rPr lang="en-PH" sz="2400" dirty="0"/>
              <a:t>; GNI had a negative relation to biofuel.</a:t>
            </a:r>
            <a:endParaRPr lang="en-PH" sz="2400" dirty="0"/>
          </a:p>
        </p:txBody>
      </p:sp>
    </p:spTree>
    <p:extLst>
      <p:ext uri="{BB962C8B-B14F-4D97-AF65-F5344CB8AC3E}">
        <p14:creationId xmlns:p14="http://schemas.microsoft.com/office/powerpoint/2010/main" val="3379489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951" y="650708"/>
            <a:ext cx="8269043" cy="1280890"/>
          </a:xfrm>
        </p:spPr>
        <p:txBody>
          <a:bodyPr/>
          <a:lstStyle/>
          <a:p>
            <a:r>
              <a:rPr lang="en-PH" dirty="0"/>
              <a:t>Literature Review</a:t>
            </a:r>
            <a:endParaRPr lang="en-PH" dirty="0"/>
          </a:p>
        </p:txBody>
      </p:sp>
      <p:sp>
        <p:nvSpPr>
          <p:cNvPr id="3" name="Content Placeholder 2"/>
          <p:cNvSpPr>
            <a:spLocks noGrp="1"/>
          </p:cNvSpPr>
          <p:nvPr>
            <p:ph idx="1"/>
          </p:nvPr>
        </p:nvSpPr>
        <p:spPr>
          <a:xfrm>
            <a:off x="2067951" y="1685049"/>
            <a:ext cx="9813596" cy="4881489"/>
          </a:xfrm>
        </p:spPr>
        <p:txBody>
          <a:bodyPr>
            <a:normAutofit/>
          </a:bodyPr>
          <a:lstStyle/>
          <a:p>
            <a:pPr algn="just"/>
            <a:r>
              <a:rPr lang="en-PH" sz="2400" dirty="0" smtClean="0"/>
              <a:t>In </a:t>
            </a:r>
            <a:r>
              <a:rPr lang="en-PH" sz="2400" dirty="0"/>
              <a:t>2007 and 2008, according to </a:t>
            </a:r>
            <a:r>
              <a:rPr lang="en-PH" sz="2400" i="1" dirty="0"/>
              <a:t>Quarter Reports </a:t>
            </a:r>
            <a:r>
              <a:rPr lang="en-PH" sz="2400" i="1" dirty="0" smtClean="0"/>
              <a:t>on Biofuels </a:t>
            </a:r>
            <a:r>
              <a:rPr lang="en-PH" sz="2400" i="1" dirty="0"/>
              <a:t>Country Attractiveness Indices </a:t>
            </a:r>
            <a:r>
              <a:rPr lang="en-PH" sz="2400" dirty="0"/>
              <a:t>released </a:t>
            </a:r>
            <a:r>
              <a:rPr lang="en-PH" sz="2400" dirty="0" smtClean="0"/>
              <a:t>by Ernst </a:t>
            </a:r>
            <a:r>
              <a:rPr lang="en-PH" sz="2400" dirty="0"/>
              <a:t>and Young, Brazil and the United </a:t>
            </a:r>
            <a:r>
              <a:rPr lang="en-PH" sz="2400" dirty="0" smtClean="0"/>
              <a:t>States continue </a:t>
            </a:r>
            <a:r>
              <a:rPr lang="en-PH" sz="2400" dirty="0"/>
              <a:t>to lead the drive towards the </a:t>
            </a:r>
            <a:r>
              <a:rPr lang="en-PH" sz="2400" dirty="0" smtClean="0"/>
              <a:t>development and </a:t>
            </a:r>
            <a:r>
              <a:rPr lang="en-PH" sz="2400" dirty="0"/>
              <a:t>utilization of biofuels in the global market</a:t>
            </a:r>
            <a:r>
              <a:rPr lang="en-PH" sz="2400" dirty="0" smtClean="0"/>
              <a:t>.</a:t>
            </a:r>
          </a:p>
          <a:p>
            <a:pPr marL="0" indent="0" algn="just">
              <a:buNone/>
            </a:pPr>
            <a:endParaRPr lang="en-PH" sz="2400" dirty="0"/>
          </a:p>
          <a:p>
            <a:pPr algn="just"/>
            <a:r>
              <a:rPr lang="en-PH" sz="2400" dirty="0" smtClean="0"/>
              <a:t>Other </a:t>
            </a:r>
            <a:r>
              <a:rPr lang="en-PH" sz="2400" dirty="0"/>
              <a:t>countries included are Canada, </a:t>
            </a:r>
            <a:r>
              <a:rPr lang="en-PH" sz="2400" dirty="0" smtClean="0"/>
              <a:t>Colombia, France</a:t>
            </a:r>
            <a:r>
              <a:rPr lang="en-PH" sz="2400" dirty="0"/>
              <a:t>, Germany, Italy, Netherlands, Spain, </a:t>
            </a:r>
            <a:r>
              <a:rPr lang="en-PH" sz="2400" dirty="0" smtClean="0"/>
              <a:t>Sweden, the </a:t>
            </a:r>
            <a:r>
              <a:rPr lang="en-PH" sz="2400" dirty="0"/>
              <a:t>United Kingdom, China, India, </a:t>
            </a:r>
            <a:r>
              <a:rPr lang="en-PH" sz="2400" dirty="0" smtClean="0"/>
              <a:t>Indonesia, Malaysia</a:t>
            </a:r>
            <a:r>
              <a:rPr lang="en-PH" sz="2400" dirty="0"/>
              <a:t>, the Philippines, and Thailand.</a:t>
            </a:r>
            <a:endParaRPr lang="en-PH" sz="2400" dirty="0"/>
          </a:p>
        </p:txBody>
      </p:sp>
    </p:spTree>
    <p:extLst>
      <p:ext uri="{BB962C8B-B14F-4D97-AF65-F5344CB8AC3E}">
        <p14:creationId xmlns:p14="http://schemas.microsoft.com/office/powerpoint/2010/main" val="4105291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951" y="650708"/>
            <a:ext cx="8269043" cy="1280890"/>
          </a:xfrm>
        </p:spPr>
        <p:txBody>
          <a:bodyPr/>
          <a:lstStyle/>
          <a:p>
            <a:r>
              <a:rPr lang="en-PH" dirty="0"/>
              <a:t>Literature Review</a:t>
            </a:r>
            <a:endParaRPr lang="en-PH" dirty="0"/>
          </a:p>
        </p:txBody>
      </p:sp>
      <p:sp>
        <p:nvSpPr>
          <p:cNvPr id="3" name="Content Placeholder 2"/>
          <p:cNvSpPr>
            <a:spLocks noGrp="1"/>
          </p:cNvSpPr>
          <p:nvPr>
            <p:ph idx="1"/>
          </p:nvPr>
        </p:nvSpPr>
        <p:spPr>
          <a:xfrm>
            <a:off x="2067951" y="1685049"/>
            <a:ext cx="9813596" cy="4881489"/>
          </a:xfrm>
        </p:spPr>
        <p:txBody>
          <a:bodyPr>
            <a:normAutofit/>
          </a:bodyPr>
          <a:lstStyle/>
          <a:p>
            <a:pPr algn="just"/>
            <a:r>
              <a:rPr lang="en-PH" sz="2400" dirty="0"/>
              <a:t>Using 10 years of national data (from 2000 to </a:t>
            </a:r>
            <a:r>
              <a:rPr lang="en-PH" sz="2400" dirty="0" smtClean="0"/>
              <a:t>2009) from </a:t>
            </a:r>
            <a:r>
              <a:rPr lang="en-PH" sz="2400" dirty="0"/>
              <a:t>the top 17 biofuel producing countries, </a:t>
            </a:r>
            <a:r>
              <a:rPr lang="en-PH" sz="2400" dirty="0" smtClean="0"/>
              <a:t>the researcher </a:t>
            </a:r>
            <a:r>
              <a:rPr lang="en-PH" sz="2400" dirty="0"/>
              <a:t>adopts three of the five </a:t>
            </a:r>
            <a:r>
              <a:rPr lang="en-PH" sz="2400" dirty="0" smtClean="0"/>
              <a:t>identified determinants</a:t>
            </a:r>
            <a:r>
              <a:rPr lang="en-PH" sz="2400" dirty="0"/>
              <a:t>: gross national income, </a:t>
            </a:r>
            <a:r>
              <a:rPr lang="en-PH" sz="2400" dirty="0" smtClean="0"/>
              <a:t>agricultural land</a:t>
            </a:r>
            <a:r>
              <a:rPr lang="en-PH" sz="2400" dirty="0"/>
              <a:t>, and CO2 emissions</a:t>
            </a:r>
            <a:r>
              <a:rPr lang="en-PH" sz="2400" dirty="0" smtClean="0"/>
              <a:t>.</a:t>
            </a:r>
          </a:p>
          <a:p>
            <a:pPr marL="0" indent="0" algn="just">
              <a:buNone/>
            </a:pPr>
            <a:endParaRPr lang="en-PH" sz="2400" dirty="0"/>
          </a:p>
          <a:p>
            <a:pPr algn="just"/>
            <a:r>
              <a:rPr lang="en-PH" sz="2400" dirty="0" smtClean="0"/>
              <a:t>The </a:t>
            </a:r>
            <a:r>
              <a:rPr lang="en-PH" sz="2400" dirty="0"/>
              <a:t>omission of SRE-TPES as a determining factor </a:t>
            </a:r>
            <a:r>
              <a:rPr lang="en-PH" sz="2400" dirty="0" smtClean="0"/>
              <a:t>is due </a:t>
            </a:r>
            <a:r>
              <a:rPr lang="en-PH" sz="2400" dirty="0"/>
              <a:t>to Chang’s findings that its correlation to </a:t>
            </a:r>
            <a:r>
              <a:rPr lang="en-PH" sz="2400" dirty="0" smtClean="0"/>
              <a:t>biofuel production </a:t>
            </a:r>
            <a:r>
              <a:rPr lang="en-PH" sz="2400" dirty="0"/>
              <a:t>was insignificant. Poverty rate is </a:t>
            </a:r>
            <a:r>
              <a:rPr lang="en-PH" sz="2400" dirty="0" smtClean="0"/>
              <a:t>also excluded </a:t>
            </a:r>
            <a:r>
              <a:rPr lang="en-PH" sz="2400" dirty="0"/>
              <a:t>as a variable because Chang’s data </a:t>
            </a:r>
            <a:r>
              <a:rPr lang="en-PH" sz="2400" dirty="0" smtClean="0"/>
              <a:t>includes the </a:t>
            </a:r>
            <a:r>
              <a:rPr lang="en-PH" sz="2400" dirty="0"/>
              <a:t>underdeveloped economies like the countries </a:t>
            </a:r>
            <a:r>
              <a:rPr lang="en-PH" sz="2400" dirty="0" smtClean="0"/>
              <a:t>of the </a:t>
            </a:r>
            <a:r>
              <a:rPr lang="en-PH" sz="2400" dirty="0"/>
              <a:t>sub-Saharan Africa region.</a:t>
            </a:r>
            <a:endParaRPr lang="en-PH" sz="2400" dirty="0"/>
          </a:p>
        </p:txBody>
      </p:sp>
    </p:spTree>
    <p:extLst>
      <p:ext uri="{BB962C8B-B14F-4D97-AF65-F5344CB8AC3E}">
        <p14:creationId xmlns:p14="http://schemas.microsoft.com/office/powerpoint/2010/main" val="1551027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135</TotalTime>
  <Words>1894</Words>
  <Application>Microsoft Office PowerPoint</Application>
  <PresentationFormat>Widescreen</PresentationFormat>
  <Paragraphs>152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Century Gothic</vt:lpstr>
      <vt:lpstr>Wingdings 3</vt:lpstr>
      <vt:lpstr>Wisp</vt:lpstr>
      <vt:lpstr> Empirical Evidence on Determinants of Biofuels Production:  Implications For Developed and Developing Economies  </vt:lpstr>
      <vt:lpstr>Contents</vt:lpstr>
      <vt:lpstr>Background</vt:lpstr>
      <vt:lpstr>Biofuel in a Nutshell</vt:lpstr>
      <vt:lpstr>Literature Review</vt:lpstr>
      <vt:lpstr>Literature Review</vt:lpstr>
      <vt:lpstr>Literature Review</vt:lpstr>
      <vt:lpstr>Literature Review</vt:lpstr>
      <vt:lpstr>Literature Review</vt:lpstr>
      <vt:lpstr>Literature Review</vt:lpstr>
      <vt:lpstr>Scope and Limitations</vt:lpstr>
      <vt:lpstr>Research Hypotheses</vt:lpstr>
      <vt:lpstr>Research Hypotheses</vt:lpstr>
      <vt:lpstr>Research Hypotheses</vt:lpstr>
      <vt:lpstr>Data Set, Methodology and Model Specification</vt:lpstr>
      <vt:lpstr>Data Set, Methodology and Model Specification</vt:lpstr>
      <vt:lpstr>Data Set, Methodology and Model Specification</vt:lpstr>
      <vt:lpstr>Data Set, Methodology and Model Specification</vt:lpstr>
      <vt:lpstr>Data Set, Methodology and Model Specification</vt:lpstr>
      <vt:lpstr>Empirical Evidence and Interpretations</vt:lpstr>
      <vt:lpstr>Empirical Evidence and Interpretations</vt:lpstr>
      <vt:lpstr>Empirical Evidence and Interpretations</vt:lpstr>
      <vt:lpstr>Empirical Evidence and Interpretations</vt:lpstr>
      <vt:lpstr>Empirical Evidence and Interpretations</vt:lpstr>
      <vt:lpstr>Insights and Recommendations</vt:lpstr>
      <vt:lpstr>Insights and Recommendations</vt:lpstr>
      <vt:lpstr>Further Research and Study</vt:lpstr>
      <vt:lpstr>THANK YOU FOR LISTENING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Empirical Evidence on Determinants of Biofuels Production:  Implications For Developed and Developing Economies</dc:title>
  <dc:creator>JP Antes</dc:creator>
  <cp:lastModifiedBy>JP Antes</cp:lastModifiedBy>
  <cp:revision>15</cp:revision>
  <dcterms:created xsi:type="dcterms:W3CDTF">2017-08-08T06:24:33Z</dcterms:created>
  <dcterms:modified xsi:type="dcterms:W3CDTF">2017-08-08T08:39:49Z</dcterms:modified>
</cp:coreProperties>
</file>