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9" r:id="rId5"/>
    <p:sldId id="278" r:id="rId6"/>
    <p:sldId id="273" r:id="rId7"/>
    <p:sldId id="275" r:id="rId8"/>
    <p:sldId id="263" r:id="rId9"/>
    <p:sldId id="280" r:id="rId10"/>
    <p:sldId id="276" r:id="rId11"/>
    <p:sldId id="281" r:id="rId12"/>
    <p:sldId id="291" r:id="rId13"/>
    <p:sldId id="293" r:id="rId14"/>
    <p:sldId id="294" r:id="rId15"/>
    <p:sldId id="282" r:id="rId16"/>
    <p:sldId id="292" r:id="rId17"/>
    <p:sldId id="284" r:id="rId18"/>
    <p:sldId id="286" r:id="rId19"/>
    <p:sldId id="288" r:id="rId20"/>
    <p:sldId id="287" r:id="rId21"/>
    <p:sldId id="290" r:id="rId22"/>
    <p:sldId id="289" r:id="rId23"/>
    <p:sldId id="260" r:id="rId24"/>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D8FF"/>
    <a:srgbClr val="83C501"/>
    <a:srgbClr val="544642"/>
    <a:srgbClr val="B5856F"/>
    <a:srgbClr val="B29B72"/>
    <a:srgbClr val="3A1F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87" autoAdjust="0"/>
    <p:restoredTop sz="94660" autoAdjust="0"/>
  </p:normalViewPr>
  <p:slideViewPr>
    <p:cSldViewPr>
      <p:cViewPr varScale="1">
        <p:scale>
          <a:sx n="104" d="100"/>
          <a:sy n="104" d="100"/>
        </p:scale>
        <p:origin x="712" y="2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제목 슬라이드">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709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제목 슬라이드">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1619250" y="2433638"/>
            <a:ext cx="4105275" cy="708025"/>
          </a:xfrm>
          <a:prstGeom prst="rect">
            <a:avLst/>
          </a:prstGeom>
          <a:noFill/>
        </p:spPr>
        <p:txBody>
          <a:bodyPr>
            <a:spAutoFit/>
          </a:bodyPr>
          <a:lstStyle/>
          <a:p>
            <a:pPr>
              <a:defRPr/>
            </a:pPr>
            <a:r>
              <a:rPr lang="en-US" altLang="ko-KR" sz="4000" dirty="0">
                <a:latin typeface="+mj-ea"/>
                <a:ea typeface="+mj-ea"/>
              </a:rPr>
              <a:t>CONTENTS</a:t>
            </a:r>
            <a:endParaRPr lang="ko-KR" altLang="en-US" sz="4000" dirty="0">
              <a:latin typeface="+mj-ea"/>
              <a:ea typeface="+mj-ea"/>
            </a:endParaRPr>
          </a:p>
        </p:txBody>
      </p:sp>
    </p:spTree>
    <p:extLst>
      <p:ext uri="{BB962C8B-B14F-4D97-AF65-F5344CB8AC3E}">
        <p14:creationId xmlns:p14="http://schemas.microsoft.com/office/powerpoint/2010/main" val="2844925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제목 슬라이드">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971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제목 슬라이드">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9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504825" y="-100013"/>
            <a:ext cx="5940425" cy="850901"/>
          </a:xfrm>
          <a:prstGeom prst="rect">
            <a:avLst/>
          </a:prstGeom>
        </p:spPr>
        <p:txBody>
          <a:bodyPr/>
          <a:lstStyle>
            <a:lvl1pPr>
              <a:defRPr>
                <a:solidFill>
                  <a:schemeClr val="bg1"/>
                </a:solidFill>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60020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atin typeface="굴림" charset="-127"/>
                <a:ea typeface="굴림" charset="-127"/>
              </a:defRPr>
            </a:lvl1pPr>
          </a:lstStyle>
          <a:p>
            <a:pPr>
              <a:defRPr/>
            </a:pPr>
            <a:endParaRPr lang="en-US" altLang="ko-KR"/>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굴림" charset="-127"/>
                <a:ea typeface="굴림" charset="-127"/>
              </a:defRPr>
            </a:lvl1pPr>
          </a:lstStyle>
          <a:p>
            <a:pPr>
              <a:defRPr/>
            </a:pPr>
            <a:endParaRPr lang="en-US" altLang="ko-KR"/>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atin typeface="굴림" charset="-127"/>
                <a:ea typeface="굴림" charset="-127"/>
              </a:defRPr>
            </a:lvl1pPr>
          </a:lstStyle>
          <a:p>
            <a:pPr>
              <a:defRPr/>
            </a:pPr>
            <a:fld id="{620AE28B-704B-4451-B217-5E1986390210}" type="slidenum">
              <a:rPr lang="en-US" altLang="ko-KR"/>
              <a:pPr>
                <a:defRPr/>
              </a:pPr>
              <a:t>‹#›</a:t>
            </a:fld>
            <a:endParaRPr lang="en-US" altLang="ko-KR"/>
          </a:p>
        </p:txBody>
      </p:sp>
    </p:spTree>
    <p:extLst>
      <p:ext uri="{BB962C8B-B14F-4D97-AF65-F5344CB8AC3E}">
        <p14:creationId xmlns:p14="http://schemas.microsoft.com/office/powerpoint/2010/main" val="13666138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Lst>
  <p:timing>
    <p:tnLst>
      <p:par>
        <p:cTn id="1" dur="indefinite" restart="never" nodeType="tmRoot"/>
      </p:par>
    </p:tnLst>
  </p:timing>
  <p:txStyles>
    <p:title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eaLnBrk="1" fontAlgn="base" latinLnBrk="1" hangingPunct="1">
        <a:spcBef>
          <a:spcPct val="20000"/>
        </a:spcBef>
        <a:spcAft>
          <a:spcPct val="0"/>
        </a:spcAft>
        <a:buChar char="»"/>
        <a:defRPr kumimoji="1" sz="2000">
          <a:solidFill>
            <a:schemeClr val="tx1"/>
          </a:solidFill>
          <a:latin typeface="+mn-lt"/>
          <a:ea typeface="+mn-ea"/>
        </a:defRPr>
      </a:lvl6pPr>
      <a:lvl7pPr marL="2971800" indent="-228600" algn="l" rtl="0" eaLnBrk="1" fontAlgn="base" latinLnBrk="1" hangingPunct="1">
        <a:spcBef>
          <a:spcPct val="20000"/>
        </a:spcBef>
        <a:spcAft>
          <a:spcPct val="0"/>
        </a:spcAft>
        <a:buChar char="»"/>
        <a:defRPr kumimoji="1" sz="2000">
          <a:solidFill>
            <a:schemeClr val="tx1"/>
          </a:solidFill>
          <a:latin typeface="+mn-lt"/>
          <a:ea typeface="+mn-ea"/>
        </a:defRPr>
      </a:lvl7pPr>
      <a:lvl8pPr marL="3429000" indent="-228600" algn="l" rtl="0" eaLnBrk="1" fontAlgn="base" latinLnBrk="1" hangingPunct="1">
        <a:spcBef>
          <a:spcPct val="20000"/>
        </a:spcBef>
        <a:spcAft>
          <a:spcPct val="0"/>
        </a:spcAft>
        <a:buChar char="»"/>
        <a:defRPr kumimoji="1" sz="2000">
          <a:solidFill>
            <a:schemeClr val="tx1"/>
          </a:solidFill>
          <a:latin typeface="+mn-lt"/>
          <a:ea typeface="+mn-ea"/>
        </a:defRPr>
      </a:lvl8pPr>
      <a:lvl9pPr marL="3886200" indent="-228600" algn="l" rtl="0" eaLnBrk="1" fontAlgn="base" latinLnBrk="1" hangingPunct="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 Id="rId3" Type="http://schemas.openxmlformats.org/officeDocument/2006/relationships/image" Target="../media/image7.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s://sustainabledevelopment.un.org/content/images/sdgsfirst.png"/>
          <p:cNvPicPr>
            <a:picLocks noChangeAspect="1" noChangeArrowheads="1"/>
          </p:cNvPicPr>
          <p:nvPr/>
        </p:nvPicPr>
        <p:blipFill rotWithShape="1">
          <a:blip r:embed="rId2">
            <a:extLst>
              <a:ext uri="{28A0092B-C50C-407E-A947-70E740481C1C}">
                <a14:useLocalDpi xmlns:a14="http://schemas.microsoft.com/office/drawing/2010/main" val="0"/>
              </a:ext>
            </a:extLst>
          </a:blip>
          <a:srcRect t="12303"/>
          <a:stretch/>
        </p:blipFill>
        <p:spPr bwMode="auto">
          <a:xfrm>
            <a:off x="6954149" y="2848040"/>
            <a:ext cx="1874303" cy="15695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63688" y="4242355"/>
            <a:ext cx="7064764" cy="1261884"/>
          </a:xfrm>
          <a:prstGeom prst="rect">
            <a:avLst/>
          </a:prstGeom>
          <a:noFill/>
        </p:spPr>
        <p:txBody>
          <a:bodyPr wrap="square">
            <a:spAutoFit/>
          </a:bodyPr>
          <a:lstStyle/>
          <a:p>
            <a:pPr algn="r">
              <a:defRPr/>
            </a:pPr>
            <a:r>
              <a:rPr lang="en-US" altLang="ko-KR" sz="2800" b="1" dirty="0">
                <a:latin typeface="Cambria" pitchFamily="18" charset="0"/>
              </a:rPr>
              <a:t>Challenges of Sharing Ambiguous Goals </a:t>
            </a:r>
            <a:r>
              <a:rPr lang="ko-KR" altLang="ko-KR" sz="3200" dirty="0">
                <a:latin typeface="Cambria" pitchFamily="18" charset="0"/>
              </a:rPr>
              <a:t/>
            </a:r>
            <a:br>
              <a:rPr lang="ko-KR" altLang="ko-KR" sz="3200" dirty="0">
                <a:latin typeface="Cambria" pitchFamily="18" charset="0"/>
              </a:rPr>
            </a:br>
            <a:r>
              <a:rPr lang="en-US" altLang="ko-KR" sz="2400" dirty="0" smtClean="0">
                <a:latin typeface="Cambria" pitchFamily="18" charset="0"/>
              </a:rPr>
              <a:t>Institutional </a:t>
            </a:r>
            <a:r>
              <a:rPr lang="en-US" altLang="ko-KR" sz="2400" dirty="0">
                <a:latin typeface="Cambria" pitchFamily="18" charset="0"/>
              </a:rPr>
              <a:t>arrangements to ensure </a:t>
            </a:r>
            <a:br>
              <a:rPr lang="en-US" altLang="ko-KR" sz="2400" dirty="0">
                <a:latin typeface="Cambria" pitchFamily="18" charset="0"/>
              </a:rPr>
            </a:br>
            <a:r>
              <a:rPr lang="en-US" altLang="ko-KR" sz="2400" dirty="0">
                <a:latin typeface="Cambria" pitchFamily="18" charset="0"/>
              </a:rPr>
              <a:t>multi-stakeholder partnership for the SDGs</a:t>
            </a:r>
            <a:endParaRPr lang="ko-KR" altLang="en-US" sz="2400" dirty="0">
              <a:solidFill>
                <a:schemeClr val="tx1">
                  <a:lumMod val="85000"/>
                  <a:lumOff val="15000"/>
                </a:schemeClr>
              </a:solidFill>
              <a:latin typeface="+mj-ea"/>
              <a:ea typeface="+mj-ea"/>
            </a:endParaRPr>
          </a:p>
        </p:txBody>
      </p:sp>
      <p:sp>
        <p:nvSpPr>
          <p:cNvPr id="2" name="TextBox 1"/>
          <p:cNvSpPr txBox="1"/>
          <p:nvPr/>
        </p:nvSpPr>
        <p:spPr>
          <a:xfrm>
            <a:off x="1979712" y="5733256"/>
            <a:ext cx="6848740" cy="1200329"/>
          </a:xfrm>
          <a:prstGeom prst="rect">
            <a:avLst/>
          </a:prstGeom>
          <a:noFill/>
        </p:spPr>
        <p:txBody>
          <a:bodyPr wrap="square" rtlCol="0">
            <a:spAutoFit/>
          </a:bodyPr>
          <a:lstStyle/>
          <a:p>
            <a:pPr algn="r"/>
            <a:r>
              <a:rPr lang="en-US" altLang="ko-KR" dirty="0" err="1">
                <a:latin typeface="Cambria" pitchFamily="18" charset="0"/>
              </a:rPr>
              <a:t>Eunju</a:t>
            </a:r>
            <a:r>
              <a:rPr lang="en-US" altLang="ko-KR" dirty="0">
                <a:latin typeface="Cambria" pitchFamily="18" charset="0"/>
              </a:rPr>
              <a:t> KIM</a:t>
            </a:r>
          </a:p>
          <a:p>
            <a:pPr algn="r"/>
            <a:r>
              <a:rPr lang="en-US" altLang="ko-KR" dirty="0">
                <a:latin typeface="Cambria" pitchFamily="18" charset="0"/>
              </a:rPr>
              <a:t>Korea Institute of Public Administration</a:t>
            </a:r>
          </a:p>
          <a:p>
            <a:pPr algn="r"/>
            <a:r>
              <a:rPr lang="en-US" altLang="ko-KR" dirty="0">
                <a:latin typeface="Cambria" pitchFamily="18" charset="0"/>
              </a:rPr>
              <a:t>E-mail: eunjukim@kipa.re.kr</a:t>
            </a:r>
          </a:p>
          <a:p>
            <a:endParaRPr lang="ko-KR" alt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5851"/>
            <a:ext cx="8856983" cy="850901"/>
          </a:xfrm>
        </p:spPr>
        <p:txBody>
          <a:bodyPr/>
          <a:lstStyle/>
          <a:p>
            <a:r>
              <a:rPr lang="en-US" altLang="ko-KR" sz="2400" b="1" spc="-100" dirty="0">
                <a:solidFill>
                  <a:srgbClr val="0070C0"/>
                </a:solidFill>
                <a:latin typeface="Cambria" pitchFamily="18" charset="0"/>
              </a:rPr>
              <a:t>3. Challenges to Implement Ambiguous SDGs at the National Level</a:t>
            </a:r>
            <a:r>
              <a:rPr lang="ko-KR" altLang="ko-KR" sz="2500" dirty="0">
                <a:solidFill>
                  <a:srgbClr val="0070C0"/>
                </a:solidFill>
                <a:latin typeface="Cambria" pitchFamily="18" charset="0"/>
              </a:rPr>
              <a:t/>
            </a:r>
            <a:br>
              <a:rPr lang="ko-KR" altLang="ko-KR" sz="2500" dirty="0">
                <a:solidFill>
                  <a:srgbClr val="0070C0"/>
                </a:solidFill>
                <a:latin typeface="Cambria" pitchFamily="18" charset="0"/>
              </a:rPr>
            </a:br>
            <a:r>
              <a:rPr lang="en-US" altLang="ko-KR" sz="2500" b="1" dirty="0" smtClean="0">
                <a:solidFill>
                  <a:srgbClr val="0070C0"/>
                </a:solidFill>
                <a:latin typeface="Cambria" pitchFamily="18" charset="0"/>
              </a:rPr>
              <a:t/>
            </a:r>
            <a:br>
              <a:rPr lang="en-US" altLang="ko-KR" sz="2500" b="1" dirty="0" smtClean="0">
                <a:solidFill>
                  <a:srgbClr val="0070C0"/>
                </a:solidFill>
                <a:latin typeface="Cambria" pitchFamily="18" charset="0"/>
              </a:rPr>
            </a:br>
            <a:endParaRPr lang="ko-KR" altLang="en-US" sz="2500" dirty="0">
              <a:solidFill>
                <a:srgbClr val="0070C0"/>
              </a:solidFill>
              <a:latin typeface="Cambria" pitchFamily="18" charset="0"/>
            </a:endParaRPr>
          </a:p>
        </p:txBody>
      </p:sp>
      <p:sp>
        <p:nvSpPr>
          <p:cNvPr id="3" name="Content Placeholder 2"/>
          <p:cNvSpPr>
            <a:spLocks noGrp="1"/>
          </p:cNvSpPr>
          <p:nvPr>
            <p:ph idx="1"/>
          </p:nvPr>
        </p:nvSpPr>
        <p:spPr/>
        <p:txBody>
          <a:bodyPr/>
          <a:lstStyle/>
          <a:p>
            <a:pPr marL="0" indent="0">
              <a:buNone/>
            </a:pPr>
            <a:r>
              <a:rPr lang="en-US" altLang="ko-KR" sz="2200" b="1" dirty="0">
                <a:latin typeface="Cambria" pitchFamily="18" charset="0"/>
              </a:rPr>
              <a:t>3.1. Data and </a:t>
            </a:r>
            <a:r>
              <a:rPr lang="en-US" altLang="ko-KR" sz="2200" b="1" dirty="0" smtClean="0">
                <a:latin typeface="Cambria" pitchFamily="18" charset="0"/>
              </a:rPr>
              <a:t>Method</a:t>
            </a:r>
          </a:p>
          <a:p>
            <a:pPr marL="0" indent="0">
              <a:buNone/>
            </a:pPr>
            <a:endParaRPr lang="en-US" altLang="ko-KR" sz="2000" dirty="0">
              <a:latin typeface="Cambria" pitchFamily="18" charset="0"/>
            </a:endParaRPr>
          </a:p>
          <a:p>
            <a:pPr>
              <a:buClr>
                <a:srgbClr val="0070C0"/>
              </a:buClr>
              <a:buFont typeface="Wingdings" pitchFamily="2" charset="2"/>
              <a:buChar char="l"/>
            </a:pPr>
            <a:r>
              <a:rPr lang="en-US" altLang="ko-KR" sz="2000" dirty="0" smtClean="0">
                <a:latin typeface="Cambria" pitchFamily="18" charset="0"/>
              </a:rPr>
              <a:t>Face-to-face in-depth interview (15 interviewees)</a:t>
            </a:r>
          </a:p>
          <a:p>
            <a:pPr>
              <a:buClr>
                <a:srgbClr val="0070C0"/>
              </a:buClr>
              <a:buFont typeface="Cambria" pitchFamily="18" charset="0"/>
              <a:buChar char="-"/>
            </a:pPr>
            <a:r>
              <a:rPr lang="en-US" altLang="ko-KR" sz="2000" dirty="0" smtClean="0">
                <a:latin typeface="Cambria" pitchFamily="18" charset="0"/>
              </a:rPr>
              <a:t>Academics </a:t>
            </a:r>
            <a:r>
              <a:rPr lang="en-US" altLang="ko-KR" sz="2000" dirty="0">
                <a:latin typeface="Cambria" pitchFamily="18" charset="0"/>
              </a:rPr>
              <a:t>in international development and sustainable development; public officials in central government and local government who have duties of the SDGs or sustainable development; members of civil society </a:t>
            </a:r>
            <a:r>
              <a:rPr lang="en-US" altLang="ko-KR" sz="2000" dirty="0" err="1" smtClean="0">
                <a:latin typeface="Cambria" pitchFamily="18" charset="0"/>
              </a:rPr>
              <a:t>organisations</a:t>
            </a:r>
            <a:endParaRPr lang="ko-KR" altLang="ko-KR" sz="2000" dirty="0">
              <a:latin typeface="Cambria" pitchFamily="18" charset="0"/>
            </a:endParaRPr>
          </a:p>
          <a:p>
            <a:pPr marL="0" indent="0">
              <a:buClr>
                <a:srgbClr val="0070C0"/>
              </a:buClr>
              <a:buNone/>
            </a:pPr>
            <a:endParaRPr lang="en-US" altLang="ko-KR" sz="2000" dirty="0">
              <a:latin typeface="Cambria" pitchFamily="18" charset="0"/>
            </a:endParaRPr>
          </a:p>
          <a:p>
            <a:pPr algn="just">
              <a:spcAft>
                <a:spcPts val="0"/>
              </a:spcAft>
              <a:buClr>
                <a:srgbClr val="0070C0"/>
              </a:buClr>
              <a:buFont typeface="Wingdings" pitchFamily="2" charset="2"/>
              <a:buChar char="l"/>
            </a:pPr>
            <a:r>
              <a:rPr lang="en-US" altLang="ko-KR" sz="2000" dirty="0">
                <a:latin typeface="Cambria" pitchFamily="18" charset="0"/>
              </a:rPr>
              <a:t>MAXQDA </a:t>
            </a:r>
            <a:r>
              <a:rPr lang="en-US" altLang="ko-KR" sz="2000" dirty="0" smtClean="0">
                <a:latin typeface="Cambria" pitchFamily="18" charset="0"/>
              </a:rPr>
              <a:t>software analysis</a:t>
            </a:r>
          </a:p>
          <a:p>
            <a:pPr algn="just">
              <a:spcAft>
                <a:spcPts val="0"/>
              </a:spcAft>
              <a:buClr>
                <a:srgbClr val="0070C0"/>
              </a:buClr>
              <a:buFont typeface="Cambria" pitchFamily="18" charset="0"/>
              <a:buChar char="-"/>
            </a:pPr>
            <a:r>
              <a:rPr lang="en-US" altLang="ko-KR" sz="2000" dirty="0">
                <a:latin typeface="Cambria" pitchFamily="18" charset="0"/>
              </a:rPr>
              <a:t>T</a:t>
            </a:r>
            <a:r>
              <a:rPr lang="en-US" altLang="ko-KR" sz="2000" dirty="0" smtClean="0">
                <a:latin typeface="Cambria" pitchFamily="18" charset="0"/>
              </a:rPr>
              <a:t>heoretical </a:t>
            </a:r>
            <a:r>
              <a:rPr lang="en-US" altLang="ko-KR" sz="2000" dirty="0">
                <a:latin typeface="Cambria" pitchFamily="18" charset="0"/>
              </a:rPr>
              <a:t>coding scheme </a:t>
            </a:r>
          </a:p>
          <a:p>
            <a:pPr algn="just">
              <a:spcAft>
                <a:spcPts val="0"/>
              </a:spcAft>
              <a:buClr>
                <a:srgbClr val="0070C0"/>
              </a:buClr>
              <a:buFont typeface="Cambria" pitchFamily="18" charset="0"/>
              <a:buChar char="-"/>
            </a:pPr>
            <a:r>
              <a:rPr lang="en-US" altLang="ko-KR" sz="2000" dirty="0" smtClean="0">
                <a:latin typeface="Cambria" pitchFamily="18" charset="0"/>
              </a:rPr>
              <a:t>Open </a:t>
            </a:r>
            <a:r>
              <a:rPr lang="en-US" altLang="ko-KR" sz="2000" dirty="0">
                <a:latin typeface="Cambria" pitchFamily="18" charset="0"/>
              </a:rPr>
              <a:t>coding scheme </a:t>
            </a:r>
            <a:endParaRPr lang="ko-KR" altLang="en-US" sz="2000" dirty="0">
              <a:latin typeface="Cambria" pitchFamily="18" charset="0"/>
            </a:endParaRPr>
          </a:p>
        </p:txBody>
      </p:sp>
      <p:pic>
        <p:nvPicPr>
          <p:cNvPr id="4" name="그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4197258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196" y="2204864"/>
            <a:ext cx="8229600" cy="4525963"/>
          </a:xfrm>
        </p:spPr>
        <p:txBody>
          <a:bodyPr/>
          <a:lstStyle/>
          <a:p>
            <a:pPr>
              <a:buClr>
                <a:srgbClr val="0070C0"/>
              </a:buClr>
              <a:buFont typeface="Wingdings" pitchFamily="2" charset="2"/>
              <a:buChar char="l"/>
            </a:pPr>
            <a:r>
              <a:rPr lang="en-US" altLang="ko-KR" sz="2000" dirty="0" smtClean="0">
                <a:latin typeface="Cambria" pitchFamily="18" charset="0"/>
              </a:rPr>
              <a:t>Difficulties </a:t>
            </a:r>
            <a:r>
              <a:rPr lang="en-US" altLang="ko-KR" sz="2000" dirty="0">
                <a:latin typeface="Cambria" pitchFamily="18" charset="0"/>
              </a:rPr>
              <a:t>in </a:t>
            </a:r>
            <a:r>
              <a:rPr lang="en-US" altLang="ko-KR" sz="2000" dirty="0" smtClean="0">
                <a:latin typeface="Cambria" pitchFamily="18" charset="0"/>
              </a:rPr>
              <a:t>policy planning and priority-setting </a:t>
            </a:r>
            <a:endParaRPr lang="en-US" altLang="ko-KR" sz="2000" dirty="0">
              <a:latin typeface="Cambria" pitchFamily="18" charset="0"/>
            </a:endParaRPr>
          </a:p>
          <a:p>
            <a:pPr>
              <a:buClr>
                <a:srgbClr val="0070C0"/>
              </a:buClr>
              <a:buFont typeface="Cambria" pitchFamily="18" charset="0"/>
              <a:buChar char="-"/>
            </a:pPr>
            <a:r>
              <a:rPr lang="en-US" altLang="ko-KR" sz="2000" dirty="0" smtClean="0">
                <a:latin typeface="Cambria" pitchFamily="18" charset="0"/>
              </a:rPr>
              <a:t>Two approaches to the SDGs: a </a:t>
            </a:r>
            <a:r>
              <a:rPr lang="en-US" altLang="ko-KR" sz="2000" dirty="0">
                <a:latin typeface="Cambria" pitchFamily="18" charset="0"/>
              </a:rPr>
              <a:t>follow-up of the MDGs </a:t>
            </a:r>
            <a:r>
              <a:rPr lang="en-US" altLang="ko-KR" sz="2000" dirty="0" smtClean="0">
                <a:latin typeface="Cambria" pitchFamily="18" charset="0"/>
              </a:rPr>
              <a:t>(international development) </a:t>
            </a:r>
            <a:r>
              <a:rPr lang="en-US" altLang="ko-KR" sz="2000" dirty="0" smtClean="0">
                <a:latin typeface="Cambria" pitchFamily="18" charset="0"/>
              </a:rPr>
              <a:t>vs</a:t>
            </a:r>
            <a:r>
              <a:rPr lang="en-US" altLang="ko-KR" sz="2000" dirty="0" smtClean="0">
                <a:latin typeface="Cambria" pitchFamily="18" charset="0"/>
              </a:rPr>
              <a:t>. a </a:t>
            </a:r>
            <a:r>
              <a:rPr lang="en-US" altLang="ko-KR" sz="2000" dirty="0">
                <a:latin typeface="Cambria" pitchFamily="18" charset="0"/>
              </a:rPr>
              <a:t>comprehensive international norm </a:t>
            </a:r>
            <a:r>
              <a:rPr lang="en-US" altLang="ko-KR" sz="2000" dirty="0" smtClean="0">
                <a:latin typeface="Cambria" pitchFamily="18" charset="0"/>
              </a:rPr>
              <a:t>(encompasses </a:t>
            </a:r>
            <a:r>
              <a:rPr lang="en-US" altLang="ko-KR" sz="2000" dirty="0">
                <a:latin typeface="Cambria" pitchFamily="18" charset="0"/>
              </a:rPr>
              <a:t>environmental, economic and social </a:t>
            </a:r>
            <a:r>
              <a:rPr lang="en-US" altLang="ko-KR" sz="2000" dirty="0" smtClean="0">
                <a:latin typeface="Cambria" pitchFamily="18" charset="0"/>
              </a:rPr>
              <a:t>issues)</a:t>
            </a:r>
          </a:p>
          <a:p>
            <a:pPr>
              <a:buClr>
                <a:srgbClr val="0070C0"/>
              </a:buClr>
              <a:buFont typeface="Cambria" pitchFamily="18" charset="0"/>
              <a:buChar char="-"/>
            </a:pPr>
            <a:r>
              <a:rPr lang="en-US" altLang="ko-KR" sz="2000" dirty="0" smtClean="0">
                <a:latin typeface="Cambria" pitchFamily="18" charset="0"/>
              </a:rPr>
              <a:t>Difficulties </a:t>
            </a:r>
            <a:r>
              <a:rPr lang="en-US" altLang="ko-KR" sz="2000" dirty="0">
                <a:latin typeface="Cambria" pitchFamily="18" charset="0"/>
              </a:rPr>
              <a:t>in structuring plans for national </a:t>
            </a:r>
            <a:r>
              <a:rPr lang="en-US" altLang="ko-KR" sz="2000" dirty="0" smtClean="0">
                <a:latin typeface="Cambria" pitchFamily="18" charset="0"/>
              </a:rPr>
              <a:t>implementation due to vast scope of the goals </a:t>
            </a:r>
            <a:endParaRPr lang="en-US" altLang="ko-KR" sz="2000" dirty="0" smtClean="0">
              <a:latin typeface="Cambria" pitchFamily="18" charset="0"/>
            </a:endParaRPr>
          </a:p>
          <a:p>
            <a:pPr>
              <a:buClr>
                <a:srgbClr val="0070C0"/>
              </a:buClr>
              <a:buFont typeface="Cambria" pitchFamily="18" charset="0"/>
              <a:buChar char="-"/>
            </a:pPr>
            <a:endParaRPr lang="en-US" altLang="ko-KR" sz="2000" dirty="0" smtClean="0">
              <a:latin typeface="Cambria" pitchFamily="18" charset="0"/>
            </a:endParaRPr>
          </a:p>
          <a:p>
            <a:pPr>
              <a:buClr>
                <a:srgbClr val="0070C0"/>
              </a:buClr>
              <a:buFont typeface="Cambria" pitchFamily="18" charset="0"/>
              <a:buChar char="-"/>
            </a:pPr>
            <a:endParaRPr lang="en-US" altLang="ko-KR" sz="2000" dirty="0">
              <a:latin typeface="Cambria" pitchFamily="18" charset="0"/>
            </a:endParaRPr>
          </a:p>
          <a:p>
            <a:pPr>
              <a:buClr>
                <a:srgbClr val="0070C0"/>
              </a:buClr>
              <a:buFont typeface="Cambria" pitchFamily="18" charset="0"/>
              <a:buChar char="-"/>
            </a:pPr>
            <a:endParaRPr lang="en-US" altLang="ko-KR" sz="2000" dirty="0" smtClean="0">
              <a:latin typeface="Cambria" pitchFamily="18" charset="0"/>
            </a:endParaRPr>
          </a:p>
          <a:p>
            <a:pPr>
              <a:buClr>
                <a:srgbClr val="0070C0"/>
              </a:buClr>
              <a:buFont typeface="Wingdings" pitchFamily="2" charset="2"/>
              <a:buChar char="l"/>
            </a:pPr>
            <a:endParaRPr lang="en-US" altLang="ko-KR" sz="2000" dirty="0" smtClean="0">
              <a:latin typeface="Cambria" pitchFamily="18" charset="0"/>
            </a:endParaRPr>
          </a:p>
          <a:p>
            <a:pPr>
              <a:buClr>
                <a:srgbClr val="0070C0"/>
              </a:buClr>
              <a:buFont typeface="Wingdings" pitchFamily="2" charset="2"/>
              <a:buChar char="l"/>
            </a:pPr>
            <a:r>
              <a:rPr lang="en-US" altLang="ko-KR" sz="2000" dirty="0" smtClean="0">
                <a:latin typeface="Cambria" pitchFamily="18" charset="0"/>
              </a:rPr>
              <a:t>The </a:t>
            </a:r>
            <a:r>
              <a:rPr lang="en-US" altLang="ko-KR" sz="2000" dirty="0">
                <a:latin typeface="Cambria" pitchFamily="18" charset="0"/>
              </a:rPr>
              <a:t>need to define a strategic sub-set of the SDGs, or ‘Korean SDGs’</a:t>
            </a:r>
          </a:p>
        </p:txBody>
      </p:sp>
      <p:graphicFrame>
        <p:nvGraphicFramePr>
          <p:cNvPr id="4" name="표 3"/>
          <p:cNvGraphicFramePr>
            <a:graphicFrameLocks noGrp="1"/>
          </p:cNvGraphicFramePr>
          <p:nvPr>
            <p:extLst>
              <p:ext uri="{D42A27DB-BD31-4B8C-83A1-F6EECF244321}">
                <p14:modId xmlns:p14="http://schemas.microsoft.com/office/powerpoint/2010/main" val="72671918"/>
              </p:ext>
            </p:extLst>
          </p:nvPr>
        </p:nvGraphicFramePr>
        <p:xfrm>
          <a:off x="1043608" y="4444606"/>
          <a:ext cx="6984776" cy="1224136"/>
        </p:xfrm>
        <a:graphic>
          <a:graphicData uri="http://schemas.openxmlformats.org/drawingml/2006/table">
            <a:tbl>
              <a:tblPr firstRow="1" bandRow="1">
                <a:tableStyleId>{5C22544A-7EE6-4342-B048-85BDC9FD1C3A}</a:tableStyleId>
              </a:tblPr>
              <a:tblGrid>
                <a:gridCol w="6984776"/>
              </a:tblGrid>
              <a:tr h="1224136">
                <a:tc>
                  <a:txBody>
                    <a:bodyPr/>
                    <a:lstStyle/>
                    <a:p>
                      <a:pPr latinLnBrk="0"/>
                      <a:r>
                        <a:rPr kumimoji="1" lang="en-US" altLang="ko-KR" sz="1400" b="0" i="1" dirty="0" smtClean="0">
                          <a:solidFill>
                            <a:schemeClr val="tx1"/>
                          </a:solidFill>
                          <a:latin typeface="Cambria" pitchFamily="18" charset="0"/>
                          <a:ea typeface="+mn-ea"/>
                          <a:cs typeface="+mn-cs"/>
                        </a:rPr>
                        <a:t>“We need to select targets that we can implement, or those we need to implement. If there are 169 targets overall, let’s say we can control about 3-40 targets. But if we think we need to do all of them, then that’s when it becomes difficult. So we need to understand exactly where we’re at and make quick decisions about which department will do, or not do, this or that.” (Government Official E, 2017.3.17.)</a:t>
                      </a:r>
                      <a:endParaRPr kumimoji="1" lang="ko-KR" altLang="ko-KR" sz="1400" b="0" i="1" dirty="0">
                        <a:solidFill>
                          <a:schemeClr val="tx1"/>
                        </a:solidFill>
                        <a:latin typeface="Cambria" pitchFamily="18"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itle 1"/>
          <p:cNvSpPr txBox="1">
            <a:spLocks/>
          </p:cNvSpPr>
          <p:nvPr/>
        </p:nvSpPr>
        <p:spPr>
          <a:xfrm>
            <a:off x="179512" y="345851"/>
            <a:ext cx="8856983" cy="850901"/>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spc="-100" smtClean="0">
                <a:solidFill>
                  <a:srgbClr val="0070C0"/>
                </a:solidFill>
                <a:latin typeface="Cambria" pitchFamily="18" charset="0"/>
              </a:rPr>
              <a:t>3. Challenges to Implement Ambiguous SDGs at the National Level</a:t>
            </a:r>
            <a:r>
              <a:rPr lang="ko-KR" altLang="ko-KR" sz="2500" kern="0" smtClean="0">
                <a:solidFill>
                  <a:srgbClr val="0070C0"/>
                </a:solidFill>
                <a:latin typeface="Cambria" pitchFamily="18" charset="0"/>
              </a:rPr>
              <a:t/>
            </a:r>
            <a:br>
              <a:rPr lang="ko-KR" altLang="ko-KR" sz="2500" kern="0" smtClean="0">
                <a:solidFill>
                  <a:srgbClr val="0070C0"/>
                </a:solidFill>
                <a:latin typeface="Cambria" pitchFamily="18" charset="0"/>
              </a:rPr>
            </a:br>
            <a:r>
              <a:rPr lang="en-US" altLang="ko-KR" sz="2500" b="1" kern="0" smtClean="0">
                <a:solidFill>
                  <a:srgbClr val="0070C0"/>
                </a:solidFill>
                <a:latin typeface="Cambria" pitchFamily="18" charset="0"/>
              </a:rPr>
              <a:t/>
            </a:r>
            <a:br>
              <a:rPr lang="en-US" altLang="ko-KR" sz="2500" b="1" kern="0" smtClean="0">
                <a:solidFill>
                  <a:srgbClr val="0070C0"/>
                </a:solidFill>
                <a:latin typeface="Cambria" pitchFamily="18" charset="0"/>
              </a:rPr>
            </a:br>
            <a:endParaRPr lang="ko-KR" altLang="en-US" sz="2500" kern="0" dirty="0">
              <a:solidFill>
                <a:srgbClr val="0070C0"/>
              </a:solidFill>
              <a:latin typeface="Cambria" pitchFamily="18" charset="0"/>
            </a:endParaRPr>
          </a:p>
        </p:txBody>
      </p:sp>
      <p:sp>
        <p:nvSpPr>
          <p:cNvPr id="7" name="텍스트 상자 6"/>
          <p:cNvSpPr txBox="1"/>
          <p:nvPr/>
        </p:nvSpPr>
        <p:spPr>
          <a:xfrm>
            <a:off x="395536" y="1196752"/>
            <a:ext cx="8208912" cy="553998"/>
          </a:xfrm>
          <a:prstGeom prst="rect">
            <a:avLst/>
          </a:prstGeom>
          <a:noFill/>
        </p:spPr>
        <p:txBody>
          <a:bodyPr wrap="square" rtlCol="0">
            <a:spAutoFit/>
          </a:bodyPr>
          <a:lstStyle/>
          <a:p>
            <a:pPr marL="0" indent="0">
              <a:buNone/>
            </a:pPr>
            <a:r>
              <a:rPr lang="en-US" altLang="ko-KR" sz="2200" b="1" dirty="0">
                <a:latin typeface="Cambria" pitchFamily="18" charset="0"/>
              </a:rPr>
              <a:t>3.2 Voices from the field: Difficulties due to ambiguous goals </a:t>
            </a:r>
          </a:p>
          <a:p>
            <a:pPr marL="0" indent="0">
              <a:buNone/>
            </a:pPr>
            <a:endParaRPr lang="en-US" altLang="ko-KR" sz="800" dirty="0">
              <a:latin typeface="Cambria" pitchFamily="18" charset="0"/>
            </a:endParaRPr>
          </a:p>
        </p:txBody>
      </p:sp>
      <p:pic>
        <p:nvPicPr>
          <p:cNvPr id="9" name="그림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1967540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3" y="1872678"/>
            <a:ext cx="8229600" cy="1196282"/>
          </a:xfrm>
        </p:spPr>
        <p:txBody>
          <a:bodyPr/>
          <a:lstStyle/>
          <a:p>
            <a:pPr marL="0" indent="0">
              <a:buNone/>
            </a:pPr>
            <a:endParaRPr lang="en-US" altLang="ko-KR" sz="1000" dirty="0">
              <a:latin typeface="Cambria" pitchFamily="18" charset="0"/>
            </a:endParaRPr>
          </a:p>
          <a:p>
            <a:pPr>
              <a:spcAft>
                <a:spcPts val="0"/>
              </a:spcAft>
              <a:buClr>
                <a:srgbClr val="0070C0"/>
              </a:buClr>
              <a:buFont typeface="Wingdings" pitchFamily="2" charset="2"/>
              <a:buChar char="l"/>
            </a:pPr>
            <a:r>
              <a:rPr lang="en-US" altLang="ko-KR" sz="2000" dirty="0" smtClean="0">
                <a:solidFill>
                  <a:srgbClr val="000000"/>
                </a:solidFill>
                <a:latin typeface="Cambria" pitchFamily="18" charset="0"/>
                <a:ea typeface="휴먼명조"/>
                <a:cs typeface="굴림"/>
              </a:rPr>
              <a:t>Fragmentation </a:t>
            </a:r>
            <a:r>
              <a:rPr lang="en-US" altLang="ko-KR" sz="2000" dirty="0" smtClean="0">
                <a:solidFill>
                  <a:srgbClr val="000000"/>
                </a:solidFill>
                <a:latin typeface="Cambria" pitchFamily="18" charset="0"/>
                <a:ea typeface="휴먼명조"/>
                <a:cs typeface="굴림"/>
              </a:rPr>
              <a:t>in </a:t>
            </a:r>
            <a:r>
              <a:rPr lang="en-US" altLang="ko-KR" sz="2000" dirty="0" smtClean="0">
                <a:solidFill>
                  <a:srgbClr val="000000"/>
                </a:solidFill>
                <a:latin typeface="Cambria" pitchFamily="18" charset="0"/>
                <a:ea typeface="휴먼명조"/>
                <a:cs typeface="굴림"/>
              </a:rPr>
              <a:t>establishing </a:t>
            </a:r>
            <a:r>
              <a:rPr lang="en-US" altLang="ko-KR" sz="2000" dirty="0" smtClean="0">
                <a:solidFill>
                  <a:srgbClr val="000000"/>
                </a:solidFill>
                <a:latin typeface="Cambria" pitchFamily="18" charset="0"/>
                <a:ea typeface="휴먼명조"/>
                <a:cs typeface="굴림"/>
              </a:rPr>
              <a:t>institutions</a:t>
            </a:r>
            <a:endParaRPr lang="en-US" altLang="ko-KR" sz="1000" dirty="0" smtClean="0">
              <a:solidFill>
                <a:srgbClr val="000000"/>
              </a:solidFill>
              <a:latin typeface="Cambria" pitchFamily="18" charset="0"/>
              <a:ea typeface="휴먼명조"/>
              <a:cs typeface="굴림"/>
            </a:endParaRPr>
          </a:p>
        </p:txBody>
      </p:sp>
      <p:sp>
        <p:nvSpPr>
          <p:cNvPr id="4" name="타원 3"/>
          <p:cNvSpPr/>
          <p:nvPr/>
        </p:nvSpPr>
        <p:spPr>
          <a:xfrm>
            <a:off x="1331640" y="3353738"/>
            <a:ext cx="2232248"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TextBox 4"/>
          <p:cNvSpPr txBox="1"/>
          <p:nvPr/>
        </p:nvSpPr>
        <p:spPr>
          <a:xfrm>
            <a:off x="1511660" y="3503851"/>
            <a:ext cx="1872208" cy="707886"/>
          </a:xfrm>
          <a:prstGeom prst="rect">
            <a:avLst/>
          </a:prstGeom>
          <a:noFill/>
        </p:spPr>
        <p:txBody>
          <a:bodyPr wrap="square" rtlCol="0">
            <a:spAutoFit/>
          </a:bodyPr>
          <a:lstStyle/>
          <a:p>
            <a:pPr algn="ctr"/>
            <a:r>
              <a:rPr lang="en-US" altLang="ko-KR" sz="2000" dirty="0">
                <a:latin typeface="Cambria" pitchFamily="18" charset="0"/>
                <a:ea typeface="+mn-ea"/>
              </a:rPr>
              <a:t>Ministry of Environment</a:t>
            </a:r>
            <a:endParaRPr lang="ko-KR" altLang="en-US" sz="2000" dirty="0">
              <a:latin typeface="Cambria" pitchFamily="18" charset="0"/>
              <a:ea typeface="+mn-ea"/>
            </a:endParaRPr>
          </a:p>
        </p:txBody>
      </p:sp>
      <p:sp>
        <p:nvSpPr>
          <p:cNvPr id="6" name="직사각형 5"/>
          <p:cNvSpPr/>
          <p:nvPr/>
        </p:nvSpPr>
        <p:spPr>
          <a:xfrm>
            <a:off x="1259632" y="4605579"/>
            <a:ext cx="2520280" cy="64807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ko-KR" sz="1400" dirty="0" smtClean="0"/>
              <a:t>Sustainable Development Committee</a:t>
            </a:r>
            <a:endParaRPr lang="ko-KR" altLang="en-US" sz="1400" dirty="0"/>
          </a:p>
        </p:txBody>
      </p:sp>
      <p:sp>
        <p:nvSpPr>
          <p:cNvPr id="7" name="타원 6"/>
          <p:cNvSpPr/>
          <p:nvPr/>
        </p:nvSpPr>
        <p:spPr>
          <a:xfrm>
            <a:off x="5148064" y="3240830"/>
            <a:ext cx="2232248" cy="10081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TextBox 7"/>
          <p:cNvSpPr txBox="1"/>
          <p:nvPr/>
        </p:nvSpPr>
        <p:spPr>
          <a:xfrm>
            <a:off x="5328084" y="3353738"/>
            <a:ext cx="1872208" cy="707886"/>
          </a:xfrm>
          <a:prstGeom prst="rect">
            <a:avLst/>
          </a:prstGeom>
          <a:noFill/>
        </p:spPr>
        <p:txBody>
          <a:bodyPr wrap="square" rtlCol="0">
            <a:spAutoFit/>
          </a:bodyPr>
          <a:lstStyle/>
          <a:p>
            <a:pPr algn="ctr"/>
            <a:r>
              <a:rPr lang="en-US" altLang="ko-KR" sz="2000" dirty="0">
                <a:latin typeface="Cambria" pitchFamily="18" charset="0"/>
                <a:ea typeface="+mn-ea"/>
              </a:rPr>
              <a:t>Ministry of </a:t>
            </a:r>
            <a:r>
              <a:rPr lang="en-US" altLang="ko-KR" sz="2000" dirty="0" smtClean="0">
                <a:latin typeface="Cambria" pitchFamily="18" charset="0"/>
                <a:ea typeface="+mn-ea"/>
              </a:rPr>
              <a:t>Foreign Affairs</a:t>
            </a:r>
            <a:endParaRPr lang="ko-KR" altLang="en-US" sz="2000" dirty="0">
              <a:latin typeface="Cambria" pitchFamily="18" charset="0"/>
              <a:ea typeface="+mn-ea"/>
            </a:endParaRPr>
          </a:p>
        </p:txBody>
      </p:sp>
      <p:cxnSp>
        <p:nvCxnSpPr>
          <p:cNvPr id="10" name="직선 연결선 9"/>
          <p:cNvCxnSpPr/>
          <p:nvPr/>
        </p:nvCxnSpPr>
        <p:spPr>
          <a:xfrm>
            <a:off x="4355976" y="3240830"/>
            <a:ext cx="0" cy="1121020"/>
          </a:xfrm>
          <a:prstGeom prst="line">
            <a:avLst/>
          </a:prstGeom>
          <a:ln w="22225" cmpd="sng">
            <a:prstDash val="dash"/>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79512" y="345851"/>
            <a:ext cx="8856983" cy="850901"/>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spc="-100" dirty="0" smtClean="0">
                <a:solidFill>
                  <a:srgbClr val="0070C0"/>
                </a:solidFill>
                <a:latin typeface="Cambria" pitchFamily="18" charset="0"/>
              </a:rPr>
              <a:t>3. Challenges to Implement Ambiguous SDGs at the National Level</a:t>
            </a:r>
            <a:r>
              <a:rPr lang="ko-KR" altLang="ko-KR" sz="2500" kern="0" dirty="0" smtClean="0">
                <a:solidFill>
                  <a:srgbClr val="0070C0"/>
                </a:solidFill>
                <a:latin typeface="Cambria" pitchFamily="18" charset="0"/>
              </a:rPr>
              <a:t/>
            </a:r>
            <a:br>
              <a:rPr lang="ko-KR" altLang="ko-KR" sz="2500" kern="0" dirty="0" smtClean="0">
                <a:solidFill>
                  <a:srgbClr val="0070C0"/>
                </a:solidFill>
                <a:latin typeface="Cambria" pitchFamily="18" charset="0"/>
              </a:rPr>
            </a:br>
            <a:r>
              <a:rPr lang="en-US" altLang="ko-KR" sz="2500" b="1" kern="0" dirty="0" smtClean="0">
                <a:solidFill>
                  <a:srgbClr val="0070C0"/>
                </a:solidFill>
                <a:latin typeface="Cambria" pitchFamily="18" charset="0"/>
              </a:rPr>
              <a:t/>
            </a:r>
            <a:br>
              <a:rPr lang="en-US" altLang="ko-KR" sz="2500" b="1" kern="0" dirty="0" smtClean="0">
                <a:solidFill>
                  <a:srgbClr val="0070C0"/>
                </a:solidFill>
                <a:latin typeface="Cambria" pitchFamily="18" charset="0"/>
              </a:rPr>
            </a:br>
            <a:endParaRPr lang="ko-KR" altLang="en-US" sz="2500" kern="0" dirty="0">
              <a:solidFill>
                <a:srgbClr val="0070C0"/>
              </a:solidFill>
              <a:latin typeface="Cambria" pitchFamily="18" charset="0"/>
            </a:endParaRPr>
          </a:p>
        </p:txBody>
      </p:sp>
      <p:sp>
        <p:nvSpPr>
          <p:cNvPr id="12" name="텍스트 상자 11"/>
          <p:cNvSpPr txBox="1"/>
          <p:nvPr/>
        </p:nvSpPr>
        <p:spPr>
          <a:xfrm>
            <a:off x="395536" y="1196752"/>
            <a:ext cx="8208912" cy="553998"/>
          </a:xfrm>
          <a:prstGeom prst="rect">
            <a:avLst/>
          </a:prstGeom>
          <a:noFill/>
        </p:spPr>
        <p:txBody>
          <a:bodyPr wrap="square" rtlCol="0">
            <a:spAutoFit/>
          </a:bodyPr>
          <a:lstStyle/>
          <a:p>
            <a:pPr marL="0" indent="0">
              <a:buNone/>
            </a:pPr>
            <a:r>
              <a:rPr lang="en-US" altLang="ko-KR" sz="2200" b="1" dirty="0">
                <a:latin typeface="Cambria" pitchFamily="18" charset="0"/>
              </a:rPr>
              <a:t>3.2 Voices from the field: Difficulties due to ambiguous goals </a:t>
            </a:r>
          </a:p>
          <a:p>
            <a:pPr marL="0" indent="0">
              <a:buNone/>
            </a:pPr>
            <a:endParaRPr lang="en-US" altLang="ko-KR" sz="800" dirty="0">
              <a:latin typeface="Cambria" pitchFamily="18" charset="0"/>
            </a:endParaRPr>
          </a:p>
        </p:txBody>
      </p:sp>
      <p:pic>
        <p:nvPicPr>
          <p:cNvPr id="13" name="그림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2077576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3" y="1872678"/>
            <a:ext cx="8229600" cy="2620888"/>
          </a:xfrm>
        </p:spPr>
        <p:txBody>
          <a:bodyPr/>
          <a:lstStyle/>
          <a:p>
            <a:pPr marL="0" indent="0">
              <a:buNone/>
            </a:pPr>
            <a:endParaRPr lang="en-US" altLang="ko-KR" sz="1000" dirty="0">
              <a:latin typeface="Cambria" pitchFamily="18" charset="0"/>
            </a:endParaRPr>
          </a:p>
          <a:p>
            <a:pPr>
              <a:spcAft>
                <a:spcPts val="0"/>
              </a:spcAft>
              <a:buClr>
                <a:srgbClr val="0070C0"/>
              </a:buClr>
              <a:buFont typeface="Wingdings" pitchFamily="2" charset="2"/>
              <a:buChar char="l"/>
            </a:pPr>
            <a:r>
              <a:rPr lang="en-US" altLang="ko-KR" sz="2000" dirty="0" smtClean="0">
                <a:solidFill>
                  <a:srgbClr val="000000"/>
                </a:solidFill>
                <a:latin typeface="Cambria" pitchFamily="18" charset="0"/>
                <a:ea typeface="휴먼명조"/>
                <a:cs typeface="굴림"/>
              </a:rPr>
              <a:t>Limitation of governance structure </a:t>
            </a:r>
            <a:r>
              <a:rPr lang="en-US" altLang="ko-KR" sz="2000" dirty="0" smtClean="0">
                <a:solidFill>
                  <a:srgbClr val="000000"/>
                </a:solidFill>
                <a:latin typeface="Cambria" pitchFamily="18" charset="0"/>
                <a:ea typeface="휴먼명조"/>
                <a:cs typeface="굴림"/>
              </a:rPr>
              <a:t>which is led by </a:t>
            </a:r>
            <a:r>
              <a:rPr lang="en-US" altLang="ko-KR" sz="2000" dirty="0" smtClean="0">
                <a:solidFill>
                  <a:srgbClr val="000000"/>
                </a:solidFill>
                <a:latin typeface="Cambria" pitchFamily="18" charset="0"/>
                <a:ea typeface="휴먼명조"/>
                <a:cs typeface="굴림"/>
              </a:rPr>
              <a:t>single Ministry </a:t>
            </a:r>
            <a:endParaRPr lang="en-US" altLang="ko-KR" sz="2000" dirty="0" smtClean="0">
              <a:solidFill>
                <a:srgbClr val="000000"/>
              </a:solidFill>
              <a:latin typeface="Cambria" pitchFamily="18" charset="0"/>
              <a:ea typeface="휴먼명조"/>
              <a:cs typeface="굴림"/>
            </a:endParaRPr>
          </a:p>
        </p:txBody>
      </p:sp>
      <p:sp>
        <p:nvSpPr>
          <p:cNvPr id="11" name="Title 1"/>
          <p:cNvSpPr txBox="1">
            <a:spLocks/>
          </p:cNvSpPr>
          <p:nvPr/>
        </p:nvSpPr>
        <p:spPr>
          <a:xfrm>
            <a:off x="179512" y="345851"/>
            <a:ext cx="8856983" cy="850901"/>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spc="-100" dirty="0" smtClean="0">
                <a:solidFill>
                  <a:srgbClr val="0070C0"/>
                </a:solidFill>
                <a:latin typeface="Cambria" pitchFamily="18" charset="0"/>
              </a:rPr>
              <a:t>3. Challenges to Implement Ambiguous SDGs at the National Level</a:t>
            </a:r>
            <a:r>
              <a:rPr lang="ko-KR" altLang="ko-KR" sz="2500" kern="0" dirty="0" smtClean="0">
                <a:solidFill>
                  <a:srgbClr val="0070C0"/>
                </a:solidFill>
                <a:latin typeface="Cambria" pitchFamily="18" charset="0"/>
              </a:rPr>
              <a:t/>
            </a:r>
            <a:br>
              <a:rPr lang="ko-KR" altLang="ko-KR" sz="2500" kern="0" dirty="0" smtClean="0">
                <a:solidFill>
                  <a:srgbClr val="0070C0"/>
                </a:solidFill>
                <a:latin typeface="Cambria" pitchFamily="18" charset="0"/>
              </a:rPr>
            </a:br>
            <a:r>
              <a:rPr lang="en-US" altLang="ko-KR" sz="2500" b="1" kern="0" dirty="0" smtClean="0">
                <a:solidFill>
                  <a:srgbClr val="0070C0"/>
                </a:solidFill>
                <a:latin typeface="Cambria" pitchFamily="18" charset="0"/>
              </a:rPr>
              <a:t/>
            </a:r>
            <a:br>
              <a:rPr lang="en-US" altLang="ko-KR" sz="2500" b="1" kern="0" dirty="0" smtClean="0">
                <a:solidFill>
                  <a:srgbClr val="0070C0"/>
                </a:solidFill>
                <a:latin typeface="Cambria" pitchFamily="18" charset="0"/>
              </a:rPr>
            </a:br>
            <a:endParaRPr lang="ko-KR" altLang="en-US" sz="2500" kern="0" dirty="0">
              <a:solidFill>
                <a:srgbClr val="0070C0"/>
              </a:solidFill>
              <a:latin typeface="Cambria" pitchFamily="18" charset="0"/>
            </a:endParaRPr>
          </a:p>
        </p:txBody>
      </p:sp>
      <p:sp>
        <p:nvSpPr>
          <p:cNvPr id="12" name="텍스트 상자 11"/>
          <p:cNvSpPr txBox="1"/>
          <p:nvPr/>
        </p:nvSpPr>
        <p:spPr>
          <a:xfrm>
            <a:off x="395536" y="1196752"/>
            <a:ext cx="8208912" cy="553998"/>
          </a:xfrm>
          <a:prstGeom prst="rect">
            <a:avLst/>
          </a:prstGeom>
          <a:noFill/>
        </p:spPr>
        <p:txBody>
          <a:bodyPr wrap="square" rtlCol="0">
            <a:spAutoFit/>
          </a:bodyPr>
          <a:lstStyle/>
          <a:p>
            <a:pPr marL="0" indent="0">
              <a:buNone/>
            </a:pPr>
            <a:r>
              <a:rPr lang="en-US" altLang="ko-KR" sz="2200" b="1" dirty="0">
                <a:latin typeface="Cambria" pitchFamily="18" charset="0"/>
              </a:rPr>
              <a:t>3.2 Voices from the field: Difficulties due to ambiguous goals </a:t>
            </a:r>
          </a:p>
          <a:p>
            <a:pPr marL="0" indent="0">
              <a:buNone/>
            </a:pPr>
            <a:endParaRPr lang="en-US" altLang="ko-KR" sz="800" dirty="0">
              <a:latin typeface="Cambria" pitchFamily="18" charset="0"/>
            </a:endParaRPr>
          </a:p>
        </p:txBody>
      </p:sp>
      <p:graphicFrame>
        <p:nvGraphicFramePr>
          <p:cNvPr id="13" name="표 12"/>
          <p:cNvGraphicFramePr>
            <a:graphicFrameLocks noGrp="1"/>
          </p:cNvGraphicFramePr>
          <p:nvPr>
            <p:extLst>
              <p:ext uri="{D42A27DB-BD31-4B8C-83A1-F6EECF244321}">
                <p14:modId xmlns:p14="http://schemas.microsoft.com/office/powerpoint/2010/main" val="1863761769"/>
              </p:ext>
            </p:extLst>
          </p:nvPr>
        </p:nvGraphicFramePr>
        <p:xfrm>
          <a:off x="1007604" y="2919279"/>
          <a:ext cx="6984776" cy="1651762"/>
        </p:xfrm>
        <a:graphic>
          <a:graphicData uri="http://schemas.openxmlformats.org/drawingml/2006/table">
            <a:tbl>
              <a:tblPr firstRow="1" bandRow="1">
                <a:tableStyleId>{5C22544A-7EE6-4342-B048-85BDC9FD1C3A}</a:tableStyleId>
              </a:tblPr>
              <a:tblGrid>
                <a:gridCol w="6984776"/>
              </a:tblGrid>
              <a:tr h="1224136">
                <a:tc>
                  <a:txBody>
                    <a:bodyPr/>
                    <a:lstStyle/>
                    <a:p>
                      <a:pPr marL="359410" marR="355600" indent="635" algn="just" latinLnBrk="0">
                        <a:lnSpc>
                          <a:spcPct val="150000"/>
                        </a:lnSpc>
                        <a:spcAft>
                          <a:spcPts val="0"/>
                        </a:spcAft>
                      </a:pPr>
                      <a:r>
                        <a:rPr lang="en-US" altLang="ko-KR" sz="1400" b="0" i="1" kern="50" spc="-40" dirty="0" smtClean="0">
                          <a:solidFill>
                            <a:schemeClr val="tx1"/>
                          </a:solidFill>
                          <a:latin typeface="Cambria" charset="0"/>
                          <a:ea typeface="맑은 고딕" charset="-127"/>
                          <a:cs typeface="Helvetica" charset="0"/>
                        </a:rPr>
                        <a:t>“When the Ministry of Environment wants to hold a meeting with other government departments they just can’t on their own. Other departments ask ‘why is the Ministry of Environment talking about women’s rights and poverty?’ The SDGs cover a lot of areas so meetings are generally held together with the Office of Government Policy Coordination.” (Government Official F, 2017.03.17</a:t>
                      </a:r>
                      <a:r>
                        <a:rPr lang="en-US" altLang="ko-KR" sz="1400" b="1" i="0" kern="50" spc="-40" dirty="0" smtClean="0">
                          <a:solidFill>
                            <a:schemeClr val="tx1"/>
                          </a:solidFill>
                          <a:latin typeface="Cambria" charset="0"/>
                          <a:ea typeface="맑은 고딕" charset="-127"/>
                          <a:cs typeface="Helvetica" charset="0"/>
                        </a:rPr>
                        <a:t>)</a:t>
                      </a:r>
                      <a:endParaRPr lang="ko-KR" altLang="ko-KR" sz="2000" kern="100" dirty="0">
                        <a:solidFill>
                          <a:schemeClr val="tx1"/>
                        </a:solidFill>
                        <a:effectLst/>
                        <a:latin typeface="맑은 고딕" charset="-127"/>
                        <a:ea typeface="맑은 고딕" charset="-127"/>
                        <a:cs typeface="Times New Roman"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4" name="그림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1013871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3" y="1872678"/>
            <a:ext cx="8229600" cy="2620888"/>
          </a:xfrm>
        </p:spPr>
        <p:txBody>
          <a:bodyPr/>
          <a:lstStyle/>
          <a:p>
            <a:pPr marL="0" indent="0">
              <a:buNone/>
            </a:pPr>
            <a:endParaRPr lang="en-US" altLang="ko-KR" sz="1000" dirty="0">
              <a:latin typeface="Cambria" pitchFamily="18" charset="0"/>
            </a:endParaRPr>
          </a:p>
          <a:p>
            <a:pPr>
              <a:spcAft>
                <a:spcPts val="0"/>
              </a:spcAft>
              <a:buClr>
                <a:srgbClr val="0070C0"/>
              </a:buClr>
              <a:buFont typeface="Wingdings" pitchFamily="2" charset="2"/>
              <a:buChar char="l"/>
            </a:pPr>
            <a:r>
              <a:rPr lang="en-US" altLang="ko-KR" sz="2000" dirty="0" smtClean="0">
                <a:solidFill>
                  <a:srgbClr val="000000"/>
                </a:solidFill>
                <a:latin typeface="Cambria" pitchFamily="18" charset="0"/>
                <a:ea typeface="휴먼명조"/>
                <a:cs typeface="굴림"/>
              </a:rPr>
              <a:t>Multi-stakeholder partnership among</a:t>
            </a:r>
            <a:br>
              <a:rPr lang="en-US" altLang="ko-KR" sz="2000" dirty="0" smtClean="0">
                <a:solidFill>
                  <a:srgbClr val="000000"/>
                </a:solidFill>
                <a:latin typeface="Cambria" pitchFamily="18" charset="0"/>
                <a:ea typeface="휴먼명조"/>
                <a:cs typeface="굴림"/>
              </a:rPr>
            </a:br>
            <a:r>
              <a:rPr lang="en-US" altLang="ko-KR" sz="2000" dirty="0" smtClean="0">
                <a:solidFill>
                  <a:srgbClr val="000000"/>
                </a:solidFill>
                <a:latin typeface="Cambria" pitchFamily="18" charset="0"/>
                <a:ea typeface="휴먼명조"/>
                <a:cs typeface="굴림"/>
              </a:rPr>
              <a:t>- Relevant Ministries; </a:t>
            </a:r>
            <a:br>
              <a:rPr lang="en-US" altLang="ko-KR" sz="2000" dirty="0" smtClean="0">
                <a:solidFill>
                  <a:srgbClr val="000000"/>
                </a:solidFill>
                <a:latin typeface="Cambria" pitchFamily="18" charset="0"/>
                <a:ea typeface="휴먼명조"/>
                <a:cs typeface="굴림"/>
              </a:rPr>
            </a:br>
            <a:r>
              <a:rPr lang="en-US" altLang="ko-KR" sz="2000" dirty="0" smtClean="0">
                <a:solidFill>
                  <a:srgbClr val="000000"/>
                </a:solidFill>
                <a:latin typeface="Cambria" pitchFamily="18" charset="0"/>
                <a:ea typeface="휴먼명조"/>
                <a:cs typeface="굴림"/>
              </a:rPr>
              <a:t>- Civil Society</a:t>
            </a:r>
            <a:r>
              <a:rPr lang="en-US" altLang="ko-KR" sz="2000" dirty="0" smtClean="0">
                <a:solidFill>
                  <a:srgbClr val="000000"/>
                </a:solidFill>
                <a:latin typeface="Cambria" pitchFamily="18" charset="0"/>
                <a:ea typeface="휴먼명조"/>
                <a:cs typeface="굴림"/>
              </a:rPr>
              <a:t>; </a:t>
            </a:r>
            <a:br>
              <a:rPr lang="en-US" altLang="ko-KR" sz="2000" dirty="0" smtClean="0">
                <a:solidFill>
                  <a:srgbClr val="000000"/>
                </a:solidFill>
                <a:latin typeface="Cambria" pitchFamily="18" charset="0"/>
                <a:ea typeface="휴먼명조"/>
                <a:cs typeface="굴림"/>
              </a:rPr>
            </a:br>
            <a:r>
              <a:rPr lang="en-US" altLang="ko-KR" sz="2000" dirty="0" smtClean="0">
                <a:solidFill>
                  <a:srgbClr val="000000"/>
                </a:solidFill>
                <a:latin typeface="Cambria" pitchFamily="18" charset="0"/>
                <a:ea typeface="휴먼명조"/>
                <a:cs typeface="굴림"/>
              </a:rPr>
              <a:t>- Central</a:t>
            </a:r>
            <a:r>
              <a:rPr lang="en-US" altLang="ko-KR" sz="2000" dirty="0" smtClean="0">
                <a:solidFill>
                  <a:srgbClr val="000000"/>
                </a:solidFill>
                <a:latin typeface="Cambria" pitchFamily="18" charset="0"/>
                <a:ea typeface="휴먼명조"/>
                <a:cs typeface="굴림"/>
              </a:rPr>
              <a:t> </a:t>
            </a:r>
            <a:r>
              <a:rPr lang="mr-IN" altLang="ko-KR" sz="2000" dirty="0" smtClean="0">
                <a:solidFill>
                  <a:srgbClr val="000000"/>
                </a:solidFill>
                <a:latin typeface="Cambria" pitchFamily="18" charset="0"/>
                <a:ea typeface="휴먼명조"/>
                <a:cs typeface="굴림"/>
              </a:rPr>
              <a:t>–</a:t>
            </a:r>
            <a:r>
              <a:rPr lang="en-US" altLang="ko-KR" sz="2000" dirty="0" smtClean="0">
                <a:solidFill>
                  <a:srgbClr val="000000"/>
                </a:solidFill>
                <a:latin typeface="Cambria" pitchFamily="18" charset="0"/>
                <a:ea typeface="휴먼명조"/>
                <a:cs typeface="굴림"/>
              </a:rPr>
              <a:t> Local government </a:t>
            </a:r>
            <a:endParaRPr lang="en-US" altLang="ko-KR" sz="2000" dirty="0" smtClean="0">
              <a:solidFill>
                <a:srgbClr val="000000"/>
              </a:solidFill>
              <a:latin typeface="Cambria" pitchFamily="18" charset="0"/>
              <a:ea typeface="휴먼명조"/>
              <a:cs typeface="굴림"/>
            </a:endParaRPr>
          </a:p>
        </p:txBody>
      </p:sp>
      <p:sp>
        <p:nvSpPr>
          <p:cNvPr id="11" name="Title 1"/>
          <p:cNvSpPr txBox="1">
            <a:spLocks/>
          </p:cNvSpPr>
          <p:nvPr/>
        </p:nvSpPr>
        <p:spPr>
          <a:xfrm>
            <a:off x="179512" y="345851"/>
            <a:ext cx="8856983" cy="850901"/>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spc="-100" dirty="0" smtClean="0">
                <a:solidFill>
                  <a:srgbClr val="0070C0"/>
                </a:solidFill>
                <a:latin typeface="Cambria" pitchFamily="18" charset="0"/>
              </a:rPr>
              <a:t>3. Challenges to Implement Ambiguous SDGs at the National Level</a:t>
            </a:r>
            <a:r>
              <a:rPr lang="ko-KR" altLang="ko-KR" sz="2500" kern="0" dirty="0" smtClean="0">
                <a:solidFill>
                  <a:srgbClr val="0070C0"/>
                </a:solidFill>
                <a:latin typeface="Cambria" pitchFamily="18" charset="0"/>
              </a:rPr>
              <a:t/>
            </a:r>
            <a:br>
              <a:rPr lang="ko-KR" altLang="ko-KR" sz="2500" kern="0" dirty="0" smtClean="0">
                <a:solidFill>
                  <a:srgbClr val="0070C0"/>
                </a:solidFill>
                <a:latin typeface="Cambria" pitchFamily="18" charset="0"/>
              </a:rPr>
            </a:br>
            <a:r>
              <a:rPr lang="en-US" altLang="ko-KR" sz="2500" b="1" kern="0" dirty="0" smtClean="0">
                <a:solidFill>
                  <a:srgbClr val="0070C0"/>
                </a:solidFill>
                <a:latin typeface="Cambria" pitchFamily="18" charset="0"/>
              </a:rPr>
              <a:t/>
            </a:r>
            <a:br>
              <a:rPr lang="en-US" altLang="ko-KR" sz="2500" b="1" kern="0" dirty="0" smtClean="0">
                <a:solidFill>
                  <a:srgbClr val="0070C0"/>
                </a:solidFill>
                <a:latin typeface="Cambria" pitchFamily="18" charset="0"/>
              </a:rPr>
            </a:br>
            <a:endParaRPr lang="ko-KR" altLang="en-US" sz="2500" kern="0" dirty="0">
              <a:solidFill>
                <a:srgbClr val="0070C0"/>
              </a:solidFill>
              <a:latin typeface="Cambria" pitchFamily="18" charset="0"/>
            </a:endParaRPr>
          </a:p>
        </p:txBody>
      </p:sp>
      <p:sp>
        <p:nvSpPr>
          <p:cNvPr id="12" name="텍스트 상자 11"/>
          <p:cNvSpPr txBox="1"/>
          <p:nvPr/>
        </p:nvSpPr>
        <p:spPr>
          <a:xfrm>
            <a:off x="395536" y="1196752"/>
            <a:ext cx="8208912" cy="553998"/>
          </a:xfrm>
          <a:prstGeom prst="rect">
            <a:avLst/>
          </a:prstGeom>
          <a:noFill/>
        </p:spPr>
        <p:txBody>
          <a:bodyPr wrap="square" rtlCol="0">
            <a:spAutoFit/>
          </a:bodyPr>
          <a:lstStyle/>
          <a:p>
            <a:pPr marL="0" indent="0">
              <a:buNone/>
            </a:pPr>
            <a:r>
              <a:rPr lang="en-US" altLang="ko-KR" sz="2200" b="1" dirty="0">
                <a:latin typeface="Cambria" pitchFamily="18" charset="0"/>
              </a:rPr>
              <a:t>3.2 Voices from the field: Difficulties due to ambiguous goals </a:t>
            </a:r>
          </a:p>
          <a:p>
            <a:pPr marL="0" indent="0">
              <a:buNone/>
            </a:pPr>
            <a:endParaRPr lang="en-US" altLang="ko-KR" sz="800" dirty="0">
              <a:latin typeface="Cambria" pitchFamily="18" charset="0"/>
            </a:endParaRPr>
          </a:p>
        </p:txBody>
      </p:sp>
      <p:graphicFrame>
        <p:nvGraphicFramePr>
          <p:cNvPr id="13" name="표 12"/>
          <p:cNvGraphicFramePr>
            <a:graphicFrameLocks noGrp="1"/>
          </p:cNvGraphicFramePr>
          <p:nvPr>
            <p:extLst>
              <p:ext uri="{D42A27DB-BD31-4B8C-83A1-F6EECF244321}">
                <p14:modId xmlns:p14="http://schemas.microsoft.com/office/powerpoint/2010/main" val="253008810"/>
              </p:ext>
            </p:extLst>
          </p:nvPr>
        </p:nvGraphicFramePr>
        <p:xfrm>
          <a:off x="845586" y="3933056"/>
          <a:ext cx="7308812" cy="1554480"/>
        </p:xfrm>
        <a:graphic>
          <a:graphicData uri="http://schemas.openxmlformats.org/drawingml/2006/table">
            <a:tbl>
              <a:tblPr firstRow="1" bandRow="1">
                <a:tableStyleId>{5C22544A-7EE6-4342-B048-85BDC9FD1C3A}</a:tableStyleId>
              </a:tblPr>
              <a:tblGrid>
                <a:gridCol w="7308812"/>
              </a:tblGrid>
              <a:tr h="1224136">
                <a:tc>
                  <a:txBody>
                    <a:bodyPr/>
                    <a:lstStyle/>
                    <a:p>
                      <a:pPr algn="l" latinLnBrk="0"/>
                      <a:r>
                        <a:rPr lang="en-US" altLang="ko-KR" sz="1600" b="0" i="1" kern="1200" dirty="0" smtClean="0">
                          <a:solidFill>
                            <a:schemeClr val="tx1"/>
                          </a:solidFill>
                          <a:effectLst/>
                          <a:latin typeface="Cambria" charset="0"/>
                          <a:ea typeface="Cambria" charset="0"/>
                          <a:cs typeface="Cambria" charset="0"/>
                        </a:rPr>
                        <a:t>“Clauses regarding civic participation should be included in the Sustainable Development Act. Even if some offer advice as external consultants there should be more active participation in the actual drafting, policy evaluation and management. And we need to rely on them more. The Ministry of Environment can’t do everything alone. They are only the coordinators. That’s why the SDGs need structure.” </a:t>
                      </a:r>
                      <a:br>
                        <a:rPr lang="en-US" altLang="ko-KR" sz="1600" b="0" i="1" kern="1200" dirty="0" smtClean="0">
                          <a:solidFill>
                            <a:schemeClr val="tx1"/>
                          </a:solidFill>
                          <a:effectLst/>
                          <a:latin typeface="Cambria" charset="0"/>
                          <a:ea typeface="Cambria" charset="0"/>
                          <a:cs typeface="Cambria" charset="0"/>
                        </a:rPr>
                      </a:br>
                      <a:r>
                        <a:rPr lang="en-US" altLang="ko-KR" sz="1600" b="0" i="1" kern="1200" dirty="0" smtClean="0">
                          <a:solidFill>
                            <a:schemeClr val="tx1"/>
                          </a:solidFill>
                          <a:effectLst/>
                          <a:latin typeface="Cambria" charset="0"/>
                          <a:ea typeface="Cambria" charset="0"/>
                          <a:cs typeface="Cambria" charset="0"/>
                        </a:rPr>
                        <a:t>(Professional L, 2017.5.31.)</a:t>
                      </a:r>
                      <a:endParaRPr lang="ko-KR" altLang="ko-KR" sz="1600" b="0" i="1" kern="1200" dirty="0">
                        <a:solidFill>
                          <a:schemeClr val="tx1"/>
                        </a:solidFill>
                        <a:effectLst/>
                        <a:latin typeface="Cambria" charset="0"/>
                        <a:ea typeface="Cambria" charset="0"/>
                        <a:cs typeface="Cambria"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2960021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424936" cy="5400600"/>
          </a:xfrm>
        </p:spPr>
        <p:txBody>
          <a:bodyPr/>
          <a:lstStyle/>
          <a:p>
            <a:pPr marL="0" indent="0">
              <a:buNone/>
            </a:pPr>
            <a:r>
              <a:rPr lang="en-US" altLang="ko-KR" sz="2400" dirty="0" smtClean="0">
                <a:latin typeface="Cambria" pitchFamily="18" charset="0"/>
              </a:rPr>
              <a:t>3.2 Voices </a:t>
            </a:r>
            <a:r>
              <a:rPr lang="en-US" altLang="ko-KR" sz="2400" dirty="0">
                <a:latin typeface="Cambria" pitchFamily="18" charset="0"/>
              </a:rPr>
              <a:t>from the field: Difficulties due to ambiguous goals </a:t>
            </a:r>
          </a:p>
          <a:p>
            <a:pPr marL="0" indent="0">
              <a:buNone/>
            </a:pPr>
            <a:endParaRPr lang="en-US" altLang="ko-KR" sz="1400" dirty="0">
              <a:latin typeface="Cambria" pitchFamily="18" charset="0"/>
            </a:endParaRPr>
          </a:p>
          <a:p>
            <a:pPr>
              <a:buClr>
                <a:srgbClr val="0070C0"/>
              </a:buClr>
              <a:buFont typeface="Wingdings" pitchFamily="2" charset="2"/>
              <a:buChar char="l"/>
            </a:pPr>
            <a:r>
              <a:rPr lang="en-US" altLang="ko-KR" sz="2000" dirty="0" smtClean="0">
                <a:latin typeface="Cambria" pitchFamily="18" charset="0"/>
              </a:rPr>
              <a:t>“Adaptive </a:t>
            </a:r>
            <a:r>
              <a:rPr lang="en-US" altLang="ko-KR" sz="2000" dirty="0">
                <a:latin typeface="Cambria" pitchFamily="18" charset="0"/>
              </a:rPr>
              <a:t>implementation” </a:t>
            </a:r>
            <a:r>
              <a:rPr lang="en-US" altLang="ko-KR" sz="1200" dirty="0" smtClean="0">
                <a:latin typeface="Cambria" pitchFamily="18" charset="0"/>
              </a:rPr>
              <a:t>(Berman 1978) </a:t>
            </a:r>
            <a:r>
              <a:rPr lang="en-US" altLang="ko-KR" sz="2000" dirty="0" smtClean="0">
                <a:latin typeface="Cambria" pitchFamily="18" charset="0"/>
              </a:rPr>
              <a:t>of </a:t>
            </a:r>
            <a:r>
              <a:rPr lang="en-US" altLang="ko-KR" sz="2000" dirty="0">
                <a:latin typeface="Cambria" pitchFamily="18" charset="0"/>
              </a:rPr>
              <a:t>the </a:t>
            </a:r>
            <a:r>
              <a:rPr lang="en-US" altLang="ko-KR" sz="2000" dirty="0" smtClean="0">
                <a:latin typeface="Cambria" pitchFamily="18" charset="0"/>
              </a:rPr>
              <a:t>SDGs: </a:t>
            </a:r>
            <a:endParaRPr lang="en-US" altLang="ko-KR" sz="2000" dirty="0">
              <a:latin typeface="Cambria" pitchFamily="18" charset="0"/>
            </a:endParaRPr>
          </a:p>
          <a:p>
            <a:pPr>
              <a:buClr>
                <a:srgbClr val="0070C0"/>
              </a:buClr>
              <a:buFont typeface="Wingdings" pitchFamily="2" charset="2"/>
              <a:buChar char="l"/>
            </a:pPr>
            <a:endParaRPr lang="en-US" altLang="ko-KR" sz="2000" dirty="0" smtClean="0">
              <a:latin typeface="Cambria" pitchFamily="18" charset="0"/>
            </a:endParaRPr>
          </a:p>
          <a:p>
            <a:pPr>
              <a:buClr>
                <a:srgbClr val="0070C0"/>
              </a:buClr>
              <a:buFont typeface="Arial" pitchFamily="34" charset="0"/>
              <a:buChar char="-"/>
            </a:pPr>
            <a:r>
              <a:rPr lang="en-US" altLang="ko-KR" sz="2000" dirty="0" smtClean="0">
                <a:latin typeface="Cambria" pitchFamily="18" charset="0"/>
              </a:rPr>
              <a:t>Adoption </a:t>
            </a:r>
            <a:r>
              <a:rPr lang="en-US" altLang="ko-KR" sz="2000" dirty="0">
                <a:latin typeface="Cambria" pitchFamily="18" charset="0"/>
              </a:rPr>
              <a:t>of a certain policy does not mean that the original intention of macro-level leadership is automatically passed down to executors at the </a:t>
            </a:r>
            <a:r>
              <a:rPr lang="en-US" altLang="ko-KR" sz="2000" dirty="0" smtClean="0">
                <a:latin typeface="Cambria" pitchFamily="18" charset="0"/>
              </a:rPr>
              <a:t>micro-level</a:t>
            </a:r>
          </a:p>
          <a:p>
            <a:pPr marL="0" indent="0">
              <a:buClr>
                <a:srgbClr val="0070C0"/>
              </a:buClr>
              <a:buNone/>
            </a:pPr>
            <a:endParaRPr lang="en-US" altLang="ko-KR" sz="600" dirty="0">
              <a:latin typeface="Cambria" pitchFamily="18" charset="0"/>
            </a:endParaRPr>
          </a:p>
          <a:p>
            <a:pPr>
              <a:buClr>
                <a:srgbClr val="0070C0"/>
              </a:buClr>
              <a:buFont typeface="Arial" pitchFamily="34" charset="0"/>
              <a:buChar char="-"/>
            </a:pPr>
            <a:r>
              <a:rPr lang="en-US" altLang="ko-KR" sz="2000" dirty="0" smtClean="0">
                <a:latin typeface="Cambria" pitchFamily="18" charset="0"/>
              </a:rPr>
              <a:t>No separate </a:t>
            </a:r>
            <a:r>
              <a:rPr lang="en-US" altLang="ko-KR" sz="2000" dirty="0">
                <a:latin typeface="Cambria" pitchFamily="18" charset="0"/>
              </a:rPr>
              <a:t>national implementation plan after finalization of the </a:t>
            </a:r>
            <a:r>
              <a:rPr lang="en-US" altLang="ko-KR" sz="2000" dirty="0" smtClean="0">
                <a:latin typeface="Cambria" pitchFamily="18" charset="0"/>
              </a:rPr>
              <a:t>SDGs</a:t>
            </a:r>
          </a:p>
          <a:p>
            <a:pPr marL="0" indent="0">
              <a:buClr>
                <a:srgbClr val="0070C0"/>
              </a:buClr>
              <a:buNone/>
            </a:pPr>
            <a:r>
              <a:rPr lang="en-US" altLang="ko-KR" sz="600" dirty="0" smtClean="0">
                <a:latin typeface="Cambria" pitchFamily="18" charset="0"/>
              </a:rPr>
              <a:t> </a:t>
            </a:r>
            <a:endParaRPr lang="en-US" altLang="ko-KR" sz="600" dirty="0" smtClean="0">
              <a:latin typeface="Cambria" pitchFamily="18" charset="0"/>
            </a:endParaRPr>
          </a:p>
          <a:p>
            <a:pPr>
              <a:buClr>
                <a:srgbClr val="0070C0"/>
              </a:buClr>
              <a:buFont typeface="Arial" pitchFamily="34" charset="0"/>
              <a:buChar char="-"/>
            </a:pPr>
            <a:r>
              <a:rPr lang="en-US" altLang="ko-KR" sz="2000" dirty="0" smtClean="0">
                <a:latin typeface="Cambria" pitchFamily="18" charset="0"/>
              </a:rPr>
              <a:t>Most </a:t>
            </a:r>
            <a:r>
              <a:rPr lang="en-US" altLang="ko-KR" sz="2000" dirty="0" smtClean="0">
                <a:latin typeface="Cambria" pitchFamily="18" charset="0"/>
              </a:rPr>
              <a:t>goals </a:t>
            </a:r>
            <a:r>
              <a:rPr lang="en-US" altLang="ko-KR" sz="2000" dirty="0">
                <a:latin typeface="Cambria" pitchFamily="18" charset="0"/>
              </a:rPr>
              <a:t>and targets are being implemented in connection with existing </a:t>
            </a:r>
            <a:r>
              <a:rPr lang="en-US" altLang="ko-KR" sz="2000" dirty="0" smtClean="0">
                <a:latin typeface="Cambria" pitchFamily="18" charset="0"/>
              </a:rPr>
              <a:t>policies </a:t>
            </a:r>
            <a:endParaRPr lang="en-US" altLang="ko-KR" sz="2000" dirty="0">
              <a:latin typeface="Cambria" pitchFamily="18" charset="0"/>
            </a:endParaRPr>
          </a:p>
          <a:p>
            <a:pPr>
              <a:buClr>
                <a:srgbClr val="0070C0"/>
              </a:buClr>
              <a:buFont typeface="Arial" pitchFamily="34" charset="0"/>
              <a:buChar char="-"/>
            </a:pPr>
            <a:endParaRPr lang="en-US" altLang="ko-KR" sz="600" dirty="0" smtClean="0">
              <a:latin typeface="Cambria" pitchFamily="18" charset="0"/>
            </a:endParaRPr>
          </a:p>
          <a:p>
            <a:pPr>
              <a:buClr>
                <a:srgbClr val="0070C0"/>
              </a:buClr>
              <a:buFont typeface="Arial" pitchFamily="34" charset="0"/>
              <a:buChar char="-"/>
            </a:pPr>
            <a:r>
              <a:rPr lang="en-US" altLang="ko-KR" sz="2000" dirty="0" smtClean="0">
                <a:latin typeface="Cambria" pitchFamily="18" charset="0"/>
              </a:rPr>
              <a:t>P</a:t>
            </a:r>
            <a:r>
              <a:rPr lang="en-US" altLang="ko-KR" sz="2000" dirty="0" smtClean="0">
                <a:latin typeface="Cambria" pitchFamily="18" charset="0"/>
              </a:rPr>
              <a:t>olicy </a:t>
            </a:r>
            <a:r>
              <a:rPr lang="en-US" altLang="ko-KR" sz="2000" dirty="0">
                <a:latin typeface="Cambria" pitchFamily="18" charset="0"/>
              </a:rPr>
              <a:t>officers also tend to observe the SDGs from the viewpoint of existing policy projects and develop plans for improvement </a:t>
            </a:r>
            <a:r>
              <a:rPr lang="en-US" altLang="ko-KR" sz="2000" dirty="0" smtClean="0">
                <a:latin typeface="Cambria" pitchFamily="18" charset="0"/>
              </a:rPr>
              <a:t>accordingly</a:t>
            </a:r>
            <a:endParaRPr lang="ko-KR" altLang="ko-KR" sz="2000" dirty="0">
              <a:latin typeface="Cambria" pitchFamily="18" charset="0"/>
            </a:endParaRPr>
          </a:p>
          <a:p>
            <a:pPr marL="0" indent="0">
              <a:buClr>
                <a:srgbClr val="0070C0"/>
              </a:buClr>
              <a:buNone/>
            </a:pPr>
            <a:endParaRPr lang="en-US" altLang="ko-KR" sz="2000" b="1" dirty="0">
              <a:latin typeface="Cambria" pitchFamily="18" charset="0"/>
            </a:endParaRPr>
          </a:p>
          <a:p>
            <a:pPr>
              <a:buClr>
                <a:srgbClr val="0070C0"/>
              </a:buClr>
              <a:buFont typeface="Wingdings" pitchFamily="2" charset="2"/>
              <a:buChar char="l"/>
            </a:pPr>
            <a:endParaRPr lang="en-US" altLang="ko-KR" sz="2000" dirty="0" smtClean="0">
              <a:latin typeface="Cambria" pitchFamily="18" charset="0"/>
            </a:endParaRPr>
          </a:p>
        </p:txBody>
      </p:sp>
      <p:sp>
        <p:nvSpPr>
          <p:cNvPr id="5" name="Title 1"/>
          <p:cNvSpPr txBox="1">
            <a:spLocks/>
          </p:cNvSpPr>
          <p:nvPr/>
        </p:nvSpPr>
        <p:spPr>
          <a:xfrm>
            <a:off x="179512" y="345851"/>
            <a:ext cx="8856983" cy="850901"/>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spc="-100" smtClean="0">
                <a:solidFill>
                  <a:srgbClr val="0070C0"/>
                </a:solidFill>
                <a:latin typeface="Cambria" pitchFamily="18" charset="0"/>
              </a:rPr>
              <a:t>3. Challenges to Implement Ambiguous SDGs at the National Level</a:t>
            </a:r>
            <a:r>
              <a:rPr lang="ko-KR" altLang="ko-KR" sz="2500" kern="0" smtClean="0">
                <a:solidFill>
                  <a:srgbClr val="0070C0"/>
                </a:solidFill>
                <a:latin typeface="Cambria" pitchFamily="18" charset="0"/>
              </a:rPr>
              <a:t/>
            </a:r>
            <a:br>
              <a:rPr lang="ko-KR" altLang="ko-KR" sz="2500" kern="0" smtClean="0">
                <a:solidFill>
                  <a:srgbClr val="0070C0"/>
                </a:solidFill>
                <a:latin typeface="Cambria" pitchFamily="18" charset="0"/>
              </a:rPr>
            </a:br>
            <a:r>
              <a:rPr lang="en-US" altLang="ko-KR" sz="2500" b="1" kern="0" smtClean="0">
                <a:solidFill>
                  <a:srgbClr val="0070C0"/>
                </a:solidFill>
                <a:latin typeface="Cambria" pitchFamily="18" charset="0"/>
              </a:rPr>
              <a:t/>
            </a:r>
            <a:br>
              <a:rPr lang="en-US" altLang="ko-KR" sz="2500" b="1" kern="0" smtClean="0">
                <a:solidFill>
                  <a:srgbClr val="0070C0"/>
                </a:solidFill>
                <a:latin typeface="Cambria" pitchFamily="18" charset="0"/>
              </a:rPr>
            </a:br>
            <a:endParaRPr lang="ko-KR" altLang="en-US" sz="2500" kern="0" dirty="0">
              <a:solidFill>
                <a:srgbClr val="0070C0"/>
              </a:solidFill>
              <a:latin typeface="Cambria" pitchFamily="18" charset="0"/>
            </a:endParaRP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2050091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79512" y="345851"/>
            <a:ext cx="8856983" cy="562869"/>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spc="-100" dirty="0" smtClean="0">
                <a:solidFill>
                  <a:srgbClr val="0070C0"/>
                </a:solidFill>
                <a:latin typeface="Cambria" pitchFamily="18" charset="0"/>
              </a:rPr>
              <a:t>3. Challenges to Implement Ambiguous SDGs at the National Level</a:t>
            </a:r>
            <a:r>
              <a:rPr lang="ko-KR" altLang="ko-KR" sz="2500" kern="0" dirty="0" smtClean="0">
                <a:solidFill>
                  <a:srgbClr val="0070C0"/>
                </a:solidFill>
                <a:latin typeface="Cambria" pitchFamily="18" charset="0"/>
              </a:rPr>
              <a:t/>
            </a:r>
            <a:br>
              <a:rPr lang="ko-KR" altLang="ko-KR" sz="2500" kern="0" dirty="0" smtClean="0">
                <a:solidFill>
                  <a:srgbClr val="0070C0"/>
                </a:solidFill>
                <a:latin typeface="Cambria" pitchFamily="18" charset="0"/>
              </a:rPr>
            </a:br>
            <a:r>
              <a:rPr lang="en-US" altLang="ko-KR" sz="2500" b="1" kern="0" dirty="0" smtClean="0">
                <a:solidFill>
                  <a:srgbClr val="0070C0"/>
                </a:solidFill>
                <a:latin typeface="Cambria" pitchFamily="18" charset="0"/>
              </a:rPr>
              <a:t/>
            </a:r>
            <a:br>
              <a:rPr lang="en-US" altLang="ko-KR" sz="2500" b="1" kern="0" dirty="0" smtClean="0">
                <a:solidFill>
                  <a:srgbClr val="0070C0"/>
                </a:solidFill>
                <a:latin typeface="Cambria" pitchFamily="18" charset="0"/>
              </a:rPr>
            </a:br>
            <a:endParaRPr lang="ko-KR" altLang="en-US" sz="2500" kern="0" dirty="0">
              <a:solidFill>
                <a:srgbClr val="0070C0"/>
              </a:solidFill>
              <a:latin typeface="Cambria" pitchFamily="18" charset="0"/>
            </a:endParaRPr>
          </a:p>
        </p:txBody>
      </p:sp>
      <p:pic>
        <p:nvPicPr>
          <p:cNvPr id="6" name="그림 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67543" y="1556792"/>
            <a:ext cx="8280920" cy="4968552"/>
          </a:xfrm>
          <a:prstGeom prst="rect">
            <a:avLst/>
          </a:prstGeom>
        </p:spPr>
      </p:pic>
      <p:sp>
        <p:nvSpPr>
          <p:cNvPr id="4" name="텍스트 상자 3"/>
          <p:cNvSpPr txBox="1"/>
          <p:nvPr/>
        </p:nvSpPr>
        <p:spPr>
          <a:xfrm>
            <a:off x="467543" y="1048090"/>
            <a:ext cx="4313379" cy="400110"/>
          </a:xfrm>
          <a:prstGeom prst="rect">
            <a:avLst/>
          </a:prstGeom>
          <a:noFill/>
        </p:spPr>
        <p:txBody>
          <a:bodyPr wrap="square" rtlCol="0">
            <a:spAutoFit/>
          </a:bodyPr>
          <a:lstStyle/>
          <a:p>
            <a:pPr marL="342900" indent="-342900">
              <a:buFont typeface="Wingdings" charset="2"/>
              <a:buChar char="l"/>
            </a:pPr>
            <a:r>
              <a:rPr lang="en-US" altLang="ko-KR" sz="2000" dirty="0" smtClean="0">
                <a:latin typeface="Cambria" charset="0"/>
                <a:ea typeface="Cambria" charset="0"/>
                <a:cs typeface="Cambria" charset="0"/>
              </a:rPr>
              <a:t>Mapping of Contents Analysis </a:t>
            </a:r>
            <a:endParaRPr kumimoji="1" lang="ko-KR" altLang="en-US" sz="2000" dirty="0">
              <a:latin typeface="Cambria" charset="0"/>
              <a:ea typeface="Cambria" charset="0"/>
              <a:cs typeface="Cambria" charset="0"/>
            </a:endParaRPr>
          </a:p>
        </p:txBody>
      </p:sp>
    </p:spTree>
    <p:extLst>
      <p:ext uri="{BB962C8B-B14F-4D97-AF65-F5344CB8AC3E}">
        <p14:creationId xmlns:p14="http://schemas.microsoft.com/office/powerpoint/2010/main" val="11867819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1437904" y="2708920"/>
            <a:ext cx="6374456" cy="1754326"/>
          </a:xfrm>
          <a:prstGeom prst="rect">
            <a:avLst/>
          </a:prstGeom>
          <a:noFill/>
        </p:spPr>
        <p:txBody>
          <a:bodyPr wrap="square">
            <a:spAutoFit/>
          </a:bodyPr>
          <a:lstStyle/>
          <a:p>
            <a:pPr algn="ctr"/>
            <a:r>
              <a:rPr lang="en-US" altLang="ko-KR" sz="3600" b="1" dirty="0">
                <a:solidFill>
                  <a:srgbClr val="0070C0"/>
                </a:solidFill>
                <a:latin typeface="Cambria" pitchFamily="18" charset="0"/>
              </a:rPr>
              <a:t>4. Institutional arrangements from the perspective of multi-level governance </a:t>
            </a:r>
          </a:p>
        </p:txBody>
      </p:sp>
    </p:spTree>
    <p:extLst>
      <p:ext uri="{BB962C8B-B14F-4D97-AF65-F5344CB8AC3E}">
        <p14:creationId xmlns:p14="http://schemas.microsoft.com/office/powerpoint/2010/main" val="378078328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45851"/>
            <a:ext cx="8181975" cy="850901"/>
          </a:xfrm>
        </p:spPr>
        <p:txBody>
          <a:bodyPr/>
          <a:lstStyle/>
          <a:p>
            <a:r>
              <a:rPr lang="en-US" altLang="ko-KR" sz="2400" b="1" dirty="0" smtClean="0">
                <a:solidFill>
                  <a:srgbClr val="0070C0"/>
                </a:solidFill>
                <a:latin typeface="Cambria" pitchFamily="18" charset="0"/>
              </a:rPr>
              <a:t>4. </a:t>
            </a:r>
            <a:r>
              <a:rPr lang="en-US" altLang="ko-KR" sz="2400" b="1" dirty="0">
                <a:solidFill>
                  <a:srgbClr val="0070C0"/>
                </a:solidFill>
                <a:latin typeface="Cambria" pitchFamily="18" charset="0"/>
              </a:rPr>
              <a:t>Institutional arrangements from the perspective </a:t>
            </a:r>
            <a:r>
              <a:rPr lang="en-US" altLang="ko-KR" sz="2400" b="1" dirty="0" smtClean="0">
                <a:solidFill>
                  <a:srgbClr val="0070C0"/>
                </a:solidFill>
                <a:latin typeface="Cambria" pitchFamily="18" charset="0"/>
              </a:rPr>
              <a:t>of</a:t>
            </a:r>
            <a:br>
              <a:rPr lang="en-US" altLang="ko-KR" sz="2400" b="1" dirty="0" smtClean="0">
                <a:solidFill>
                  <a:srgbClr val="0070C0"/>
                </a:solidFill>
                <a:latin typeface="Cambria" pitchFamily="18" charset="0"/>
              </a:rPr>
            </a:br>
            <a:r>
              <a:rPr lang="en-US" altLang="ko-KR" sz="2400" b="1" dirty="0" smtClean="0">
                <a:solidFill>
                  <a:srgbClr val="0070C0"/>
                </a:solidFill>
                <a:latin typeface="Cambria" pitchFamily="18" charset="0"/>
              </a:rPr>
              <a:t>     </a:t>
            </a:r>
            <a:r>
              <a:rPr lang="en-US" altLang="ko-KR" sz="2400" b="1" dirty="0">
                <a:solidFill>
                  <a:srgbClr val="0070C0"/>
                </a:solidFill>
                <a:latin typeface="Cambria" pitchFamily="18" charset="0"/>
              </a:rPr>
              <a:t>multi-level governance </a:t>
            </a:r>
            <a:br>
              <a:rPr lang="en-US" altLang="ko-KR" sz="2400" b="1" dirty="0">
                <a:solidFill>
                  <a:srgbClr val="0070C0"/>
                </a:solidFill>
                <a:latin typeface="Cambria" pitchFamily="18" charset="0"/>
              </a:rPr>
            </a:br>
            <a:endParaRPr lang="ko-KR" altLang="en-US" sz="2400" dirty="0">
              <a:solidFill>
                <a:srgbClr val="0070C0"/>
              </a:solidFill>
              <a:latin typeface="Cambria" pitchFamily="18" charset="0"/>
            </a:endParaRPr>
          </a:p>
        </p:txBody>
      </p:sp>
      <p:sp>
        <p:nvSpPr>
          <p:cNvPr id="3" name="Content Placeholder 2"/>
          <p:cNvSpPr>
            <a:spLocks noGrp="1"/>
          </p:cNvSpPr>
          <p:nvPr>
            <p:ph idx="1"/>
          </p:nvPr>
        </p:nvSpPr>
        <p:spPr>
          <a:xfrm>
            <a:off x="323670" y="1700808"/>
            <a:ext cx="8496802" cy="4525963"/>
          </a:xfrm>
        </p:spPr>
        <p:txBody>
          <a:bodyPr/>
          <a:lstStyle/>
          <a:p>
            <a:pPr marL="449263" indent="-449263">
              <a:buNone/>
            </a:pPr>
            <a:r>
              <a:rPr lang="en-US" altLang="ko-KR" sz="2200" b="1" dirty="0">
                <a:latin typeface="Cambria" pitchFamily="18" charset="0"/>
              </a:rPr>
              <a:t>4.1 Horizontal Dimension: Inclusive </a:t>
            </a:r>
            <a:r>
              <a:rPr lang="en-US" altLang="ko-KR" sz="2200" b="1" dirty="0" smtClean="0">
                <a:latin typeface="Cambria" pitchFamily="18" charset="0"/>
              </a:rPr>
              <a:t>between </a:t>
            </a:r>
            <a:r>
              <a:rPr lang="en-US" altLang="ko-KR" sz="2200" b="1" dirty="0">
                <a:latin typeface="Cambria" pitchFamily="18" charset="0"/>
              </a:rPr>
              <a:t>public, private and civil </a:t>
            </a:r>
            <a:r>
              <a:rPr lang="en-US" altLang="ko-KR" sz="2200" b="1" dirty="0" smtClean="0">
                <a:latin typeface="Cambria" pitchFamily="18" charset="0"/>
              </a:rPr>
              <a:t>society</a:t>
            </a:r>
          </a:p>
          <a:p>
            <a:pPr marL="0" indent="0">
              <a:buNone/>
            </a:pPr>
            <a:endParaRPr lang="en-US" altLang="ko-KR" sz="1800" dirty="0" smtClean="0">
              <a:latin typeface="Cambria" pitchFamily="18" charset="0"/>
            </a:endParaRPr>
          </a:p>
          <a:p>
            <a:pPr>
              <a:buClr>
                <a:srgbClr val="0070C0"/>
              </a:buClr>
              <a:buFont typeface="Wingdings" pitchFamily="2" charset="2"/>
              <a:buChar char="l"/>
            </a:pPr>
            <a:r>
              <a:rPr lang="en-US" altLang="ko-KR" sz="2000" dirty="0" smtClean="0">
                <a:latin typeface="Cambria" pitchFamily="18" charset="0"/>
              </a:rPr>
              <a:t>Horizontal </a:t>
            </a:r>
            <a:r>
              <a:rPr lang="en-US" altLang="ko-KR" sz="2000" dirty="0">
                <a:latin typeface="Cambria" pitchFamily="18" charset="0"/>
              </a:rPr>
              <a:t>coordination </a:t>
            </a:r>
            <a:r>
              <a:rPr lang="en-US" altLang="ko-KR" sz="2000" dirty="0" smtClean="0">
                <a:latin typeface="Cambria" pitchFamily="18" charset="0"/>
              </a:rPr>
              <a:t>structure: ‘</a:t>
            </a:r>
            <a:r>
              <a:rPr lang="en-US" altLang="ko-KR" sz="2000" dirty="0">
                <a:latin typeface="Cambria" pitchFamily="18" charset="0"/>
              </a:rPr>
              <a:t>Center of Government’ stands at the center of the SDGs implementation and cooperates with other departments. </a:t>
            </a:r>
            <a:endParaRPr lang="ko-KR" altLang="ko-KR" sz="2000" dirty="0">
              <a:latin typeface="Cambria" pitchFamily="18" charset="0"/>
            </a:endParaRPr>
          </a:p>
          <a:p>
            <a:pPr marL="0" indent="0">
              <a:buClr>
                <a:srgbClr val="0070C0"/>
              </a:buClr>
              <a:buNone/>
            </a:pPr>
            <a:endParaRPr lang="en-US" altLang="ko-KR" sz="600" dirty="0">
              <a:latin typeface="Cambria" pitchFamily="18" charset="0"/>
            </a:endParaRPr>
          </a:p>
          <a:p>
            <a:pPr algn="just">
              <a:spcAft>
                <a:spcPts val="0"/>
              </a:spcAft>
              <a:buClr>
                <a:srgbClr val="0070C0"/>
              </a:buClr>
              <a:buFont typeface="Wingdings" pitchFamily="2" charset="2"/>
              <a:buChar char="l"/>
            </a:pPr>
            <a:r>
              <a:rPr lang="en-US" altLang="ko-KR" sz="2000" dirty="0" smtClean="0">
                <a:latin typeface="Cambria" pitchFamily="18" charset="0"/>
              </a:rPr>
              <a:t>Sustainable Development Committee: formed </a:t>
            </a:r>
            <a:r>
              <a:rPr lang="en-US" altLang="ko-KR" sz="2000" dirty="0">
                <a:latin typeface="Cambria" pitchFamily="18" charset="0"/>
              </a:rPr>
              <a:t>under the Office of Policy Coordination or the President, with roles, authority and accountability of implementing the </a:t>
            </a:r>
            <a:r>
              <a:rPr lang="en-US" altLang="ko-KR" sz="2000" dirty="0" smtClean="0">
                <a:latin typeface="Cambria" pitchFamily="18" charset="0"/>
              </a:rPr>
              <a:t>SDGs and policy coordination</a:t>
            </a:r>
          </a:p>
          <a:p>
            <a:pPr algn="just">
              <a:spcAft>
                <a:spcPts val="0"/>
              </a:spcAft>
              <a:buClr>
                <a:srgbClr val="0070C0"/>
              </a:buClr>
              <a:buFont typeface="Wingdings" pitchFamily="2" charset="2"/>
              <a:buChar char="l"/>
            </a:pPr>
            <a:endParaRPr lang="en-US" altLang="ko-KR" sz="600" dirty="0">
              <a:latin typeface="Cambria" pitchFamily="18" charset="0"/>
            </a:endParaRPr>
          </a:p>
          <a:p>
            <a:pPr algn="just">
              <a:spcAft>
                <a:spcPts val="0"/>
              </a:spcAft>
              <a:buClr>
                <a:srgbClr val="0070C0"/>
              </a:buClr>
              <a:buFont typeface="Wingdings" pitchFamily="2" charset="2"/>
              <a:buChar char="l"/>
            </a:pPr>
            <a:r>
              <a:rPr lang="en-US" altLang="ko-KR" sz="2000" dirty="0" smtClean="0">
                <a:latin typeface="Cambria"/>
                <a:ea typeface="맑은 고딕"/>
                <a:cs typeface="Times New Roman"/>
              </a:rPr>
              <a:t>Institutional </a:t>
            </a:r>
            <a:r>
              <a:rPr lang="en-US" altLang="ko-KR" sz="2000" dirty="0">
                <a:latin typeface="Cambria"/>
                <a:ea typeface="맑은 고딕"/>
                <a:cs typeface="Times New Roman"/>
              </a:rPr>
              <a:t>arrangements for partnerships with diverse </a:t>
            </a:r>
            <a:r>
              <a:rPr lang="en-US" altLang="ko-KR" sz="2000" dirty="0" smtClean="0">
                <a:latin typeface="Cambria"/>
                <a:ea typeface="맑은 고딕"/>
                <a:cs typeface="Times New Roman"/>
              </a:rPr>
              <a:t>stakeholders</a:t>
            </a:r>
          </a:p>
          <a:p>
            <a:pPr algn="just">
              <a:spcAft>
                <a:spcPts val="0"/>
              </a:spcAft>
              <a:buClr>
                <a:srgbClr val="0070C0"/>
              </a:buClr>
              <a:buFont typeface="Wingdings" pitchFamily="2" charset="2"/>
              <a:buChar char="l"/>
            </a:pPr>
            <a:endParaRPr lang="en-US" altLang="ko-KR" sz="600" dirty="0">
              <a:latin typeface="Cambria"/>
              <a:ea typeface="맑은 고딕"/>
              <a:cs typeface="Times New Roman"/>
            </a:endParaRPr>
          </a:p>
          <a:p>
            <a:pPr algn="just">
              <a:spcAft>
                <a:spcPts val="0"/>
              </a:spcAft>
              <a:buClr>
                <a:srgbClr val="0070C0"/>
              </a:buClr>
              <a:buFont typeface="Wingdings" pitchFamily="2" charset="2"/>
              <a:buChar char="l"/>
            </a:pPr>
            <a:r>
              <a:rPr lang="en-US" altLang="ko-KR" sz="2000" dirty="0" smtClean="0">
                <a:latin typeface="Cambria"/>
                <a:ea typeface="맑은 고딕"/>
                <a:cs typeface="Times New Roman"/>
              </a:rPr>
              <a:t>Innovative </a:t>
            </a:r>
            <a:r>
              <a:rPr lang="en-US" altLang="ko-KR" sz="2000" dirty="0">
                <a:latin typeface="Cambria"/>
                <a:ea typeface="맑은 고딕"/>
                <a:cs typeface="Times New Roman"/>
              </a:rPr>
              <a:t>measures </a:t>
            </a:r>
            <a:r>
              <a:rPr lang="en-US" altLang="ko-KR" sz="2000" dirty="0" smtClean="0">
                <a:latin typeface="Cambria"/>
                <a:ea typeface="맑은 고딕"/>
                <a:cs typeface="Times New Roman"/>
              </a:rPr>
              <a:t>to </a:t>
            </a:r>
            <a:r>
              <a:rPr lang="en-US" altLang="ko-KR" sz="2000" dirty="0">
                <a:latin typeface="Cambria"/>
                <a:ea typeface="맑은 고딕"/>
                <a:cs typeface="Times New Roman"/>
              </a:rPr>
              <a:t>increase awareness and participation of the SDGs among citizens</a:t>
            </a:r>
            <a:endParaRPr lang="en-US" altLang="ko-KR" sz="2000" dirty="0" smtClean="0">
              <a:latin typeface="Cambria" pitchFamily="18" charset="0"/>
            </a:endParaRPr>
          </a:p>
        </p:txBody>
      </p:sp>
    </p:spTree>
    <p:extLst>
      <p:ext uri="{BB962C8B-B14F-4D97-AF65-F5344CB8AC3E}">
        <p14:creationId xmlns:p14="http://schemas.microsoft.com/office/powerpoint/2010/main" val="380800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600200"/>
            <a:ext cx="8784976" cy="4525963"/>
          </a:xfrm>
        </p:spPr>
        <p:txBody>
          <a:bodyPr/>
          <a:lstStyle/>
          <a:p>
            <a:pPr marL="0" indent="0">
              <a:buNone/>
            </a:pPr>
            <a:r>
              <a:rPr lang="en-US" altLang="ko-KR" sz="2200" b="1" dirty="0" smtClean="0">
                <a:latin typeface="Cambria" pitchFamily="18" charset="0"/>
              </a:rPr>
              <a:t>4.2 Vertical Dimension: International-National-Local government </a:t>
            </a:r>
          </a:p>
          <a:p>
            <a:pPr marL="0" indent="0">
              <a:buNone/>
            </a:pPr>
            <a:endParaRPr lang="en-US" altLang="ko-KR" sz="2200" b="1" dirty="0" smtClean="0">
              <a:latin typeface="Cambria" pitchFamily="18" charset="0"/>
            </a:endParaRPr>
          </a:p>
          <a:p>
            <a:pPr>
              <a:buClr>
                <a:srgbClr val="0070C0"/>
              </a:buClr>
              <a:buFont typeface="Wingdings" pitchFamily="2" charset="2"/>
              <a:buChar char="l"/>
            </a:pPr>
            <a:r>
              <a:rPr lang="en-US" altLang="ko-KR" sz="2000" dirty="0" smtClean="0">
                <a:latin typeface="Cambria" pitchFamily="18" charset="0"/>
              </a:rPr>
              <a:t>Applying existing institutions (ex: ‘Local Agenda 21’) could be an efficient solution to implementing the SDGs at the local level</a:t>
            </a:r>
          </a:p>
          <a:p>
            <a:pPr>
              <a:buClr>
                <a:srgbClr val="0070C0"/>
              </a:buClr>
              <a:buFont typeface="Wingdings" pitchFamily="2" charset="2"/>
              <a:buChar char="l"/>
            </a:pPr>
            <a:endParaRPr lang="en-US" altLang="ko-KR" sz="2000" dirty="0">
              <a:latin typeface="Cambria" pitchFamily="18" charset="0"/>
            </a:endParaRPr>
          </a:p>
          <a:p>
            <a:pPr>
              <a:spcAft>
                <a:spcPts val="0"/>
              </a:spcAft>
              <a:buClr>
                <a:srgbClr val="0070C0"/>
              </a:buClr>
              <a:buFont typeface="Wingdings" pitchFamily="2" charset="2"/>
              <a:buChar char="l"/>
            </a:pPr>
            <a:r>
              <a:rPr lang="en-US" altLang="ko-KR" sz="2000" dirty="0" smtClean="0">
                <a:latin typeface="Cambria" pitchFamily="18" charset="0"/>
              </a:rPr>
              <a:t>Further </a:t>
            </a:r>
            <a:r>
              <a:rPr lang="en-US" altLang="ko-KR" sz="2000" dirty="0">
                <a:latin typeface="Cambria" pitchFamily="18" charset="0"/>
              </a:rPr>
              <a:t>efforts to strengthen ties between central and local level implementation of the </a:t>
            </a:r>
            <a:r>
              <a:rPr lang="en-US" altLang="ko-KR" sz="2000" dirty="0" smtClean="0">
                <a:latin typeface="Cambria" pitchFamily="18" charset="0"/>
              </a:rPr>
              <a:t>SDGs (ex: mid-2000s, presidential </a:t>
            </a:r>
            <a:r>
              <a:rPr lang="en-US" altLang="ko-KR" sz="2000" dirty="0">
                <a:latin typeface="Cambria" pitchFamily="18" charset="0"/>
              </a:rPr>
              <a:t>Sustainable Development </a:t>
            </a:r>
            <a:r>
              <a:rPr lang="en-US" altLang="ko-KR" sz="2000" dirty="0" smtClean="0">
                <a:latin typeface="Cambria" pitchFamily="18" charset="0"/>
              </a:rPr>
              <a:t>Committee)</a:t>
            </a:r>
          </a:p>
          <a:p>
            <a:pPr algn="just">
              <a:spcAft>
                <a:spcPts val="0"/>
              </a:spcAft>
              <a:buClr>
                <a:srgbClr val="0070C0"/>
              </a:buClr>
              <a:buFont typeface="Wingdings" pitchFamily="2" charset="2"/>
              <a:buChar char="l"/>
            </a:pPr>
            <a:endParaRPr lang="en-US" altLang="ko-KR" sz="2000" dirty="0">
              <a:latin typeface="Cambria" pitchFamily="18" charset="0"/>
            </a:endParaRPr>
          </a:p>
          <a:p>
            <a:pPr algn="just">
              <a:spcAft>
                <a:spcPts val="0"/>
              </a:spcAft>
              <a:buClr>
                <a:srgbClr val="0070C0"/>
              </a:buClr>
              <a:buFont typeface="Wingdings" pitchFamily="2" charset="2"/>
              <a:buChar char="l"/>
            </a:pPr>
            <a:r>
              <a:rPr lang="en-US" altLang="ko-KR" sz="2000" dirty="0" smtClean="0">
                <a:latin typeface="Cambria" pitchFamily="18" charset="0"/>
              </a:rPr>
              <a:t>From </a:t>
            </a:r>
            <a:r>
              <a:rPr lang="en-US" altLang="ko-KR" sz="2000" dirty="0">
                <a:latin typeface="Cambria" pitchFamily="18" charset="0"/>
              </a:rPr>
              <a:t>the central government to local </a:t>
            </a:r>
            <a:r>
              <a:rPr lang="en-US" altLang="ko-KR" sz="2000" dirty="0" smtClean="0">
                <a:latin typeface="Cambria" pitchFamily="18" charset="0"/>
              </a:rPr>
              <a:t>governments:</a:t>
            </a:r>
          </a:p>
          <a:p>
            <a:pPr algn="just">
              <a:spcAft>
                <a:spcPts val="0"/>
              </a:spcAft>
              <a:buClr>
                <a:srgbClr val="0070C0"/>
              </a:buClr>
              <a:buFont typeface="Arial" pitchFamily="34" charset="0"/>
              <a:buChar char="-"/>
            </a:pPr>
            <a:r>
              <a:rPr lang="en-US" altLang="ko-KR" sz="2000" dirty="0" smtClean="0">
                <a:latin typeface="Cambria" pitchFamily="18" charset="0"/>
              </a:rPr>
              <a:t>Consultation (ex: standard </a:t>
            </a:r>
            <a:r>
              <a:rPr lang="en-US" altLang="ko-KR" sz="2000" dirty="0">
                <a:latin typeface="Cambria" pitchFamily="18" charset="0"/>
              </a:rPr>
              <a:t>guidelines for local </a:t>
            </a:r>
            <a:r>
              <a:rPr lang="en-US" altLang="ko-KR" sz="2000" dirty="0" smtClean="0">
                <a:latin typeface="Cambria" pitchFamily="18" charset="0"/>
              </a:rPr>
              <a:t>ordinances)</a:t>
            </a:r>
          </a:p>
          <a:p>
            <a:pPr algn="just">
              <a:spcAft>
                <a:spcPts val="0"/>
              </a:spcAft>
              <a:buClr>
                <a:srgbClr val="0070C0"/>
              </a:buClr>
              <a:buFont typeface="Arial" pitchFamily="34" charset="0"/>
              <a:buChar char="-"/>
            </a:pPr>
            <a:r>
              <a:rPr lang="en-US" altLang="ko-KR" sz="2000" dirty="0">
                <a:latin typeface="Cambria" pitchFamily="18" charset="0"/>
              </a:rPr>
              <a:t>R</a:t>
            </a:r>
            <a:r>
              <a:rPr lang="en-US" altLang="ko-KR" sz="2000" dirty="0" smtClean="0">
                <a:latin typeface="Cambria" pitchFamily="18" charset="0"/>
              </a:rPr>
              <a:t>esources </a:t>
            </a:r>
            <a:r>
              <a:rPr lang="en-US" altLang="ko-KR" sz="2000" dirty="0">
                <a:latin typeface="Cambria" pitchFamily="18" charset="0"/>
              </a:rPr>
              <a:t>on best practice, such as examples of local governments that are proactively applying and implementing the SDGs</a:t>
            </a:r>
            <a:endParaRPr lang="en-US" altLang="ko-KR" sz="2000" dirty="0" smtClean="0">
              <a:latin typeface="Cambria" pitchFamily="18" charset="0"/>
            </a:endParaRPr>
          </a:p>
        </p:txBody>
      </p:sp>
      <p:sp>
        <p:nvSpPr>
          <p:cNvPr id="5" name="Title 1"/>
          <p:cNvSpPr txBox="1">
            <a:spLocks/>
          </p:cNvSpPr>
          <p:nvPr/>
        </p:nvSpPr>
        <p:spPr>
          <a:xfrm>
            <a:off x="504825" y="345851"/>
            <a:ext cx="8181975" cy="850901"/>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smtClean="0">
                <a:solidFill>
                  <a:srgbClr val="0070C0"/>
                </a:solidFill>
                <a:latin typeface="Cambria" pitchFamily="18" charset="0"/>
              </a:rPr>
              <a:t>4. Institutional arrangements from the perspective of</a:t>
            </a:r>
            <a:br>
              <a:rPr lang="en-US" altLang="ko-KR" sz="2400" b="1" kern="0" smtClean="0">
                <a:solidFill>
                  <a:srgbClr val="0070C0"/>
                </a:solidFill>
                <a:latin typeface="Cambria" pitchFamily="18" charset="0"/>
              </a:rPr>
            </a:br>
            <a:r>
              <a:rPr lang="en-US" altLang="ko-KR" sz="2400" b="1" kern="0" smtClean="0">
                <a:solidFill>
                  <a:srgbClr val="0070C0"/>
                </a:solidFill>
                <a:latin typeface="Cambria" pitchFamily="18" charset="0"/>
              </a:rPr>
              <a:t>     multi-level governance </a:t>
            </a:r>
            <a:br>
              <a:rPr lang="en-US" altLang="ko-KR" sz="2400" b="1" kern="0" smtClean="0">
                <a:solidFill>
                  <a:srgbClr val="0070C0"/>
                </a:solidFill>
                <a:latin typeface="Cambria" pitchFamily="18" charset="0"/>
              </a:rPr>
            </a:br>
            <a:endParaRPr lang="ko-KR" altLang="en-US" sz="2400" kern="0" dirty="0">
              <a:solidFill>
                <a:srgbClr val="0070C0"/>
              </a:solidFill>
              <a:latin typeface="Cambria" pitchFamily="18" charset="0"/>
            </a:endParaRP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357443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bwMode="auto">
          <a:xfrm>
            <a:off x="811086" y="3552594"/>
            <a:ext cx="1686103" cy="400110"/>
          </a:xfrm>
          <a:prstGeom prst="rect">
            <a:avLst/>
          </a:prstGeom>
          <a:noFill/>
        </p:spPr>
        <p:txBody>
          <a:bodyPr wrap="none">
            <a:spAutoFit/>
          </a:bodyPr>
          <a:lstStyle/>
          <a:p>
            <a:pPr>
              <a:defRPr/>
            </a:pPr>
            <a:r>
              <a:rPr lang="en-US" altLang="ko-KR" sz="2000" b="1" dirty="0" smtClean="0">
                <a:solidFill>
                  <a:schemeClr val="tx1">
                    <a:lumMod val="85000"/>
                    <a:lumOff val="15000"/>
                  </a:schemeClr>
                </a:solidFill>
                <a:latin typeface="Cambria" pitchFamily="18" charset="0"/>
                <a:ea typeface="+mn-ea"/>
              </a:rPr>
              <a:t>Introduction</a:t>
            </a:r>
            <a:endParaRPr lang="ko-KR" altLang="en-US" sz="2000" b="1" dirty="0">
              <a:solidFill>
                <a:schemeClr val="tx1">
                  <a:lumMod val="85000"/>
                  <a:lumOff val="15000"/>
                </a:schemeClr>
              </a:solidFill>
              <a:latin typeface="Cambria" pitchFamily="18" charset="0"/>
              <a:ea typeface="+mn-ea"/>
            </a:endParaRPr>
          </a:p>
        </p:txBody>
      </p:sp>
      <p:sp>
        <p:nvSpPr>
          <p:cNvPr id="8" name="TextBox 7"/>
          <p:cNvSpPr txBox="1"/>
          <p:nvPr/>
        </p:nvSpPr>
        <p:spPr bwMode="auto">
          <a:xfrm>
            <a:off x="790227" y="4143455"/>
            <a:ext cx="6706451" cy="400110"/>
          </a:xfrm>
          <a:prstGeom prst="rect">
            <a:avLst/>
          </a:prstGeom>
          <a:noFill/>
        </p:spPr>
        <p:txBody>
          <a:bodyPr wrap="none">
            <a:spAutoFit/>
          </a:bodyPr>
          <a:lstStyle/>
          <a:p>
            <a:pPr>
              <a:defRPr/>
            </a:pPr>
            <a:r>
              <a:rPr lang="en-US" altLang="ko-KR" sz="2000" b="1" dirty="0">
                <a:latin typeface="Cambria" pitchFamily="18" charset="0"/>
                <a:ea typeface="+mn-ea"/>
              </a:rPr>
              <a:t>Constructive and Deconstructive Ambiguity of the SDGs </a:t>
            </a:r>
            <a:endParaRPr lang="ko-KR" altLang="en-US" sz="2000" b="1" dirty="0">
              <a:solidFill>
                <a:schemeClr val="tx1">
                  <a:lumMod val="85000"/>
                  <a:lumOff val="15000"/>
                </a:schemeClr>
              </a:solidFill>
              <a:latin typeface="Cambria" pitchFamily="18" charset="0"/>
              <a:ea typeface="+mn-ea"/>
            </a:endParaRPr>
          </a:p>
        </p:txBody>
      </p:sp>
      <p:sp>
        <p:nvSpPr>
          <p:cNvPr id="11" name="TextBox 10"/>
          <p:cNvSpPr txBox="1"/>
          <p:nvPr/>
        </p:nvSpPr>
        <p:spPr bwMode="auto">
          <a:xfrm>
            <a:off x="790228" y="4724711"/>
            <a:ext cx="8226952" cy="400110"/>
          </a:xfrm>
          <a:prstGeom prst="rect">
            <a:avLst/>
          </a:prstGeom>
          <a:noFill/>
        </p:spPr>
        <p:txBody>
          <a:bodyPr wrap="square">
            <a:spAutoFit/>
          </a:bodyPr>
          <a:lstStyle/>
          <a:p>
            <a:pPr>
              <a:defRPr/>
            </a:pPr>
            <a:r>
              <a:rPr lang="en-US" altLang="ko-KR" sz="2000" b="1" dirty="0">
                <a:latin typeface="Cambria" pitchFamily="18" charset="0"/>
                <a:ea typeface="+mn-ea"/>
                <a:cs typeface="Times New Roman"/>
              </a:rPr>
              <a:t>Challenges to Implement Ambiguous SDGs at the National Level</a:t>
            </a:r>
            <a:endParaRPr lang="ko-KR" altLang="en-US" sz="2000" b="1" dirty="0">
              <a:solidFill>
                <a:schemeClr val="tx1">
                  <a:lumMod val="85000"/>
                  <a:lumOff val="15000"/>
                </a:schemeClr>
              </a:solidFill>
              <a:latin typeface="Cambria" pitchFamily="18" charset="0"/>
              <a:ea typeface="+mn-ea"/>
            </a:endParaRPr>
          </a:p>
        </p:txBody>
      </p:sp>
      <p:sp>
        <p:nvSpPr>
          <p:cNvPr id="14" name="TextBox 13"/>
          <p:cNvSpPr txBox="1"/>
          <p:nvPr/>
        </p:nvSpPr>
        <p:spPr bwMode="auto">
          <a:xfrm>
            <a:off x="811086" y="5327961"/>
            <a:ext cx="7289306" cy="707886"/>
          </a:xfrm>
          <a:prstGeom prst="rect">
            <a:avLst/>
          </a:prstGeom>
          <a:noFill/>
        </p:spPr>
        <p:txBody>
          <a:bodyPr wrap="square">
            <a:spAutoFit/>
          </a:bodyPr>
          <a:lstStyle/>
          <a:p>
            <a:r>
              <a:rPr lang="en-US" altLang="ko-KR" sz="2000" b="1" dirty="0">
                <a:latin typeface="Cambria" pitchFamily="18" charset="0"/>
                <a:ea typeface="+mn-ea"/>
              </a:rPr>
              <a:t>Institutional arrangements </a:t>
            </a:r>
            <a:r>
              <a:rPr lang="en-US" altLang="ko-KR" sz="2000" b="1" dirty="0" smtClean="0">
                <a:latin typeface="Cambria" pitchFamily="18" charset="0"/>
                <a:ea typeface="+mn-ea"/>
              </a:rPr>
              <a:t>from </a:t>
            </a:r>
            <a:r>
              <a:rPr lang="en-US" altLang="ko-KR" sz="2000" b="1" dirty="0">
                <a:latin typeface="Cambria" pitchFamily="18" charset="0"/>
                <a:ea typeface="+mn-ea"/>
              </a:rPr>
              <a:t>the perspective of </a:t>
            </a:r>
            <a:endParaRPr lang="en-US" altLang="ko-KR" sz="2000" b="1" dirty="0" smtClean="0">
              <a:latin typeface="Cambria" pitchFamily="18" charset="0"/>
              <a:ea typeface="+mn-ea"/>
            </a:endParaRPr>
          </a:p>
          <a:p>
            <a:r>
              <a:rPr lang="en-US" altLang="ko-KR" sz="2000" b="1" dirty="0" smtClean="0">
                <a:latin typeface="Cambria" pitchFamily="18" charset="0"/>
                <a:ea typeface="+mn-ea"/>
              </a:rPr>
              <a:t>multi-level </a:t>
            </a:r>
            <a:r>
              <a:rPr lang="en-US" altLang="ko-KR" sz="2000" b="1" dirty="0">
                <a:latin typeface="Cambria" pitchFamily="18" charset="0"/>
                <a:ea typeface="+mn-ea"/>
              </a:rPr>
              <a:t>governance </a:t>
            </a:r>
            <a:endParaRPr lang="ko-KR" altLang="ko-KR" sz="2000" b="1" dirty="0">
              <a:latin typeface="Cambria" pitchFamily="18" charset="0"/>
              <a:ea typeface="+mn-ea"/>
            </a:endParaRPr>
          </a:p>
        </p:txBody>
      </p:sp>
      <p:sp>
        <p:nvSpPr>
          <p:cNvPr id="17" name="TextBox 16"/>
          <p:cNvSpPr txBox="1"/>
          <p:nvPr/>
        </p:nvSpPr>
        <p:spPr bwMode="auto">
          <a:xfrm>
            <a:off x="803630" y="6121000"/>
            <a:ext cx="1482970" cy="400110"/>
          </a:xfrm>
          <a:prstGeom prst="rect">
            <a:avLst/>
          </a:prstGeom>
          <a:noFill/>
        </p:spPr>
        <p:txBody>
          <a:bodyPr wrap="none">
            <a:spAutoFit/>
          </a:bodyPr>
          <a:lstStyle/>
          <a:p>
            <a:pPr>
              <a:defRPr/>
            </a:pPr>
            <a:r>
              <a:rPr lang="en-US" altLang="ko-KR" sz="2000" b="1" dirty="0">
                <a:latin typeface="Cambria" pitchFamily="18" charset="0"/>
                <a:ea typeface="+mn-ea"/>
              </a:rPr>
              <a:t>Conclusion</a:t>
            </a:r>
            <a:endParaRPr lang="ko-KR" altLang="en-US" sz="2000" b="1" dirty="0">
              <a:solidFill>
                <a:schemeClr val="tx1">
                  <a:lumMod val="85000"/>
                  <a:lumOff val="15000"/>
                </a:schemeClr>
              </a:solidFill>
              <a:latin typeface="Cambria" pitchFamily="18" charset="0"/>
              <a:ea typeface="+mn-ea"/>
            </a:endParaRPr>
          </a:p>
        </p:txBody>
      </p:sp>
      <p:sp>
        <p:nvSpPr>
          <p:cNvPr id="19" name="타원 18"/>
          <p:cNvSpPr/>
          <p:nvPr/>
        </p:nvSpPr>
        <p:spPr>
          <a:xfrm>
            <a:off x="511048" y="3659498"/>
            <a:ext cx="192088" cy="192088"/>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latin typeface="+mn-ea"/>
            </a:endParaRPr>
          </a:p>
        </p:txBody>
      </p:sp>
      <p:sp>
        <p:nvSpPr>
          <p:cNvPr id="20" name="타원 19"/>
          <p:cNvSpPr/>
          <p:nvPr/>
        </p:nvSpPr>
        <p:spPr>
          <a:xfrm>
            <a:off x="511048" y="4261161"/>
            <a:ext cx="192088" cy="19208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latin typeface="+mn-ea"/>
            </a:endParaRPr>
          </a:p>
        </p:txBody>
      </p:sp>
      <p:sp>
        <p:nvSpPr>
          <p:cNvPr id="22" name="타원 21"/>
          <p:cNvSpPr/>
          <p:nvPr/>
        </p:nvSpPr>
        <p:spPr>
          <a:xfrm>
            <a:off x="511048" y="4861236"/>
            <a:ext cx="192088" cy="192087"/>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latin typeface="+mn-ea"/>
            </a:endParaRPr>
          </a:p>
        </p:txBody>
      </p:sp>
      <p:sp>
        <p:nvSpPr>
          <p:cNvPr id="23" name="타원 22"/>
          <p:cNvSpPr/>
          <p:nvPr/>
        </p:nvSpPr>
        <p:spPr>
          <a:xfrm>
            <a:off x="511048" y="5462898"/>
            <a:ext cx="192088" cy="192088"/>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latin typeface="+mn-ea"/>
            </a:endParaRPr>
          </a:p>
        </p:txBody>
      </p:sp>
      <p:sp>
        <p:nvSpPr>
          <p:cNvPr id="24" name="타원 23"/>
          <p:cNvSpPr/>
          <p:nvPr/>
        </p:nvSpPr>
        <p:spPr>
          <a:xfrm>
            <a:off x="497989" y="6209622"/>
            <a:ext cx="192088" cy="192088"/>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latin typeface="+mn-ea"/>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153" y="1684167"/>
            <a:ext cx="8315647" cy="504056"/>
          </a:xfrm>
        </p:spPr>
        <p:txBody>
          <a:bodyPr/>
          <a:lstStyle/>
          <a:p>
            <a:pPr algn="ctr"/>
            <a:r>
              <a:rPr lang="en-US" altLang="ko-KR" sz="2000" b="1" u="sng" dirty="0">
                <a:solidFill>
                  <a:schemeClr val="tx1"/>
                </a:solidFill>
                <a:latin typeface="Cambria" pitchFamily="18" charset="0"/>
              </a:rPr>
              <a:t>Horizontal and Vertical Coordination for the </a:t>
            </a:r>
            <a:r>
              <a:rPr lang="en-US" altLang="ko-KR" sz="2000" b="1" u="sng" dirty="0" smtClean="0">
                <a:solidFill>
                  <a:schemeClr val="tx1"/>
                </a:solidFill>
                <a:latin typeface="Cambria" pitchFamily="18" charset="0"/>
              </a:rPr>
              <a:t>SDGs</a:t>
            </a:r>
            <a:endParaRPr lang="ko-KR" altLang="en-US" sz="2000" u="sng" dirty="0">
              <a:solidFill>
                <a:schemeClr val="tx1"/>
              </a:solidFill>
            </a:endParaRPr>
          </a:p>
        </p:txBody>
      </p:sp>
      <p:pic>
        <p:nvPicPr>
          <p:cNvPr id="4" name="그림 2" descr="EROPA/그림1.pn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31246" y="2297757"/>
            <a:ext cx="7722389" cy="4525963"/>
          </a:xfrm>
          <a:prstGeom prst="rect">
            <a:avLst/>
          </a:prstGeom>
          <a:noFill/>
          <a:ln>
            <a:noFill/>
          </a:ln>
        </p:spPr>
      </p:pic>
      <p:sp>
        <p:nvSpPr>
          <p:cNvPr id="5" name="Title 1"/>
          <p:cNvSpPr txBox="1">
            <a:spLocks/>
          </p:cNvSpPr>
          <p:nvPr/>
        </p:nvSpPr>
        <p:spPr>
          <a:xfrm>
            <a:off x="504825" y="345851"/>
            <a:ext cx="8181975" cy="850901"/>
          </a:xfrm>
          <a:prstGeom prst="rect">
            <a:avLst/>
          </a:prstGeom>
        </p:spPr>
        <p:txBody>
          <a:bodyPr/>
          <a:lstStyle>
            <a:lvl1pPr algn="l" rtl="0" eaLnBrk="0" fontAlgn="base" latinLnBrk="1" hangingPunct="0">
              <a:spcBef>
                <a:spcPct val="0"/>
              </a:spcBef>
              <a:spcAft>
                <a:spcPct val="0"/>
              </a:spcAft>
              <a:tabLst>
                <a:tab pos="1793875" algn="l"/>
              </a:tabLst>
              <a:defRPr kumimoji="1" sz="2800">
                <a:solidFill>
                  <a:schemeClr val="bg1"/>
                </a:solidFill>
                <a:latin typeface="+mj-lt"/>
                <a:ea typeface="+mj-ea"/>
                <a:cs typeface="+mj-cs"/>
              </a:defRPr>
            </a:lvl1pPr>
            <a:lvl2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2pPr>
            <a:lvl3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3pPr>
            <a:lvl4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4pPr>
            <a:lvl5pPr algn="l" rtl="0" eaLnBrk="0" fontAlgn="base" latinLnBrk="1" hangingPunct="0">
              <a:spcBef>
                <a:spcPct val="0"/>
              </a:spcBef>
              <a:spcAft>
                <a:spcPct val="0"/>
              </a:spcAft>
              <a:tabLst>
                <a:tab pos="1793875" algn="l"/>
              </a:tabLst>
              <a:defRPr kumimoji="1" sz="2800">
                <a:solidFill>
                  <a:schemeClr val="bg1"/>
                </a:solidFill>
                <a:latin typeface="Arial" pitchFamily="34" charset="0"/>
                <a:ea typeface="HY견고딕" pitchFamily="18" charset="-127"/>
              </a:defRPr>
            </a:lvl5pPr>
            <a:lvl6pPr marL="4572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6pPr>
            <a:lvl7pPr marL="9144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7pPr>
            <a:lvl8pPr marL="13716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8pPr>
            <a:lvl9pPr marL="1828800" algn="l" rtl="0" eaLnBrk="1" fontAlgn="base" latinLnBrk="1" hangingPunct="1">
              <a:spcBef>
                <a:spcPct val="0"/>
              </a:spcBef>
              <a:spcAft>
                <a:spcPct val="0"/>
              </a:spcAft>
              <a:defRPr kumimoji="1" sz="2800">
                <a:solidFill>
                  <a:schemeClr val="tx1"/>
                </a:solidFill>
                <a:latin typeface="HY견고딕" pitchFamily="18" charset="-127"/>
                <a:ea typeface="HY견고딕" pitchFamily="18" charset="-127"/>
              </a:defRPr>
            </a:lvl9pPr>
          </a:lstStyle>
          <a:p>
            <a:r>
              <a:rPr lang="en-US" altLang="ko-KR" sz="2400" b="1" kern="0" dirty="0" smtClean="0">
                <a:solidFill>
                  <a:srgbClr val="0070C0"/>
                </a:solidFill>
                <a:latin typeface="Cambria" pitchFamily="18" charset="0"/>
              </a:rPr>
              <a:t>4. Institutional arrangements from the perspective of</a:t>
            </a:r>
            <a:br>
              <a:rPr lang="en-US" altLang="ko-KR" sz="2400" b="1" kern="0" dirty="0" smtClean="0">
                <a:solidFill>
                  <a:srgbClr val="0070C0"/>
                </a:solidFill>
                <a:latin typeface="Cambria" pitchFamily="18" charset="0"/>
              </a:rPr>
            </a:br>
            <a:r>
              <a:rPr lang="en-US" altLang="ko-KR" sz="2400" b="1" kern="0" dirty="0" smtClean="0">
                <a:solidFill>
                  <a:srgbClr val="0070C0"/>
                </a:solidFill>
                <a:latin typeface="Cambria" pitchFamily="18" charset="0"/>
              </a:rPr>
              <a:t>     multi-level governance </a:t>
            </a:r>
            <a:br>
              <a:rPr lang="en-US" altLang="ko-KR" sz="2400" b="1" kern="0" dirty="0" smtClean="0">
                <a:solidFill>
                  <a:srgbClr val="0070C0"/>
                </a:solidFill>
                <a:latin typeface="Cambria" pitchFamily="18" charset="0"/>
              </a:rPr>
            </a:br>
            <a:endParaRPr lang="ko-KR" altLang="en-US" sz="2400" kern="0" dirty="0">
              <a:solidFill>
                <a:srgbClr val="0070C0"/>
              </a:solidFill>
              <a:latin typeface="Cambria" pitchFamily="18" charset="0"/>
            </a:endParaRPr>
          </a:p>
        </p:txBody>
      </p:sp>
      <p:pic>
        <p:nvPicPr>
          <p:cNvPr id="6" name="그림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2731712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1437904" y="3284984"/>
            <a:ext cx="6374456" cy="646331"/>
          </a:xfrm>
          <a:prstGeom prst="rect">
            <a:avLst/>
          </a:prstGeom>
          <a:noFill/>
        </p:spPr>
        <p:txBody>
          <a:bodyPr wrap="square">
            <a:spAutoFit/>
          </a:bodyPr>
          <a:lstStyle/>
          <a:p>
            <a:pPr algn="ctr"/>
            <a:r>
              <a:rPr lang="en-US" altLang="ko-KR" sz="3600" b="1" dirty="0" smtClean="0">
                <a:solidFill>
                  <a:srgbClr val="0070C0"/>
                </a:solidFill>
                <a:latin typeface="Cambria" pitchFamily="18" charset="0"/>
              </a:rPr>
              <a:t>5. Conclusion</a:t>
            </a:r>
            <a:endParaRPr lang="en-US" altLang="ko-KR" sz="3600" b="1" dirty="0">
              <a:solidFill>
                <a:srgbClr val="0070C0"/>
              </a:solidFill>
              <a:latin typeface="Cambria" pitchFamily="18" charset="0"/>
            </a:endParaRPr>
          </a:p>
        </p:txBody>
      </p:sp>
    </p:spTree>
    <p:extLst>
      <p:ext uri="{BB962C8B-B14F-4D97-AF65-F5344CB8AC3E}">
        <p14:creationId xmlns:p14="http://schemas.microsoft.com/office/powerpoint/2010/main" val="395853207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404664"/>
            <a:ext cx="5940425" cy="850901"/>
          </a:xfrm>
        </p:spPr>
        <p:txBody>
          <a:bodyPr/>
          <a:lstStyle/>
          <a:p>
            <a:r>
              <a:rPr lang="en-US" altLang="ko-KR" sz="3200" b="1" dirty="0" smtClean="0">
                <a:solidFill>
                  <a:srgbClr val="0070C0"/>
                </a:solidFill>
                <a:latin typeface="Cambria" pitchFamily="18" charset="0"/>
              </a:rPr>
              <a:t>5. Conclusion</a:t>
            </a:r>
            <a:endParaRPr lang="ko-KR" altLang="en-US" sz="3200" b="1" dirty="0">
              <a:solidFill>
                <a:srgbClr val="0070C0"/>
              </a:solidFill>
              <a:latin typeface="Cambria" pitchFamily="18" charset="0"/>
            </a:endParaRPr>
          </a:p>
        </p:txBody>
      </p:sp>
      <p:sp>
        <p:nvSpPr>
          <p:cNvPr id="3" name="Content Placeholder 2"/>
          <p:cNvSpPr>
            <a:spLocks noGrp="1"/>
          </p:cNvSpPr>
          <p:nvPr>
            <p:ph idx="1"/>
          </p:nvPr>
        </p:nvSpPr>
        <p:spPr/>
        <p:txBody>
          <a:bodyPr/>
          <a:lstStyle/>
          <a:p>
            <a:pPr>
              <a:buClr>
                <a:srgbClr val="0070C0"/>
              </a:buClr>
              <a:buFont typeface="Wingdings" pitchFamily="2" charset="2"/>
              <a:buChar char="l"/>
            </a:pPr>
            <a:r>
              <a:rPr lang="en-US" altLang="ko-KR" sz="2000" dirty="0">
                <a:latin typeface="Cambria" pitchFamily="18" charset="0"/>
              </a:rPr>
              <a:t>Vastness of the SDGs (17 goals and 169 targets) </a:t>
            </a:r>
            <a:r>
              <a:rPr lang="en-US" altLang="ko-KR" sz="2000" dirty="0">
                <a:latin typeface="Cambria" pitchFamily="18" charset="0"/>
              </a:rPr>
              <a:t> </a:t>
            </a:r>
            <a:r>
              <a:rPr lang="en-US" altLang="ko-KR" sz="2000" dirty="0" smtClean="0">
                <a:latin typeface="Cambria" pitchFamily="18" charset="0"/>
              </a:rPr>
              <a:t>may lead to </a:t>
            </a:r>
            <a:br>
              <a:rPr lang="en-US" altLang="ko-KR" sz="2000" dirty="0" smtClean="0">
                <a:latin typeface="Cambria" pitchFamily="18" charset="0"/>
              </a:rPr>
            </a:br>
            <a:r>
              <a:rPr lang="en-US" altLang="ko-KR" sz="2000" dirty="0" smtClean="0">
                <a:latin typeface="Cambria" pitchFamily="18" charset="0"/>
              </a:rPr>
              <a:t>“Goal </a:t>
            </a:r>
            <a:r>
              <a:rPr lang="en-US" altLang="ko-KR" sz="2000" dirty="0" smtClean="0">
                <a:latin typeface="Cambria" pitchFamily="18" charset="0"/>
              </a:rPr>
              <a:t>ambiguity”, the “SDGs Label" on existing policies, lack of in-depth understanding  of the SDGs</a:t>
            </a:r>
          </a:p>
          <a:p>
            <a:pPr>
              <a:buClr>
                <a:srgbClr val="0070C0"/>
              </a:buClr>
              <a:buFont typeface="Wingdings" pitchFamily="2" charset="2"/>
              <a:buChar char="l"/>
            </a:pPr>
            <a:endParaRPr lang="en-US" altLang="ko-KR" sz="2000" i="1" dirty="0">
              <a:latin typeface="Cambria" pitchFamily="18" charset="0"/>
              <a:ea typeface="맑은 고딕"/>
              <a:cs typeface="Times New Roman"/>
            </a:endParaRPr>
          </a:p>
          <a:p>
            <a:pPr>
              <a:buClr>
                <a:srgbClr val="0070C0"/>
              </a:buClr>
              <a:buFont typeface="Wingdings" pitchFamily="2" charset="2"/>
              <a:buChar char="l"/>
            </a:pPr>
            <a:r>
              <a:rPr lang="en-US" altLang="ko-KR" sz="2000" dirty="0" smtClean="0">
                <a:latin typeface="Cambria"/>
                <a:ea typeface="맑은 고딕"/>
                <a:cs typeface="Times New Roman"/>
              </a:rPr>
              <a:t>Policy recommendations</a:t>
            </a:r>
          </a:p>
          <a:p>
            <a:pPr>
              <a:buClr>
                <a:srgbClr val="0070C0"/>
              </a:buClr>
              <a:buFont typeface="Cambria" pitchFamily="18" charset="0"/>
              <a:buChar char="-"/>
            </a:pPr>
            <a:r>
              <a:rPr lang="en-US" altLang="ko-KR" sz="2000" dirty="0" smtClean="0">
                <a:latin typeface="Cambria" pitchFamily="18" charset="0"/>
              </a:rPr>
              <a:t>National </a:t>
            </a:r>
            <a:r>
              <a:rPr lang="en-US" altLang="ko-KR" sz="2000" dirty="0">
                <a:latin typeface="Cambria" pitchFamily="18" charset="0"/>
              </a:rPr>
              <a:t>implementation system which will ensure that accountability of the SDGs </a:t>
            </a:r>
            <a:endParaRPr lang="en-US" altLang="ko-KR" sz="2000" dirty="0" smtClean="0">
              <a:latin typeface="Cambria" pitchFamily="18" charset="0"/>
            </a:endParaRPr>
          </a:p>
          <a:p>
            <a:pPr>
              <a:buClr>
                <a:srgbClr val="0070C0"/>
              </a:buClr>
              <a:buFont typeface="Cambria" pitchFamily="18" charset="0"/>
              <a:buChar char="-"/>
            </a:pPr>
            <a:r>
              <a:rPr lang="en-US" altLang="ko-KR" sz="2000" dirty="0" smtClean="0">
                <a:latin typeface="Cambria"/>
                <a:ea typeface="맑은 고딕"/>
                <a:cs typeface="Times New Roman"/>
              </a:rPr>
              <a:t>Horizontal </a:t>
            </a:r>
            <a:r>
              <a:rPr lang="en-US" altLang="ko-KR" sz="2000" dirty="0">
                <a:latin typeface="Cambria"/>
                <a:ea typeface="맑은 고딕"/>
                <a:cs typeface="Times New Roman"/>
              </a:rPr>
              <a:t>and vertical dimension of multi-level </a:t>
            </a:r>
            <a:r>
              <a:rPr lang="en-US" altLang="ko-KR" sz="2000" dirty="0" smtClean="0">
                <a:latin typeface="Cambria"/>
                <a:ea typeface="맑은 고딕"/>
                <a:cs typeface="Times New Roman"/>
              </a:rPr>
              <a:t>governance</a:t>
            </a:r>
            <a:endParaRPr lang="en-US" altLang="ko-KR" sz="2000" dirty="0" smtClean="0">
              <a:latin typeface="Cambria" pitchFamily="18" charset="0"/>
              <a:ea typeface="맑은 고딕"/>
              <a:cs typeface="Times New Roman"/>
            </a:endParaRPr>
          </a:p>
          <a:p>
            <a:pPr>
              <a:buClr>
                <a:srgbClr val="0070C0"/>
              </a:buClr>
              <a:buFont typeface="Cambria" pitchFamily="18" charset="0"/>
              <a:buChar char="-"/>
            </a:pPr>
            <a:r>
              <a:rPr lang="en-US" altLang="ko-KR" sz="2000" dirty="0" smtClean="0">
                <a:latin typeface="Cambria"/>
                <a:ea typeface="맑은 고딕"/>
                <a:cs typeface="Times New Roman"/>
              </a:rPr>
              <a:t>‘Centre </a:t>
            </a:r>
            <a:r>
              <a:rPr lang="en-US" altLang="ko-KR" sz="2000" dirty="0">
                <a:latin typeface="Cambria"/>
                <a:ea typeface="맑은 고딕"/>
                <a:cs typeface="Times New Roman"/>
              </a:rPr>
              <a:t>of Government’ as core coordinating agency </a:t>
            </a:r>
          </a:p>
          <a:p>
            <a:pPr>
              <a:buClr>
                <a:srgbClr val="0070C0"/>
              </a:buClr>
              <a:buFont typeface="Cambria" pitchFamily="18" charset="0"/>
              <a:buChar char="-"/>
            </a:pPr>
            <a:r>
              <a:rPr lang="en-US" altLang="ko-KR" sz="2000" dirty="0" smtClean="0">
                <a:latin typeface="Cambria"/>
                <a:ea typeface="맑은 고딕"/>
                <a:cs typeface="Times New Roman"/>
              </a:rPr>
              <a:t>Role </a:t>
            </a:r>
            <a:r>
              <a:rPr lang="en-US" altLang="ko-KR" sz="2000" dirty="0">
                <a:latin typeface="Cambria"/>
                <a:ea typeface="맑은 고딕"/>
                <a:cs typeface="Times New Roman"/>
              </a:rPr>
              <a:t>of local government is </a:t>
            </a:r>
            <a:r>
              <a:rPr lang="en-US" altLang="ko-KR" sz="2000" dirty="0" smtClean="0">
                <a:latin typeface="Cambria"/>
                <a:ea typeface="맑은 고딕"/>
                <a:cs typeface="Times New Roman"/>
              </a:rPr>
              <a:t>critical</a:t>
            </a:r>
          </a:p>
          <a:p>
            <a:pPr>
              <a:buClr>
                <a:srgbClr val="0070C0"/>
              </a:buClr>
              <a:buFont typeface="Cambria" pitchFamily="18" charset="0"/>
              <a:buChar char="-"/>
            </a:pPr>
            <a:r>
              <a:rPr lang="en-US" altLang="ko-KR" sz="2000" dirty="0" smtClean="0">
                <a:latin typeface="Cambria"/>
                <a:ea typeface="맑은 고딕"/>
                <a:cs typeface="Times New Roman"/>
              </a:rPr>
              <a:t>Using existing institutional  mechanism BUT need new approach</a:t>
            </a:r>
            <a:endParaRPr lang="ko-KR" altLang="en-US" sz="2000" dirty="0">
              <a:latin typeface="Cambria" pitchFamily="18" charset="0"/>
            </a:endParaRPr>
          </a:p>
        </p:txBody>
      </p:sp>
      <p:pic>
        <p:nvPicPr>
          <p:cNvPr id="4" name="그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1545793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37038" y="4521200"/>
            <a:ext cx="4079963" cy="923330"/>
          </a:xfrm>
          <a:prstGeom prst="rect">
            <a:avLst/>
          </a:prstGeom>
          <a:noFill/>
        </p:spPr>
        <p:txBody>
          <a:bodyPr wrap="none">
            <a:spAutoFit/>
          </a:bodyPr>
          <a:lstStyle/>
          <a:p>
            <a:pPr>
              <a:defRPr/>
            </a:pPr>
            <a:r>
              <a:rPr lang="en-US" altLang="ko-KR" sz="5400" dirty="0" smtClean="0">
                <a:solidFill>
                  <a:schemeClr val="tx1">
                    <a:lumMod val="85000"/>
                    <a:lumOff val="15000"/>
                  </a:schemeClr>
                </a:solidFill>
                <a:latin typeface="+mj-ea"/>
                <a:ea typeface="+mj-ea"/>
              </a:rPr>
              <a:t>Thank you</a:t>
            </a:r>
            <a:endParaRPr lang="ko-KR" altLang="en-US" sz="5400" dirty="0" err="1">
              <a:solidFill>
                <a:schemeClr val="tx1">
                  <a:lumMod val="85000"/>
                  <a:lumOff val="15000"/>
                </a:schemeClr>
              </a:solidFill>
              <a:latin typeface="+mj-ea"/>
              <a:ea typeface="+mj-ea"/>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1403647" y="3269916"/>
            <a:ext cx="6014417" cy="646331"/>
          </a:xfrm>
          <a:prstGeom prst="rect">
            <a:avLst/>
          </a:prstGeom>
          <a:noFill/>
        </p:spPr>
        <p:txBody>
          <a:bodyPr wrap="square">
            <a:spAutoFit/>
          </a:bodyPr>
          <a:lstStyle/>
          <a:p>
            <a:pPr marL="742950" indent="-742950" algn="ctr">
              <a:buAutoNum type="arabicPeriod"/>
              <a:defRPr/>
            </a:pPr>
            <a:r>
              <a:rPr lang="en-US" altLang="ko-KR" sz="3600" b="1" dirty="0" smtClean="0">
                <a:solidFill>
                  <a:srgbClr val="0070C0"/>
                </a:solidFill>
                <a:latin typeface="Cambria" pitchFamily="18" charset="0"/>
              </a:rPr>
              <a:t>Introduction</a:t>
            </a:r>
            <a:endParaRPr lang="en-US" altLang="ko-KR" sz="3600" b="1" dirty="0">
              <a:solidFill>
                <a:schemeClr val="tx1">
                  <a:lumMod val="85000"/>
                  <a:lumOff val="15000"/>
                </a:schemeClr>
              </a:solidFill>
              <a:latin typeface="Cambria" pitchFamily="18" charset="0"/>
              <a:ea typeface="+mj-ea"/>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561875"/>
            <a:ext cx="5940425" cy="850901"/>
          </a:xfrm>
        </p:spPr>
        <p:txBody>
          <a:bodyPr/>
          <a:lstStyle/>
          <a:p>
            <a:r>
              <a:rPr lang="en-US" altLang="ko-KR" b="1" dirty="0" smtClean="0">
                <a:solidFill>
                  <a:srgbClr val="0070C0"/>
                </a:solidFill>
                <a:latin typeface="Cambria" pitchFamily="18" charset="0"/>
              </a:rPr>
              <a:t>1. Introduction</a:t>
            </a:r>
            <a:r>
              <a:rPr lang="en-US" altLang="ko-KR" b="1" dirty="0">
                <a:solidFill>
                  <a:schemeClr val="tx1"/>
                </a:solidFill>
                <a:latin typeface="Cambria" pitchFamily="18" charset="0"/>
              </a:rPr>
              <a:t/>
            </a:r>
            <a:br>
              <a:rPr lang="en-US" altLang="ko-KR" b="1" dirty="0">
                <a:solidFill>
                  <a:schemeClr val="tx1"/>
                </a:solidFill>
                <a:latin typeface="Cambria" pitchFamily="18" charset="0"/>
              </a:rPr>
            </a:br>
            <a:endParaRPr lang="ko-KR" altLang="en-US" dirty="0">
              <a:solidFill>
                <a:schemeClr val="tx1"/>
              </a:solidFill>
            </a:endParaRPr>
          </a:p>
        </p:txBody>
      </p:sp>
      <p:sp>
        <p:nvSpPr>
          <p:cNvPr id="4" name="Content Placeholder 3"/>
          <p:cNvSpPr>
            <a:spLocks noGrp="1"/>
          </p:cNvSpPr>
          <p:nvPr>
            <p:ph idx="1"/>
          </p:nvPr>
        </p:nvSpPr>
        <p:spPr/>
        <p:txBody>
          <a:bodyPr/>
          <a:lstStyle/>
          <a:p>
            <a:pPr>
              <a:buClr>
                <a:srgbClr val="0070C0"/>
              </a:buClr>
              <a:buFont typeface="Wingdings" pitchFamily="2" charset="2"/>
              <a:buChar char="l"/>
              <a:defRPr/>
            </a:pPr>
            <a:r>
              <a:rPr lang="en-US" altLang="ko-KR" sz="2400" dirty="0">
                <a:latin typeface="Cambria" pitchFamily="18" charset="0"/>
                <a:sym typeface="Wingdings"/>
              </a:rPr>
              <a:t>SDGs vs. MDGs </a:t>
            </a:r>
          </a:p>
          <a:p>
            <a:pPr>
              <a:buClr>
                <a:srgbClr val="0070C0"/>
              </a:buClr>
              <a:buFont typeface="Wingdings" pitchFamily="2" charset="2"/>
              <a:buChar char="l"/>
              <a:defRPr/>
            </a:pPr>
            <a:endParaRPr lang="en-US" altLang="ko-KR" sz="2400" dirty="0">
              <a:latin typeface="Cambria" pitchFamily="18" charset="0"/>
              <a:sym typeface="Wingdings"/>
            </a:endParaRPr>
          </a:p>
          <a:p>
            <a:pPr>
              <a:buClr>
                <a:srgbClr val="0070C0"/>
              </a:buClr>
              <a:buFont typeface="Wingdings" pitchFamily="2" charset="2"/>
              <a:buChar char="l"/>
              <a:defRPr/>
            </a:pPr>
            <a:r>
              <a:rPr lang="en-US" altLang="ko-KR" sz="2400" dirty="0">
                <a:latin typeface="Cambria" pitchFamily="18" charset="0"/>
              </a:rPr>
              <a:t>How can the SDGs be implemented at the national level?</a:t>
            </a:r>
          </a:p>
          <a:p>
            <a:pPr>
              <a:buClr>
                <a:srgbClr val="0070C0"/>
              </a:buClr>
              <a:buFont typeface="Wingdings" pitchFamily="2" charset="2"/>
              <a:buChar char="l"/>
              <a:defRPr/>
            </a:pPr>
            <a:endParaRPr lang="en-US" altLang="ko-KR" sz="2400" dirty="0">
              <a:latin typeface="Cambria" pitchFamily="18" charset="0"/>
            </a:endParaRPr>
          </a:p>
          <a:p>
            <a:pPr>
              <a:buClr>
                <a:srgbClr val="0070C0"/>
              </a:buClr>
              <a:buFont typeface="Wingdings" pitchFamily="2" charset="2"/>
              <a:buChar char="l"/>
              <a:defRPr/>
            </a:pPr>
            <a:r>
              <a:rPr lang="en-US" altLang="ko-KR" sz="2400" dirty="0">
                <a:latin typeface="Cambria" pitchFamily="18" charset="0"/>
              </a:rPr>
              <a:t>What are the challenges that nation </a:t>
            </a:r>
            <a:r>
              <a:rPr lang="en-US" altLang="ko-KR" sz="2400" dirty="0" smtClean="0">
                <a:latin typeface="Cambria" pitchFamily="18" charset="0"/>
              </a:rPr>
              <a:t>states </a:t>
            </a:r>
            <a:r>
              <a:rPr lang="en-US" altLang="ko-KR" sz="2400" dirty="0">
                <a:latin typeface="Cambria" pitchFamily="18" charset="0"/>
              </a:rPr>
              <a:t>face in practice?</a:t>
            </a:r>
          </a:p>
          <a:p>
            <a:pPr>
              <a:buClr>
                <a:srgbClr val="0070C0"/>
              </a:buClr>
              <a:buFont typeface="Wingdings" pitchFamily="2" charset="2"/>
              <a:buChar char="l"/>
              <a:defRPr/>
            </a:pPr>
            <a:endParaRPr lang="en-US" altLang="ko-KR" sz="2400" dirty="0">
              <a:latin typeface="Cambria" pitchFamily="18" charset="0"/>
            </a:endParaRPr>
          </a:p>
          <a:p>
            <a:pPr>
              <a:buClr>
                <a:srgbClr val="0070C0"/>
              </a:buClr>
              <a:buFont typeface="Wingdings" pitchFamily="2" charset="2"/>
              <a:buChar char="l"/>
              <a:defRPr/>
            </a:pPr>
            <a:r>
              <a:rPr lang="en-US" altLang="ko-KR" sz="2400" dirty="0">
                <a:latin typeface="Cambria" pitchFamily="18" charset="0"/>
              </a:rPr>
              <a:t>How can we ensure effective and inclusive institutional </a:t>
            </a:r>
            <a:r>
              <a:rPr lang="en-US" altLang="ko-KR" sz="2400" dirty="0" smtClean="0">
                <a:latin typeface="Cambria" pitchFamily="18" charset="0"/>
              </a:rPr>
              <a:t>arrangements </a:t>
            </a:r>
            <a:r>
              <a:rPr lang="en-US" altLang="ko-KR" sz="2400" dirty="0">
                <a:latin typeface="Cambria" pitchFamily="18" charset="0"/>
              </a:rPr>
              <a:t>to ensure partnership?</a:t>
            </a:r>
            <a:endParaRPr lang="ko-KR" altLang="ko-KR" sz="2400" dirty="0">
              <a:latin typeface="Cambria" pitchFamily="18" charset="0"/>
            </a:endParaRPr>
          </a:p>
          <a:p>
            <a:endParaRPr lang="ko-KR" altLang="en-US" dirty="0"/>
          </a:p>
        </p:txBody>
      </p:sp>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1551214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1403647" y="2708920"/>
            <a:ext cx="6014417" cy="1754326"/>
          </a:xfrm>
          <a:prstGeom prst="rect">
            <a:avLst/>
          </a:prstGeom>
          <a:noFill/>
        </p:spPr>
        <p:txBody>
          <a:bodyPr wrap="square">
            <a:spAutoFit/>
          </a:bodyPr>
          <a:lstStyle/>
          <a:p>
            <a:pPr algn="ctr">
              <a:defRPr/>
            </a:pPr>
            <a:r>
              <a:rPr lang="en-US" altLang="ko-KR" sz="3600" b="1" dirty="0">
                <a:solidFill>
                  <a:srgbClr val="0070C0"/>
                </a:solidFill>
                <a:latin typeface="Cambria" pitchFamily="18" charset="0"/>
              </a:rPr>
              <a:t>2. Constructive and Deconstructive Ambiguity of the SDGs</a:t>
            </a:r>
            <a:endParaRPr lang="en-US" altLang="ko-KR" sz="3600" b="1" dirty="0">
              <a:solidFill>
                <a:schemeClr val="tx1">
                  <a:lumMod val="85000"/>
                  <a:lumOff val="15000"/>
                </a:schemeClr>
              </a:solidFill>
              <a:latin typeface="Cambria" pitchFamily="18" charset="0"/>
              <a:ea typeface="+mj-ea"/>
            </a:endParaRPr>
          </a:p>
        </p:txBody>
      </p:sp>
    </p:spTree>
    <p:extLst>
      <p:ext uri="{BB962C8B-B14F-4D97-AF65-F5344CB8AC3E}">
        <p14:creationId xmlns:p14="http://schemas.microsoft.com/office/powerpoint/2010/main" val="150527537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5" y="345851"/>
            <a:ext cx="8712968" cy="706885"/>
          </a:xfrm>
        </p:spPr>
        <p:txBody>
          <a:bodyPr/>
          <a:lstStyle/>
          <a:p>
            <a:r>
              <a:rPr lang="en-US" altLang="ko-KR" sz="2500" b="1" dirty="0" smtClean="0">
                <a:solidFill>
                  <a:srgbClr val="0070C0"/>
                </a:solidFill>
                <a:latin typeface="Cambria" pitchFamily="18" charset="0"/>
              </a:rPr>
              <a:t>2. Constructive </a:t>
            </a:r>
            <a:r>
              <a:rPr lang="en-US" altLang="ko-KR" sz="2500" b="1" dirty="0">
                <a:solidFill>
                  <a:srgbClr val="0070C0"/>
                </a:solidFill>
                <a:latin typeface="Cambria" pitchFamily="18" charset="0"/>
              </a:rPr>
              <a:t>and Deconstructive Ambiguity of the SDGs </a:t>
            </a:r>
            <a:endParaRPr lang="ko-KR" altLang="en-US" sz="2500" dirty="0">
              <a:solidFill>
                <a:schemeClr val="tx1"/>
              </a:solidFill>
            </a:endParaRPr>
          </a:p>
        </p:txBody>
      </p:sp>
      <p:sp>
        <p:nvSpPr>
          <p:cNvPr id="3" name="Content Placeholder 2"/>
          <p:cNvSpPr>
            <a:spLocks noGrp="1"/>
          </p:cNvSpPr>
          <p:nvPr>
            <p:ph idx="1"/>
          </p:nvPr>
        </p:nvSpPr>
        <p:spPr/>
        <p:txBody>
          <a:bodyPr/>
          <a:lstStyle/>
          <a:p>
            <a:pPr marL="0" indent="0">
              <a:buNone/>
            </a:pPr>
            <a:r>
              <a:rPr lang="en-US" altLang="ko-KR" sz="2400" dirty="0">
                <a:latin typeface="Cambria" pitchFamily="18" charset="0"/>
              </a:rPr>
              <a:t>2.1 Constructive Ambiguity of international </a:t>
            </a:r>
            <a:r>
              <a:rPr lang="en-US" altLang="ko-KR" sz="2400" dirty="0" smtClean="0">
                <a:latin typeface="Cambria" pitchFamily="18" charset="0"/>
              </a:rPr>
              <a:t>agreements</a:t>
            </a:r>
          </a:p>
          <a:p>
            <a:pPr marL="0" indent="0">
              <a:buNone/>
            </a:pPr>
            <a:endParaRPr lang="en-US" altLang="ko-KR" sz="2000" dirty="0">
              <a:latin typeface="Cambria" pitchFamily="18" charset="0"/>
            </a:endParaRPr>
          </a:p>
          <a:p>
            <a:pPr>
              <a:buClr>
                <a:srgbClr val="0070C0"/>
              </a:buClr>
              <a:buFont typeface="Wingdings" pitchFamily="2" charset="2"/>
              <a:buChar char="l"/>
            </a:pPr>
            <a:r>
              <a:rPr lang="en-US" altLang="ko-KR" sz="2000" i="1" dirty="0" smtClean="0">
                <a:latin typeface="Cambria" pitchFamily="18" charset="0"/>
              </a:rPr>
              <a:t>“</a:t>
            </a:r>
            <a:r>
              <a:rPr lang="en-US" altLang="ko-KR" sz="2000" i="1" dirty="0">
                <a:latin typeface="Cambria" pitchFamily="18" charset="0"/>
              </a:rPr>
              <a:t>Constructive Ambiguity”:</a:t>
            </a:r>
            <a:r>
              <a:rPr lang="en-US" altLang="ko-KR" sz="2000" dirty="0">
                <a:latin typeface="Cambria" pitchFamily="18" charset="0"/>
              </a:rPr>
              <a:t> positive aspect of highly comprehensive set of ambitious </a:t>
            </a:r>
            <a:r>
              <a:rPr lang="en-US" altLang="ko-KR" sz="2000" dirty="0" smtClean="0">
                <a:latin typeface="Cambria" pitchFamily="18" charset="0"/>
              </a:rPr>
              <a:t>international goals </a:t>
            </a:r>
          </a:p>
          <a:p>
            <a:pPr>
              <a:buClr>
                <a:srgbClr val="0070C0"/>
              </a:buClr>
              <a:buFont typeface="Cambria" pitchFamily="18" charset="0"/>
              <a:buChar char="→"/>
            </a:pPr>
            <a:r>
              <a:rPr lang="en-US" altLang="ko-KR" sz="2000" dirty="0" smtClean="0">
                <a:latin typeface="Cambria"/>
                <a:ea typeface="맑은 고딕"/>
                <a:cs typeface="Times New Roman"/>
              </a:rPr>
              <a:t>Leaves </a:t>
            </a:r>
            <a:r>
              <a:rPr lang="en-US" altLang="ko-KR" sz="2000" dirty="0">
                <a:latin typeface="Cambria"/>
                <a:ea typeface="맑은 고딕"/>
                <a:cs typeface="Times New Roman"/>
              </a:rPr>
              <a:t>room for consensus building among nation states with a </a:t>
            </a:r>
            <a:r>
              <a:rPr lang="en-US" altLang="ko-KR" sz="2000" dirty="0" smtClean="0">
                <a:latin typeface="Cambria"/>
                <a:ea typeface="맑은 고딕"/>
                <a:cs typeface="Times New Roman"/>
              </a:rPr>
              <a:t>	wide-ranging </a:t>
            </a:r>
            <a:r>
              <a:rPr lang="en-US" altLang="ko-KR" sz="2000" dirty="0">
                <a:latin typeface="Cambria"/>
                <a:ea typeface="맑은 고딕"/>
                <a:cs typeface="Times New Roman"/>
              </a:rPr>
              <a:t>spectrum of political interests </a:t>
            </a:r>
          </a:p>
          <a:p>
            <a:pPr>
              <a:buClr>
                <a:srgbClr val="0070C0"/>
              </a:buClr>
              <a:buFont typeface="Cambria" pitchFamily="18" charset="0"/>
              <a:buChar char="→"/>
            </a:pPr>
            <a:r>
              <a:rPr lang="en-US" altLang="ko-KR" sz="2000" dirty="0" smtClean="0">
                <a:latin typeface="Cambria"/>
                <a:ea typeface="맑은 고딕"/>
                <a:cs typeface="Times New Roman"/>
              </a:rPr>
              <a:t>Specific design of national implementation policies is left to each nation state</a:t>
            </a:r>
            <a:endParaRPr lang="en-US" altLang="ko-KR" sz="2000" dirty="0" smtClean="0">
              <a:latin typeface="Cambria" pitchFamily="18" charset="0"/>
            </a:endParaRPr>
          </a:p>
          <a:p>
            <a:pPr marL="0" indent="0">
              <a:buNone/>
            </a:pPr>
            <a:endParaRPr lang="en-US" altLang="ko-KR" sz="2000" dirty="0">
              <a:latin typeface="Cambria" pitchFamily="18" charset="0"/>
            </a:endParaRPr>
          </a:p>
          <a:p>
            <a:pPr>
              <a:buClr>
                <a:srgbClr val="0070C0"/>
              </a:buClr>
              <a:buFont typeface="Wingdings" pitchFamily="2" charset="2"/>
              <a:buChar char="l"/>
            </a:pPr>
            <a:r>
              <a:rPr lang="en-US" altLang="ko-KR" sz="2000" dirty="0" smtClean="0">
                <a:latin typeface="Cambria" pitchFamily="18" charset="0"/>
              </a:rPr>
              <a:t>Complicated </a:t>
            </a:r>
            <a:r>
              <a:rPr lang="en-US" altLang="ko-KR" sz="2000" dirty="0">
                <a:latin typeface="Cambria" pitchFamily="18" charset="0"/>
              </a:rPr>
              <a:t>negotiation of the </a:t>
            </a:r>
            <a:r>
              <a:rPr lang="en-US" altLang="ko-KR" sz="2000" dirty="0" smtClean="0">
                <a:latin typeface="Cambria" pitchFamily="18" charset="0"/>
              </a:rPr>
              <a:t>SDGs </a:t>
            </a:r>
            <a:r>
              <a:rPr lang="en-US" altLang="ko-KR" sz="2000" dirty="0">
                <a:latin typeface="Cambria" pitchFamily="18" charset="0"/>
              </a:rPr>
              <a:t>(2012-2015) among member states, NGOs and international </a:t>
            </a:r>
            <a:r>
              <a:rPr lang="en-US" altLang="ko-KR" sz="2000" dirty="0" err="1">
                <a:latin typeface="Cambria" pitchFamily="18" charset="0"/>
              </a:rPr>
              <a:t>organisations</a:t>
            </a:r>
            <a:r>
              <a:rPr lang="en-US" altLang="ko-KR" sz="2000" dirty="0">
                <a:latin typeface="Cambria" pitchFamily="18" charset="0"/>
              </a:rPr>
              <a:t> </a:t>
            </a:r>
            <a:endParaRPr lang="en-US" altLang="ko-KR" sz="2000" dirty="0" smtClean="0">
              <a:latin typeface="Cambria" pitchFamily="18" charset="0"/>
            </a:endParaRPr>
          </a:p>
          <a:p>
            <a:pPr>
              <a:buClr>
                <a:srgbClr val="0070C0"/>
              </a:buClr>
              <a:buFont typeface="Cambria" pitchFamily="18" charset="0"/>
              <a:buChar char="→"/>
            </a:pPr>
            <a:r>
              <a:rPr lang="en-US" altLang="ko-KR" sz="2000" dirty="0" smtClean="0">
                <a:latin typeface="Cambria" pitchFamily="18" charset="0"/>
              </a:rPr>
              <a:t>Various goals </a:t>
            </a:r>
            <a:r>
              <a:rPr lang="en-US" altLang="ko-KR" sz="2000" dirty="0">
                <a:latin typeface="Cambria" pitchFamily="18" charset="0"/>
              </a:rPr>
              <a:t>from economic, </a:t>
            </a:r>
            <a:r>
              <a:rPr lang="en-US" altLang="ko-KR" sz="2000" dirty="0" smtClean="0">
                <a:latin typeface="Cambria" pitchFamily="18" charset="0"/>
              </a:rPr>
              <a:t>social and environment </a:t>
            </a:r>
            <a:r>
              <a:rPr lang="en-US" altLang="ko-KR" sz="2000" dirty="0">
                <a:latin typeface="Cambria" pitchFamily="18" charset="0"/>
              </a:rPr>
              <a:t> </a:t>
            </a:r>
            <a:r>
              <a:rPr lang="en-US" altLang="ko-KR" sz="2000" dirty="0" smtClean="0">
                <a:latin typeface="Cambria" pitchFamily="18" charset="0"/>
              </a:rPr>
              <a:t>agenda</a:t>
            </a:r>
            <a:endParaRPr lang="en-US" altLang="ko-KR" sz="2000" dirty="0">
              <a:latin typeface="Cambria" pitchFamily="18" charset="0"/>
            </a:endParaRPr>
          </a:p>
          <a:p>
            <a:pPr marL="0" indent="0">
              <a:buNone/>
            </a:pPr>
            <a:endParaRPr lang="ko-KR" altLang="en-US" sz="2000" dirty="0"/>
          </a:p>
        </p:txBody>
      </p:sp>
      <p:pic>
        <p:nvPicPr>
          <p:cNvPr id="4" name="그림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09320"/>
            <a:ext cx="2166888" cy="355370"/>
          </a:xfrm>
          <a:prstGeom prst="rect">
            <a:avLst/>
          </a:prstGeom>
        </p:spPr>
      </p:pic>
    </p:spTree>
    <p:extLst>
      <p:ext uri="{BB962C8B-B14F-4D97-AF65-F5344CB8AC3E}">
        <p14:creationId xmlns:p14="http://schemas.microsoft.com/office/powerpoint/2010/main" val="3319763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81128"/>
          </a:xfrm>
        </p:spPr>
        <p:txBody>
          <a:bodyPr/>
          <a:lstStyle/>
          <a:p>
            <a:pPr marL="0" indent="0">
              <a:buNone/>
            </a:pPr>
            <a:r>
              <a:rPr lang="en-US" altLang="ko-KR" sz="2400" dirty="0" smtClean="0">
                <a:latin typeface="Cambria" pitchFamily="18" charset="0"/>
              </a:rPr>
              <a:t>2.2 Deconstructive </a:t>
            </a:r>
            <a:r>
              <a:rPr lang="en-US" altLang="ko-KR" sz="2400" dirty="0">
                <a:latin typeface="Cambria" pitchFamily="18" charset="0"/>
              </a:rPr>
              <a:t>Ambiguity of international </a:t>
            </a:r>
            <a:r>
              <a:rPr lang="en-US" altLang="ko-KR" sz="2400" dirty="0" smtClean="0">
                <a:latin typeface="Cambria" pitchFamily="18" charset="0"/>
              </a:rPr>
              <a:t>agreements</a:t>
            </a:r>
          </a:p>
          <a:p>
            <a:pPr marL="0" indent="0">
              <a:buNone/>
            </a:pPr>
            <a:endParaRPr lang="en-US" altLang="ko-KR" sz="2000" dirty="0">
              <a:latin typeface="Cambria" pitchFamily="18" charset="0"/>
            </a:endParaRPr>
          </a:p>
          <a:p>
            <a:pPr>
              <a:buClr>
                <a:srgbClr val="0070C0"/>
              </a:buClr>
              <a:buFont typeface="Wingdings" pitchFamily="2" charset="2"/>
              <a:buChar char="l"/>
            </a:pPr>
            <a:r>
              <a:rPr lang="en-US" altLang="ko-KR" sz="2000" dirty="0" smtClean="0">
                <a:latin typeface="Cambria" pitchFamily="18" charset="0"/>
              </a:rPr>
              <a:t>Lack </a:t>
            </a:r>
            <a:r>
              <a:rPr lang="en-US" altLang="ko-KR" sz="2000" dirty="0">
                <a:latin typeface="Cambria" pitchFamily="18" charset="0"/>
              </a:rPr>
              <a:t>of strong accountability</a:t>
            </a:r>
            <a:endParaRPr lang="en-US" altLang="ko-KR" sz="2000" dirty="0" smtClean="0">
              <a:latin typeface="Cambria" pitchFamily="18" charset="0"/>
            </a:endParaRPr>
          </a:p>
          <a:p>
            <a:pPr>
              <a:buFont typeface="Cambria" pitchFamily="18" charset="0"/>
              <a:buChar char="→"/>
            </a:pPr>
            <a:r>
              <a:rPr lang="en-US" altLang="ko-KR" sz="2000" dirty="0" smtClean="0">
                <a:latin typeface="Cambria" pitchFamily="18" charset="0"/>
              </a:rPr>
              <a:t>Means of enforcement: mostly moral sanctions and peer pressure</a:t>
            </a:r>
          </a:p>
          <a:p>
            <a:pPr>
              <a:buFont typeface="Cambria" pitchFamily="18" charset="0"/>
              <a:buChar char="→"/>
            </a:pPr>
            <a:r>
              <a:rPr lang="en-US" altLang="ko-KR" sz="2000" dirty="0" smtClean="0">
                <a:latin typeface="Cambria" pitchFamily="18" charset="0"/>
              </a:rPr>
              <a:t>Confusion </a:t>
            </a:r>
            <a:r>
              <a:rPr lang="en-US" altLang="ko-KR" sz="2000" dirty="0">
                <a:latin typeface="Cambria" pitchFamily="18" charset="0"/>
              </a:rPr>
              <a:t>or competition when determining policy priorities from a wide spectrum of goals and targets </a:t>
            </a:r>
            <a:endParaRPr lang="en-US" altLang="ko-KR" sz="2000" dirty="0" smtClean="0">
              <a:latin typeface="Cambria" pitchFamily="18" charset="0"/>
            </a:endParaRPr>
          </a:p>
          <a:p>
            <a:pPr marL="0" indent="0">
              <a:buNone/>
            </a:pPr>
            <a:endParaRPr lang="en-US" altLang="ko-KR" sz="2000" dirty="0">
              <a:latin typeface="Cambria" pitchFamily="18" charset="0"/>
            </a:endParaRPr>
          </a:p>
          <a:p>
            <a:pPr algn="just">
              <a:spcAft>
                <a:spcPts val="0"/>
              </a:spcAft>
              <a:buClr>
                <a:srgbClr val="0070C0"/>
              </a:buClr>
              <a:buFont typeface="Wingdings" pitchFamily="2" charset="2"/>
              <a:buChar char="l"/>
            </a:pPr>
            <a:r>
              <a:rPr lang="en-US" altLang="ko-KR" sz="2000" kern="100" dirty="0">
                <a:latin typeface="Cambria" pitchFamily="18" charset="0"/>
                <a:ea typeface="맑은 고딕"/>
                <a:cs typeface="Times New Roman"/>
              </a:rPr>
              <a:t>Ambiguous goals may lead to ambiguous means, giving way to opposing </a:t>
            </a:r>
            <a:r>
              <a:rPr lang="en-US" altLang="ko-KR" sz="2000" kern="100" dirty="0" smtClean="0">
                <a:latin typeface="Cambria" pitchFamily="18" charset="0"/>
                <a:ea typeface="맑은 고딕"/>
                <a:cs typeface="Times New Roman"/>
              </a:rPr>
              <a:t>interpretations as to which social groups should receive policy support</a:t>
            </a:r>
          </a:p>
          <a:p>
            <a:pPr marL="0" indent="0" algn="just">
              <a:spcAft>
                <a:spcPts val="0"/>
              </a:spcAft>
              <a:buClr>
                <a:srgbClr val="0070C0"/>
              </a:buClr>
              <a:buNone/>
            </a:pPr>
            <a:endParaRPr lang="en-US" altLang="ko-KR" sz="2000" kern="100" dirty="0" smtClean="0">
              <a:latin typeface="Cambria" pitchFamily="18" charset="0"/>
              <a:ea typeface="맑은 고딕"/>
              <a:cs typeface="Times New Roman"/>
            </a:endParaRPr>
          </a:p>
          <a:p>
            <a:pPr algn="just">
              <a:spcAft>
                <a:spcPts val="0"/>
              </a:spcAft>
              <a:buClr>
                <a:srgbClr val="0070C0"/>
              </a:buClr>
              <a:buFont typeface="Wingdings" pitchFamily="2" charset="2"/>
              <a:buChar char="l"/>
            </a:pPr>
            <a:r>
              <a:rPr lang="en-US" altLang="ko-KR" sz="2000" kern="100" dirty="0" smtClean="0">
                <a:latin typeface="Cambria" pitchFamily="18" charset="0"/>
                <a:ea typeface="맑은 고딕"/>
                <a:cs typeface="Times New Roman"/>
              </a:rPr>
              <a:t>Categorized into Ambiguity of priority, policy means, target population and evaluative standards</a:t>
            </a:r>
            <a:endParaRPr lang="ko-KR" altLang="ko-KR" sz="2000" kern="100" dirty="0" smtClean="0">
              <a:latin typeface="Cambria" pitchFamily="18" charset="0"/>
              <a:ea typeface="맑은 고딕"/>
              <a:cs typeface="Times New Roman"/>
            </a:endParaRPr>
          </a:p>
          <a:p>
            <a:pPr marL="0" indent="0">
              <a:buNone/>
            </a:pPr>
            <a:endParaRPr lang="ko-KR" altLang="en-US" sz="2000" dirty="0">
              <a:latin typeface="Cambria" pitchFamily="18" charset="0"/>
            </a:endParaRPr>
          </a:p>
        </p:txBody>
      </p:sp>
      <p:sp>
        <p:nvSpPr>
          <p:cNvPr id="5" name="Title 1"/>
          <p:cNvSpPr>
            <a:spLocks noGrp="1"/>
          </p:cNvSpPr>
          <p:nvPr>
            <p:ph type="title"/>
          </p:nvPr>
        </p:nvSpPr>
        <p:spPr>
          <a:xfrm>
            <a:off x="107505" y="345851"/>
            <a:ext cx="8712968" cy="706885"/>
          </a:xfrm>
        </p:spPr>
        <p:txBody>
          <a:bodyPr/>
          <a:lstStyle/>
          <a:p>
            <a:r>
              <a:rPr lang="en-US" altLang="ko-KR" sz="2500" b="1" dirty="0" smtClean="0">
                <a:solidFill>
                  <a:srgbClr val="0070C0"/>
                </a:solidFill>
                <a:latin typeface="Cambria" pitchFamily="18" charset="0"/>
              </a:rPr>
              <a:t>2. Constructive </a:t>
            </a:r>
            <a:r>
              <a:rPr lang="en-US" altLang="ko-KR" sz="2500" b="1" dirty="0">
                <a:solidFill>
                  <a:srgbClr val="0070C0"/>
                </a:solidFill>
                <a:latin typeface="Cambria" pitchFamily="18" charset="0"/>
              </a:rPr>
              <a:t>and Deconstructive Ambiguity of the SDGs </a:t>
            </a:r>
            <a:r>
              <a:rPr lang="en-US" altLang="ko-KR" sz="2500" b="1" dirty="0">
                <a:solidFill>
                  <a:schemeClr val="tx1"/>
                </a:solidFill>
                <a:latin typeface="Cambria" pitchFamily="18" charset="0"/>
              </a:rPr>
              <a:t/>
            </a:r>
            <a:br>
              <a:rPr lang="en-US" altLang="ko-KR" sz="2500" b="1" dirty="0">
                <a:solidFill>
                  <a:schemeClr val="tx1"/>
                </a:solidFill>
                <a:latin typeface="Cambria" pitchFamily="18" charset="0"/>
              </a:rPr>
            </a:br>
            <a:endParaRPr lang="ko-KR" altLang="en-US" sz="2500" dirty="0">
              <a:solidFill>
                <a:schemeClr val="tx1"/>
              </a:solidFill>
            </a:endParaRP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6313587"/>
            <a:ext cx="2166888" cy="355370"/>
          </a:xfrm>
          <a:prstGeom prst="rect">
            <a:avLst/>
          </a:prstGeom>
        </p:spPr>
      </p:pic>
    </p:spTree>
    <p:extLst>
      <p:ext uri="{BB962C8B-B14F-4D97-AF65-F5344CB8AC3E}">
        <p14:creationId xmlns:p14="http://schemas.microsoft.com/office/powerpoint/2010/main" val="2734041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56250943"/>
              </p:ext>
            </p:extLst>
          </p:nvPr>
        </p:nvGraphicFramePr>
        <p:xfrm>
          <a:off x="179512" y="1528336"/>
          <a:ext cx="8856984" cy="5069016"/>
        </p:xfrm>
        <a:graphic>
          <a:graphicData uri="http://schemas.openxmlformats.org/drawingml/2006/table">
            <a:tbl>
              <a:tblPr firstRow="1" firstCol="1" bandRow="1">
                <a:tableStyleId>{22838BEF-8BB2-4498-84A7-C5851F593DF1}</a:tableStyleId>
              </a:tblPr>
              <a:tblGrid>
                <a:gridCol w="1426125"/>
                <a:gridCol w="3470419"/>
                <a:gridCol w="3960440"/>
              </a:tblGrid>
              <a:tr h="513389">
                <a:tc>
                  <a:txBody>
                    <a:bodyPr/>
                    <a:lstStyle/>
                    <a:p>
                      <a:pPr algn="just" latinLnBrk="1">
                        <a:lnSpc>
                          <a:spcPct val="115000"/>
                        </a:lnSpc>
                        <a:spcAft>
                          <a:spcPts val="1000"/>
                        </a:spcAft>
                      </a:pPr>
                      <a:r>
                        <a:rPr lang="en-US" sz="1400" kern="100" dirty="0">
                          <a:effectLst/>
                          <a:latin typeface="Cambria" pitchFamily="18" charset="0"/>
                        </a:rPr>
                        <a:t>Ambiguity</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a:effectLst/>
                          <a:latin typeface="Cambria" pitchFamily="18" charset="0"/>
                        </a:rPr>
                        <a:t>Definitions</a:t>
                      </a:r>
                      <a:endParaRPr lang="ko-KR" sz="1400" kern="10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dirty="0">
                          <a:effectLst/>
                          <a:latin typeface="Cambria" pitchFamily="18" charset="0"/>
                        </a:rPr>
                        <a:t>Expected </a:t>
                      </a:r>
                      <a:r>
                        <a:rPr lang="en-US" sz="1400" kern="100" dirty="0" smtClean="0">
                          <a:effectLst/>
                          <a:latin typeface="Cambria" pitchFamily="18" charset="0"/>
                        </a:rPr>
                        <a:t>problems </a:t>
                      </a:r>
                      <a:r>
                        <a:rPr lang="en-US" sz="1400" kern="100" dirty="0">
                          <a:effectLst/>
                          <a:latin typeface="Cambria" pitchFamily="18" charset="0"/>
                        </a:rPr>
                        <a:t>in practice</a:t>
                      </a:r>
                      <a:endParaRPr lang="ko-KR" sz="1400" kern="100" dirty="0">
                        <a:effectLst/>
                        <a:latin typeface="Cambria" pitchFamily="18" charset="0"/>
                        <a:ea typeface="맑은 고딕"/>
                        <a:cs typeface="Times New Roman"/>
                      </a:endParaRPr>
                    </a:p>
                  </a:txBody>
                  <a:tcPr marL="68580" marR="68580" marT="0" marB="0" anchor="ctr"/>
                </a:tc>
              </a:tr>
              <a:tr h="1286811">
                <a:tc>
                  <a:txBody>
                    <a:bodyPr/>
                    <a:lstStyle/>
                    <a:p>
                      <a:pPr algn="just" latinLnBrk="1">
                        <a:lnSpc>
                          <a:spcPct val="115000"/>
                        </a:lnSpc>
                        <a:spcAft>
                          <a:spcPts val="1000"/>
                        </a:spcAft>
                      </a:pPr>
                      <a:r>
                        <a:rPr lang="en-US" sz="1400" kern="100" dirty="0" smtClean="0">
                          <a:effectLst/>
                          <a:latin typeface="Cambria" pitchFamily="18" charset="0"/>
                        </a:rPr>
                        <a:t>Priority</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dirty="0">
                          <a:effectLst/>
                          <a:latin typeface="Cambria" pitchFamily="18" charset="0"/>
                        </a:rPr>
                        <a:t>Competitive interpretative </a:t>
                      </a:r>
                      <a:r>
                        <a:rPr lang="en-US" sz="1400" kern="100" dirty="0" smtClean="0">
                          <a:effectLst/>
                          <a:latin typeface="Cambria" pitchFamily="18" charset="0"/>
                        </a:rPr>
                        <a:t>of </a:t>
                      </a:r>
                      <a:r>
                        <a:rPr lang="en-US" sz="1400" kern="100" dirty="0">
                          <a:effectLst/>
                          <a:latin typeface="Cambria" pitchFamily="18" charset="0"/>
                        </a:rPr>
                        <a:t>goals</a:t>
                      </a:r>
                      <a:endParaRPr lang="ko-KR" sz="1400" kern="100" dirty="0">
                        <a:effectLst/>
                        <a:latin typeface="Cambria" pitchFamily="18" charset="0"/>
                      </a:endParaRPr>
                    </a:p>
                    <a:p>
                      <a:pPr algn="just" latinLnBrk="1">
                        <a:lnSpc>
                          <a:spcPct val="115000"/>
                        </a:lnSpc>
                        <a:spcAft>
                          <a:spcPts val="1000"/>
                        </a:spcAft>
                      </a:pPr>
                      <a:r>
                        <a:rPr lang="en-US" sz="1400" kern="100" dirty="0">
                          <a:effectLst/>
                          <a:latin typeface="Cambria" pitchFamily="18" charset="0"/>
                        </a:rPr>
                        <a:t>Different views on importance of goals </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dirty="0">
                          <a:effectLst/>
                          <a:latin typeface="Cambria" pitchFamily="18" charset="0"/>
                        </a:rPr>
                        <a:t>Polysemy of goals</a:t>
                      </a:r>
                      <a:endParaRPr lang="ko-KR" sz="1400" kern="100" dirty="0">
                        <a:effectLst/>
                        <a:latin typeface="Cambria" pitchFamily="18" charset="0"/>
                      </a:endParaRPr>
                    </a:p>
                    <a:p>
                      <a:pPr algn="just" latinLnBrk="1">
                        <a:lnSpc>
                          <a:spcPct val="115000"/>
                        </a:lnSpc>
                        <a:spcAft>
                          <a:spcPts val="1000"/>
                        </a:spcAft>
                      </a:pPr>
                      <a:r>
                        <a:rPr lang="en-US" sz="1400" kern="100" dirty="0">
                          <a:effectLst/>
                          <a:latin typeface="Cambria" pitchFamily="18" charset="0"/>
                        </a:rPr>
                        <a:t>Uncertainty of priority among many goals</a:t>
                      </a:r>
                      <a:endParaRPr lang="ko-KR" sz="1400" kern="100" dirty="0">
                        <a:effectLst/>
                        <a:latin typeface="Cambria" pitchFamily="18" charset="0"/>
                      </a:endParaRPr>
                    </a:p>
                    <a:p>
                      <a:pPr algn="just" latinLnBrk="1">
                        <a:lnSpc>
                          <a:spcPct val="115000"/>
                        </a:lnSpc>
                        <a:spcAft>
                          <a:spcPts val="1000"/>
                        </a:spcAft>
                      </a:pPr>
                      <a:r>
                        <a:rPr lang="en-US" sz="1400" kern="100" dirty="0">
                          <a:effectLst/>
                          <a:latin typeface="Cambria" pitchFamily="18" charset="0"/>
                        </a:rPr>
                        <a:t>Confusion and uncertainty of planning</a:t>
                      </a:r>
                      <a:endParaRPr lang="ko-KR" sz="1400" kern="100" dirty="0">
                        <a:effectLst/>
                        <a:latin typeface="Cambria" pitchFamily="18" charset="0"/>
                        <a:ea typeface="맑은 고딕"/>
                        <a:cs typeface="Times New Roman"/>
                      </a:endParaRPr>
                    </a:p>
                  </a:txBody>
                  <a:tcPr marL="68580" marR="68580" marT="0" marB="0" anchor="ctr"/>
                </a:tc>
              </a:tr>
              <a:tr h="1152128">
                <a:tc>
                  <a:txBody>
                    <a:bodyPr/>
                    <a:lstStyle/>
                    <a:p>
                      <a:pPr algn="just" latinLnBrk="1">
                        <a:lnSpc>
                          <a:spcPct val="115000"/>
                        </a:lnSpc>
                        <a:spcAft>
                          <a:spcPts val="1000"/>
                        </a:spcAft>
                      </a:pPr>
                      <a:r>
                        <a:rPr lang="en-US" sz="1400" kern="100" dirty="0" smtClean="0">
                          <a:effectLst/>
                          <a:latin typeface="Cambria" pitchFamily="18" charset="0"/>
                        </a:rPr>
                        <a:t>Policy </a:t>
                      </a:r>
                      <a:r>
                        <a:rPr lang="en-US" sz="1400" kern="100" dirty="0">
                          <a:effectLst/>
                          <a:latin typeface="Cambria" pitchFamily="18" charset="0"/>
                        </a:rPr>
                        <a:t>Means</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dirty="0" smtClean="0">
                          <a:effectLst/>
                          <a:latin typeface="Cambria" pitchFamily="18" charset="0"/>
                        </a:rPr>
                        <a:t>Unclear</a:t>
                      </a:r>
                      <a:r>
                        <a:rPr lang="en-US" sz="1400" kern="100" baseline="0" dirty="0" smtClean="0">
                          <a:effectLst/>
                          <a:latin typeface="Cambria" pitchFamily="18" charset="0"/>
                        </a:rPr>
                        <a:t> </a:t>
                      </a:r>
                      <a:r>
                        <a:rPr lang="en-US" sz="1400" kern="100" dirty="0" smtClean="0">
                          <a:effectLst/>
                          <a:latin typeface="Cambria" pitchFamily="18" charset="0"/>
                        </a:rPr>
                        <a:t>policy </a:t>
                      </a:r>
                      <a:r>
                        <a:rPr lang="en-US" sz="1400" kern="100" dirty="0">
                          <a:effectLst/>
                          <a:latin typeface="Cambria" pitchFamily="18" charset="0"/>
                        </a:rPr>
                        <a:t>tools </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dirty="0">
                          <a:effectLst/>
                          <a:latin typeface="Cambria" pitchFamily="18" charset="0"/>
                        </a:rPr>
                        <a:t>Difficulties of establishing law and institutions</a:t>
                      </a:r>
                      <a:endParaRPr lang="ko-KR" sz="1400" kern="100" dirty="0">
                        <a:effectLst/>
                        <a:latin typeface="Cambria" pitchFamily="18" charset="0"/>
                      </a:endParaRPr>
                    </a:p>
                    <a:p>
                      <a:pPr algn="just" latinLnBrk="1">
                        <a:lnSpc>
                          <a:spcPct val="115000"/>
                        </a:lnSpc>
                        <a:spcAft>
                          <a:spcPts val="1000"/>
                        </a:spcAft>
                      </a:pPr>
                      <a:r>
                        <a:rPr lang="en-US" sz="1400" kern="100" dirty="0">
                          <a:effectLst/>
                          <a:latin typeface="Cambria" pitchFamily="18" charset="0"/>
                        </a:rPr>
                        <a:t>Conflict of interest among institutions</a:t>
                      </a:r>
                      <a:endParaRPr lang="ko-KR" sz="1400" kern="100" dirty="0">
                        <a:effectLst/>
                        <a:latin typeface="Cambria" pitchFamily="18" charset="0"/>
                        <a:ea typeface="맑은 고딕"/>
                        <a:cs typeface="Times New Roman"/>
                      </a:endParaRPr>
                    </a:p>
                  </a:txBody>
                  <a:tcPr marL="68580" marR="68580" marT="0" marB="0" anchor="ctr"/>
                </a:tc>
              </a:tr>
              <a:tr h="864096">
                <a:tc>
                  <a:txBody>
                    <a:bodyPr/>
                    <a:lstStyle/>
                    <a:p>
                      <a:pPr algn="just" latinLnBrk="1">
                        <a:lnSpc>
                          <a:spcPct val="115000"/>
                        </a:lnSpc>
                        <a:spcAft>
                          <a:spcPts val="1000"/>
                        </a:spcAft>
                      </a:pPr>
                      <a:r>
                        <a:rPr lang="en-US" sz="1400" kern="100" dirty="0" smtClean="0">
                          <a:effectLst/>
                          <a:latin typeface="Cambria" pitchFamily="18" charset="0"/>
                        </a:rPr>
                        <a:t>Policy </a:t>
                      </a:r>
                      <a:r>
                        <a:rPr lang="en-US" sz="1400" kern="100" dirty="0">
                          <a:effectLst/>
                          <a:latin typeface="Cambria" pitchFamily="18" charset="0"/>
                        </a:rPr>
                        <a:t>Target</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dirty="0" smtClean="0">
                          <a:effectLst/>
                          <a:latin typeface="Cambria" pitchFamily="18" charset="0"/>
                        </a:rPr>
                        <a:t>Unclear policy </a:t>
                      </a:r>
                      <a:r>
                        <a:rPr lang="en-US" sz="1400" kern="100" dirty="0">
                          <a:effectLst/>
                          <a:latin typeface="Cambria" pitchFamily="18" charset="0"/>
                        </a:rPr>
                        <a:t>targets</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a:effectLst/>
                          <a:latin typeface="Cambria" pitchFamily="18" charset="0"/>
                        </a:rPr>
                        <a:t>Conflict of relevant institutions</a:t>
                      </a:r>
                      <a:endParaRPr lang="ko-KR" sz="1400" kern="100">
                        <a:effectLst/>
                        <a:latin typeface="Cambria" pitchFamily="18" charset="0"/>
                      </a:endParaRPr>
                    </a:p>
                    <a:p>
                      <a:pPr algn="just" latinLnBrk="1">
                        <a:lnSpc>
                          <a:spcPct val="115000"/>
                        </a:lnSpc>
                        <a:spcAft>
                          <a:spcPts val="1000"/>
                        </a:spcAft>
                      </a:pPr>
                      <a:r>
                        <a:rPr lang="en-US" sz="1400" kern="100">
                          <a:effectLst/>
                          <a:latin typeface="Cambria" pitchFamily="18" charset="0"/>
                        </a:rPr>
                        <a:t>Uncertainty of target group</a:t>
                      </a:r>
                      <a:endParaRPr lang="ko-KR" sz="1400" kern="100">
                        <a:effectLst/>
                        <a:latin typeface="Cambria" pitchFamily="18" charset="0"/>
                        <a:ea typeface="맑은 고딕"/>
                        <a:cs typeface="Times New Roman"/>
                      </a:endParaRPr>
                    </a:p>
                  </a:txBody>
                  <a:tcPr marL="68580" marR="68580" marT="0" marB="0" anchor="ctr"/>
                </a:tc>
              </a:tr>
              <a:tr h="1252592">
                <a:tc>
                  <a:txBody>
                    <a:bodyPr/>
                    <a:lstStyle/>
                    <a:p>
                      <a:pPr algn="just" latinLnBrk="1">
                        <a:lnSpc>
                          <a:spcPct val="115000"/>
                        </a:lnSpc>
                        <a:spcAft>
                          <a:spcPts val="1000"/>
                        </a:spcAft>
                      </a:pPr>
                      <a:r>
                        <a:rPr lang="en-US" sz="1400" kern="100" dirty="0" smtClean="0">
                          <a:effectLst/>
                          <a:latin typeface="Cambria" pitchFamily="18" charset="0"/>
                        </a:rPr>
                        <a:t>Evaluation</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00000"/>
                        </a:lnSpc>
                        <a:spcAft>
                          <a:spcPts val="1000"/>
                        </a:spcAft>
                      </a:pPr>
                      <a:r>
                        <a:rPr lang="en-US" sz="1400" kern="100" dirty="0">
                          <a:effectLst/>
                          <a:latin typeface="Cambria" pitchFamily="18" charset="0"/>
                        </a:rPr>
                        <a:t>Competitive interpretation of </a:t>
                      </a:r>
                      <a:r>
                        <a:rPr lang="en-US" sz="1400" kern="100" dirty="0" smtClean="0">
                          <a:effectLst/>
                          <a:latin typeface="Cambria" pitchFamily="18" charset="0"/>
                        </a:rPr>
                        <a:t>goal </a:t>
                      </a:r>
                      <a:r>
                        <a:rPr lang="en-US" sz="1400" kern="100" dirty="0">
                          <a:effectLst/>
                          <a:latin typeface="Cambria" pitchFamily="18" charset="0"/>
                        </a:rPr>
                        <a:t>achievement and progress</a:t>
                      </a:r>
                      <a:endParaRPr lang="ko-KR" sz="1400" kern="100" dirty="0">
                        <a:effectLst/>
                        <a:latin typeface="Cambria" pitchFamily="18" charset="0"/>
                      </a:endParaRPr>
                    </a:p>
                    <a:p>
                      <a:pPr algn="just" latinLnBrk="1">
                        <a:lnSpc>
                          <a:spcPct val="115000"/>
                        </a:lnSpc>
                        <a:spcAft>
                          <a:spcPts val="1000"/>
                        </a:spcAft>
                      </a:pPr>
                      <a:r>
                        <a:rPr lang="en-US" sz="1400" kern="100" dirty="0">
                          <a:effectLst/>
                          <a:latin typeface="Cambria" pitchFamily="18" charset="0"/>
                        </a:rPr>
                        <a:t>Difficulties of quantification </a:t>
                      </a:r>
                      <a:endParaRPr lang="ko-KR" sz="1400" kern="100" dirty="0">
                        <a:effectLst/>
                        <a:latin typeface="Cambria" pitchFamily="18" charset="0"/>
                        <a:ea typeface="맑은 고딕"/>
                        <a:cs typeface="Times New Roman"/>
                      </a:endParaRPr>
                    </a:p>
                  </a:txBody>
                  <a:tcPr marL="68580" marR="68580" marT="0" marB="0" anchor="ctr"/>
                </a:tc>
                <a:tc>
                  <a:txBody>
                    <a:bodyPr/>
                    <a:lstStyle/>
                    <a:p>
                      <a:pPr algn="just" latinLnBrk="1">
                        <a:lnSpc>
                          <a:spcPct val="115000"/>
                        </a:lnSpc>
                        <a:spcAft>
                          <a:spcPts val="1000"/>
                        </a:spcAft>
                      </a:pPr>
                      <a:r>
                        <a:rPr lang="en-US" sz="1400" kern="100" dirty="0">
                          <a:effectLst/>
                          <a:latin typeface="Cambria" pitchFamily="18" charset="0"/>
                        </a:rPr>
                        <a:t>Inadequacy of monitoring results </a:t>
                      </a:r>
                      <a:endParaRPr lang="ko-KR" sz="1400" kern="100" dirty="0">
                        <a:effectLst/>
                        <a:latin typeface="Cambria" pitchFamily="18" charset="0"/>
                      </a:endParaRPr>
                    </a:p>
                    <a:p>
                      <a:pPr algn="just" latinLnBrk="1">
                        <a:lnSpc>
                          <a:spcPct val="115000"/>
                        </a:lnSpc>
                        <a:spcAft>
                          <a:spcPts val="1000"/>
                        </a:spcAft>
                      </a:pPr>
                      <a:r>
                        <a:rPr lang="en-US" sz="1400" kern="100" dirty="0">
                          <a:effectLst/>
                          <a:latin typeface="Cambria" pitchFamily="18" charset="0"/>
                        </a:rPr>
                        <a:t>Dependency </a:t>
                      </a:r>
                      <a:r>
                        <a:rPr lang="en-US" sz="1400" kern="100" dirty="0" smtClean="0">
                          <a:effectLst/>
                          <a:latin typeface="Cambria" pitchFamily="18" charset="0"/>
                        </a:rPr>
                        <a:t>on </a:t>
                      </a:r>
                      <a:r>
                        <a:rPr lang="en-US" sz="1400" kern="100" dirty="0">
                          <a:effectLst/>
                          <a:latin typeface="Cambria" pitchFamily="18" charset="0"/>
                        </a:rPr>
                        <a:t>quantifiable indicators</a:t>
                      </a:r>
                      <a:endParaRPr lang="ko-KR" sz="1400" kern="100" dirty="0">
                        <a:effectLst/>
                        <a:latin typeface="Cambria" pitchFamily="18" charset="0"/>
                        <a:ea typeface="맑은 고딕"/>
                        <a:cs typeface="Times New Roman"/>
                      </a:endParaRPr>
                    </a:p>
                  </a:txBody>
                  <a:tcPr marL="68580" marR="68580" marT="0" marB="0" anchor="ctr"/>
                </a:tc>
              </a:tr>
            </a:tbl>
          </a:graphicData>
        </a:graphic>
      </p:graphicFrame>
      <p:sp>
        <p:nvSpPr>
          <p:cNvPr id="7" name="Rectangle 1"/>
          <p:cNvSpPr>
            <a:spLocks noChangeArrowheads="1"/>
          </p:cNvSpPr>
          <p:nvPr/>
        </p:nvSpPr>
        <p:spPr bwMode="auto">
          <a:xfrm>
            <a:off x="186760" y="1048117"/>
            <a:ext cx="700063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342900" marR="0" lvl="0" indent="-342900" algn="l" defTabSz="914400" rtl="0" eaLnBrk="1" fontAlgn="base" latinLnBrk="1" hangingPunct="1">
              <a:lnSpc>
                <a:spcPct val="100000"/>
              </a:lnSpc>
              <a:spcBef>
                <a:spcPct val="0"/>
              </a:spcBef>
              <a:spcAft>
                <a:spcPct val="0"/>
              </a:spcAft>
              <a:buClrTx/>
              <a:buSzTx/>
              <a:buFont typeface="Wingdings" charset="2"/>
              <a:buChar char="l"/>
              <a:tabLst/>
            </a:pPr>
            <a:r>
              <a:rPr kumimoji="1" lang="en-US" altLang="ko-KR" sz="2000" i="0" u="none" strike="noStrike" cap="none" normalizeH="0" baseline="0" dirty="0" smtClean="0">
                <a:ln>
                  <a:noFill/>
                </a:ln>
                <a:effectLst/>
                <a:latin typeface="Cambria" pitchFamily="18" charset="0"/>
                <a:ea typeface="맑은 고딕" pitchFamily="50" charset="-127"/>
                <a:cs typeface="Times New Roman" pitchFamily="18" charset="0"/>
              </a:rPr>
              <a:t>Definitions of Ambiguity and expected problems in practice</a:t>
            </a:r>
            <a:endParaRPr kumimoji="1" lang="en-US" altLang="ko-KR" sz="2000" i="0" u="none" strike="noStrike" cap="none" normalizeH="0" baseline="0" dirty="0" smtClean="0">
              <a:ln>
                <a:noFill/>
              </a:ln>
              <a:effectLst/>
              <a:latin typeface="Cambria" pitchFamily="18" charset="0"/>
              <a:ea typeface="굴림" pitchFamily="50" charset="-127"/>
              <a:cs typeface="굴림" pitchFamily="50" charset="-127"/>
            </a:endParaRPr>
          </a:p>
        </p:txBody>
      </p:sp>
      <p:sp>
        <p:nvSpPr>
          <p:cNvPr id="4" name="Title 1"/>
          <p:cNvSpPr>
            <a:spLocks noGrp="1"/>
          </p:cNvSpPr>
          <p:nvPr>
            <p:ph type="title"/>
          </p:nvPr>
        </p:nvSpPr>
        <p:spPr>
          <a:xfrm>
            <a:off x="107505" y="345851"/>
            <a:ext cx="8712968" cy="706885"/>
          </a:xfrm>
        </p:spPr>
        <p:txBody>
          <a:bodyPr/>
          <a:lstStyle/>
          <a:p>
            <a:r>
              <a:rPr lang="en-US" altLang="ko-KR" sz="2400" b="1" dirty="0" smtClean="0">
                <a:solidFill>
                  <a:srgbClr val="0070C0"/>
                </a:solidFill>
                <a:latin typeface="Cambria" pitchFamily="18" charset="0"/>
              </a:rPr>
              <a:t>2. Constructive </a:t>
            </a:r>
            <a:r>
              <a:rPr lang="en-US" altLang="ko-KR" sz="2400" b="1" dirty="0">
                <a:solidFill>
                  <a:srgbClr val="0070C0"/>
                </a:solidFill>
                <a:latin typeface="Cambria" pitchFamily="18" charset="0"/>
              </a:rPr>
              <a:t>and Deconstructive Ambiguity of the SDGs </a:t>
            </a:r>
            <a:r>
              <a:rPr lang="en-US" altLang="ko-KR" sz="2400" b="1" dirty="0">
                <a:solidFill>
                  <a:schemeClr val="tx1"/>
                </a:solidFill>
                <a:latin typeface="Cambria" pitchFamily="18" charset="0"/>
              </a:rPr>
              <a:t/>
            </a:r>
            <a:br>
              <a:rPr lang="en-US" altLang="ko-KR" sz="2400" b="1" dirty="0">
                <a:solidFill>
                  <a:schemeClr val="tx1"/>
                </a:solidFill>
                <a:latin typeface="Cambria" pitchFamily="18" charset="0"/>
              </a:rPr>
            </a:br>
            <a:endParaRPr lang="ko-KR" altLang="en-US" sz="2400" dirty="0">
              <a:solidFill>
                <a:schemeClr val="tx1"/>
              </a:solidFill>
            </a:endParaRPr>
          </a:p>
        </p:txBody>
      </p:sp>
    </p:spTree>
    <p:extLst>
      <p:ext uri="{BB962C8B-B14F-4D97-AF65-F5344CB8AC3E}">
        <p14:creationId xmlns:p14="http://schemas.microsoft.com/office/powerpoint/2010/main" val="2474546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a:off x="1403647" y="2708920"/>
            <a:ext cx="6014417" cy="1754326"/>
          </a:xfrm>
          <a:prstGeom prst="rect">
            <a:avLst/>
          </a:prstGeom>
          <a:noFill/>
        </p:spPr>
        <p:txBody>
          <a:bodyPr wrap="square">
            <a:spAutoFit/>
          </a:bodyPr>
          <a:lstStyle/>
          <a:p>
            <a:pPr algn="ctr"/>
            <a:r>
              <a:rPr lang="en-US" altLang="ko-KR" sz="3600" b="1" dirty="0" smtClean="0">
                <a:solidFill>
                  <a:srgbClr val="0070C0"/>
                </a:solidFill>
                <a:latin typeface="Cambria" pitchFamily="18" charset="0"/>
              </a:rPr>
              <a:t>3. Challenges to Implement Ambiguous SDGs </a:t>
            </a:r>
            <a:endParaRPr lang="en-US" altLang="ko-KR" sz="3600" b="1" dirty="0" smtClean="0">
              <a:solidFill>
                <a:srgbClr val="0070C0"/>
              </a:solidFill>
              <a:latin typeface="Cambria" pitchFamily="18" charset="0"/>
            </a:endParaRPr>
          </a:p>
          <a:p>
            <a:pPr algn="ctr"/>
            <a:r>
              <a:rPr lang="en-US" altLang="ko-KR" sz="3600" b="1" dirty="0" smtClean="0">
                <a:solidFill>
                  <a:srgbClr val="0070C0"/>
                </a:solidFill>
                <a:latin typeface="Cambria" pitchFamily="18" charset="0"/>
              </a:rPr>
              <a:t>at </a:t>
            </a:r>
            <a:r>
              <a:rPr lang="en-US" altLang="ko-KR" sz="3600" b="1" dirty="0" smtClean="0">
                <a:solidFill>
                  <a:srgbClr val="0070C0"/>
                </a:solidFill>
                <a:latin typeface="Cambria" pitchFamily="18" charset="0"/>
              </a:rPr>
              <a:t>the National Level</a:t>
            </a:r>
            <a:endParaRPr lang="ko-KR" altLang="ko-KR" sz="3600" dirty="0">
              <a:solidFill>
                <a:srgbClr val="0070C0"/>
              </a:solidFill>
              <a:latin typeface="Cambria" pitchFamily="18" charset="0"/>
            </a:endParaRPr>
          </a:p>
        </p:txBody>
      </p:sp>
    </p:spTree>
    <p:extLst>
      <p:ext uri="{BB962C8B-B14F-4D97-AF65-F5344CB8AC3E}">
        <p14:creationId xmlns:p14="http://schemas.microsoft.com/office/powerpoint/2010/main" val="19777182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tline_6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사용자 지정 2">
      <a:majorFont>
        <a:latin typeface="Arial"/>
        <a:ea typeface="HY견고딕"/>
        <a:cs typeface=""/>
      </a:majorFont>
      <a:minorFont>
        <a:latin typeface="Arial"/>
        <a:ea typeface="HY견고딕"/>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tline_45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tline_45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tline_45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tline_45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tline_45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tline_45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tline_459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tline_45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tline_45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tline_45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tline_45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tline_45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472</TotalTime>
  <Words>1139</Words>
  <Application>Microsoft Macintosh PowerPoint</Application>
  <PresentationFormat>화면 슬라이드 쇼(4:3)</PresentationFormat>
  <Paragraphs>150</Paragraphs>
  <Slides>23</Slides>
  <Notes>0</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23</vt:i4>
      </vt:variant>
    </vt:vector>
  </HeadingPairs>
  <TitlesOfParts>
    <vt:vector size="33" baseType="lpstr">
      <vt:lpstr>굴림</vt:lpstr>
      <vt:lpstr>맑은 고딕</vt:lpstr>
      <vt:lpstr>휴먼명조</vt:lpstr>
      <vt:lpstr>Cambria</vt:lpstr>
      <vt:lpstr>Helvetica</vt:lpstr>
      <vt:lpstr>HY견고딕</vt:lpstr>
      <vt:lpstr>Times New Roman</vt:lpstr>
      <vt:lpstr>Wingdings</vt:lpstr>
      <vt:lpstr>Arial</vt:lpstr>
      <vt:lpstr>ptline_617</vt:lpstr>
      <vt:lpstr>PowerPoint 프레젠테이션</vt:lpstr>
      <vt:lpstr>PowerPoint 프레젠테이션</vt:lpstr>
      <vt:lpstr>PowerPoint 프레젠테이션</vt:lpstr>
      <vt:lpstr>1. Introduction </vt:lpstr>
      <vt:lpstr>PowerPoint 프레젠테이션</vt:lpstr>
      <vt:lpstr>2. Constructive and Deconstructive Ambiguity of the SDGs </vt:lpstr>
      <vt:lpstr>2. Constructive and Deconstructive Ambiguity of the SDGs  </vt:lpstr>
      <vt:lpstr>2. Constructive and Deconstructive Ambiguity of the SDGs  </vt:lpstr>
      <vt:lpstr>PowerPoint 프레젠테이션</vt:lpstr>
      <vt:lpstr>3. Challenges to Implement Ambiguous SDGs at the National Level  </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4. Institutional arrangements from the perspective of      multi-level governance  </vt:lpstr>
      <vt:lpstr>PowerPoint 프레젠테이션</vt:lpstr>
      <vt:lpstr>Horizontal and Vertical Coordination for the SDGs</vt:lpstr>
      <vt:lpstr>PowerPoint 프레젠테이션</vt:lpstr>
      <vt:lpstr>5. Conclusion</vt:lpstr>
      <vt:lpstr>PowerPoint 프레젠테이션</vt:lpstr>
    </vt:vector>
  </TitlesOfParts>
  <Company>ptline</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피티라인 파워포인트 템플릿</dc:title>
  <dc:creator>ptlineC</dc:creator>
  <cp:lastModifiedBy>이준영</cp:lastModifiedBy>
  <cp:revision>51</cp:revision>
  <dcterms:created xsi:type="dcterms:W3CDTF">2011-08-11T07:23:51Z</dcterms:created>
  <dcterms:modified xsi:type="dcterms:W3CDTF">2017-09-13T04:30:47Z</dcterms:modified>
</cp:coreProperties>
</file>