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BCC9E-0EF1-4674-84C6-8990996F35EA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9CECB-74F8-4969-856C-6971E0788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73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9CECB-74F8-4969-856C-6971E078847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7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5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94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8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20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0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0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4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4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1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38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81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3CAE-22AA-4B45-866D-12B90A5F67CD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D58CA-BF23-4509-91BE-79CB348B4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01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en-GB" dirty="0" smtClean="0"/>
              <a:t>Changes in time of the Scale of Democracy</a:t>
            </a:r>
            <a:endParaRPr lang="en-GB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Akio </a:t>
            </a:r>
            <a:r>
              <a:rPr lang="en-GB" dirty="0" err="1" smtClean="0"/>
              <a:t>Kamiko</a:t>
            </a:r>
            <a:endParaRPr lang="en-GB" dirty="0" smtClean="0"/>
          </a:p>
          <a:p>
            <a:r>
              <a:rPr lang="en-GB" dirty="0" smtClean="0"/>
              <a:t>Professor</a:t>
            </a:r>
          </a:p>
          <a:p>
            <a:r>
              <a:rPr lang="en-GB" dirty="0" smtClean="0"/>
              <a:t>College of Policy Science</a:t>
            </a:r>
          </a:p>
          <a:p>
            <a:r>
              <a:rPr lang="en-GB" dirty="0" err="1" smtClean="0"/>
              <a:t>Ritsumeikan</a:t>
            </a:r>
            <a:r>
              <a:rPr lang="en-GB" dirty="0" smtClean="0"/>
              <a:t> University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24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 Recent changes in Japan</a:t>
            </a:r>
            <a:endParaRPr lang="en-GB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Depopulation</a:t>
            </a:r>
          </a:p>
          <a:p>
            <a:r>
              <a:rPr lang="en-US" dirty="0" smtClean="0"/>
              <a:t>Ageing of </a:t>
            </a:r>
            <a:r>
              <a:rPr lang="en-US" dirty="0" smtClean="0"/>
              <a:t>population</a:t>
            </a:r>
          </a:p>
          <a:p>
            <a:r>
              <a:rPr lang="en-US" dirty="0" smtClean="0"/>
              <a:t>Amalgamation of Municipalities </a:t>
            </a:r>
            <a:br>
              <a:rPr lang="en-US" dirty="0" smtClean="0"/>
            </a:br>
            <a:r>
              <a:rPr lang="en-US" dirty="0" smtClean="0"/>
              <a:t>(Cities, Towns and Villages)</a:t>
            </a:r>
          </a:p>
          <a:p>
            <a:endParaRPr lang="en-US" dirty="0"/>
          </a:p>
          <a:p>
            <a:r>
              <a:rPr lang="en-US" dirty="0" smtClean="0"/>
              <a:t>Did this lead to increased size of </a:t>
            </a:r>
            <a:r>
              <a:rPr lang="en-US" dirty="0" err="1" smtClean="0"/>
              <a:t>demoaracy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35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GB" dirty="0"/>
              <a:t>Fig.1. Population in the area of </a:t>
            </a:r>
            <a:r>
              <a:rPr lang="en-GB" dirty="0" err="1"/>
              <a:t>Kyotango</a:t>
            </a:r>
            <a:r>
              <a:rPr lang="en-GB" dirty="0"/>
              <a:t> City and </a:t>
            </a:r>
            <a:r>
              <a:rPr lang="en-GB" dirty="0" err="1"/>
              <a:t>Yosana</a:t>
            </a:r>
            <a:r>
              <a:rPr lang="en-GB" dirty="0"/>
              <a:t> </a:t>
            </a:r>
            <a:r>
              <a:rPr lang="en-GB" dirty="0"/>
              <a:t>Town</a:t>
            </a:r>
            <a:br>
              <a:rPr lang="en-GB" dirty="0"/>
            </a:br>
            <a:r>
              <a:rPr lang="en-GB" sz="2700" dirty="0"/>
              <a:t>(National Population Census 1980 and 2015)</a:t>
            </a:r>
          </a:p>
        </p:txBody>
      </p:sp>
      <p:graphicFrame>
        <p:nvGraphicFramePr>
          <p:cNvPr id="14" name="コンテンツ プレースホルダー 13"/>
          <p:cNvGraphicFramePr>
            <a:graphicFrameLocks noGrp="1"/>
          </p:cNvGraphicFramePr>
          <p:nvPr>
            <p:ph idx="1"/>
          </p:nvPr>
        </p:nvGraphicFramePr>
        <p:xfrm>
          <a:off x="1803400" y="2857341"/>
          <a:ext cx="5537200" cy="2011680"/>
        </p:xfrm>
        <a:graphic>
          <a:graphicData uri="http://schemas.openxmlformats.org/drawingml/2006/table">
            <a:tbl>
              <a:tblPr firstRow="1" firstCol="1" bandRow="1"/>
              <a:tblGrid>
                <a:gridCol w="1779270"/>
                <a:gridCol w="1259840"/>
                <a:gridCol w="1350010"/>
                <a:gridCol w="11480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1980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2015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Change in 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Kyotango City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72,966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55,054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-24.5%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Labour Force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45,131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28,907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-35.9%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Elderly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10,605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19,421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83.1%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Youngster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17,230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6,700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-61.1%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Yosano Town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28,061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21,834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-22.2%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Labour Force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17,192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11,610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-32,5%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Elderly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3,860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7,498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94.2%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Youngster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6,639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2,688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 dirty="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-59.5%</a:t>
                      </a:r>
                      <a:endParaRPr lang="en-GB" sz="1050" kern="100" dirty="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0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GB" dirty="0"/>
              <a:t>Fig.2. Population of </a:t>
            </a:r>
            <a:r>
              <a:rPr lang="en-GB" dirty="0" err="1"/>
              <a:t>Bungo</a:t>
            </a:r>
            <a:r>
              <a:rPr lang="en-GB" dirty="0"/>
              <a:t>-ono City, </a:t>
            </a:r>
            <a:r>
              <a:rPr lang="en-GB" dirty="0" err="1"/>
              <a:t>Yufu</a:t>
            </a:r>
            <a:r>
              <a:rPr lang="en-GB" dirty="0"/>
              <a:t> City and </a:t>
            </a:r>
            <a:r>
              <a:rPr lang="en-GB" dirty="0" err="1"/>
              <a:t>Kunisaki</a:t>
            </a:r>
            <a:r>
              <a:rPr lang="en-GB" dirty="0"/>
              <a:t> </a:t>
            </a:r>
            <a:r>
              <a:rPr lang="en-GB" dirty="0" smtClean="0"/>
              <a:t>City</a:t>
            </a:r>
            <a:r>
              <a:rPr lang="en-GB" dirty="0"/>
              <a:t/>
            </a:r>
            <a:br>
              <a:rPr lang="en-GB" dirty="0"/>
            </a:br>
            <a:r>
              <a:rPr lang="en-GB" sz="2700" dirty="0"/>
              <a:t>(National Population Census 1980 and 2015)</a:t>
            </a:r>
            <a:r>
              <a:rPr lang="en-GB" sz="2700" dirty="0"/>
              <a:t/>
            </a:r>
            <a:br>
              <a:rPr lang="en-GB" sz="2700" dirty="0"/>
            </a:br>
            <a:endParaRPr lang="en-GB" sz="27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1803400" y="2774791"/>
          <a:ext cx="5537200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1779270"/>
                <a:gridCol w="1259840"/>
                <a:gridCol w="1350010"/>
                <a:gridCol w="11480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1980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2015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Change in 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Bungo-ono City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51,975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36,584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-29.6%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Labour Force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34,188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17,783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-48.0%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Elderly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8,036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14,896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66.1%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Youngster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9,751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3,826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-60.8%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Yufu Town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34,708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34,262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-1.3%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Labour Force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22,996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18,821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-18,2%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Elderly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4,407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11,009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150.0%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Youngster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7,305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4,288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-41.3%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Kunisaki City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40,504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28,647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-29.3%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Labour Force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25,262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14,184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-43.9%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Elderly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7,749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11,551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49.1%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Youngster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7,493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2,796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 dirty="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-62.7%</a:t>
                      </a:r>
                      <a:endParaRPr lang="en-GB" sz="1050" kern="100" dirty="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15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Fig.3. Population of Local Governments in Oita Prefecture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>
                <a:solidFill>
                  <a:prstClr val="black"/>
                </a:solidFill>
              </a:rPr>
              <a:t>(National Population Census 1980 and 2015)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</p:nvPr>
        </p:nvGraphicFramePr>
        <p:xfrm>
          <a:off x="1803400" y="2702560"/>
          <a:ext cx="5537200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1779270"/>
                <a:gridCol w="1259840"/>
                <a:gridCol w="1350010"/>
                <a:gridCol w="11480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1980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2015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Change in 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Oita Prefecture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1,228,931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1,166,338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-5.1%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Labour Force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808,130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657,169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-18.7%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Elderly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144,240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351,745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143.9%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Youngster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266,502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146,413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-45.1%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City of Oita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385,635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478,146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24.0%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Labour Force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258,836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289,224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11,7%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Elderly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29,353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116,354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296.4%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Youngster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97,349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66,116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-32.1%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All Other Area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 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843,296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688,192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-18.4%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Labour Force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540,294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367,945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-35.6%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Elderly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114,887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235,391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104.9%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 Youngster Population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169,153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80,297</a:t>
                      </a:r>
                      <a:endParaRPr lang="en-GB" sz="1050" kern="10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143375" algn="l"/>
                        </a:tabLst>
                      </a:pPr>
                      <a:r>
                        <a:rPr lang="en-GB" sz="1200" kern="100" dirty="0">
                          <a:effectLst/>
                          <a:latin typeface="Times New Roman"/>
                          <a:ea typeface="ＭＳ 明朝"/>
                          <a:cs typeface="Arial"/>
                        </a:rPr>
                        <a:t>-52.5%</a:t>
                      </a:r>
                      <a:endParaRPr lang="en-GB" sz="1050" kern="100" dirty="0">
                        <a:effectLst/>
                        <a:latin typeface="Century"/>
                        <a:ea typeface="ＭＳ 明朝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85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GB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has been three waves of amalgamation of municipalities in Japan.</a:t>
            </a:r>
          </a:p>
          <a:p>
            <a:r>
              <a:rPr lang="en-US" dirty="0" smtClean="0"/>
              <a:t>The first one is in late 19</a:t>
            </a:r>
            <a:r>
              <a:rPr lang="en-US" baseline="30000" dirty="0" smtClean="0"/>
              <a:t>th</a:t>
            </a:r>
            <a:r>
              <a:rPr lang="en-US" dirty="0" smtClean="0"/>
              <a:t> century and the second one was in late 1950s.</a:t>
            </a:r>
          </a:p>
          <a:p>
            <a:r>
              <a:rPr lang="en-US" dirty="0" smtClean="0"/>
              <a:t>Both these ones were in the time when the population was growing.</a:t>
            </a:r>
          </a:p>
          <a:p>
            <a:r>
              <a:rPr lang="en-US" dirty="0" smtClean="0"/>
              <a:t>But the recent one is in the midst of depopulation and does not push up the scale so much.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960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397</Words>
  <Application>Microsoft Office PowerPoint</Application>
  <PresentationFormat>画面に合わせる (4:3)</PresentationFormat>
  <Paragraphs>193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Changes in time of the Scale of Democracy</vt:lpstr>
      <vt:lpstr>1. Recent changes in Japan</vt:lpstr>
      <vt:lpstr>Fig.1. Population in the area of Kyotango City and Yosana Town (National Population Census 1980 and 2015)</vt:lpstr>
      <vt:lpstr>Fig.2. Population of Bungo-ono City, Yufu City and Kunisaki City (National Population Census 1980 and 2015) </vt:lpstr>
      <vt:lpstr>  Fig.3. Population of Local Governments in Oita Prefecture  (National Population Census 1980 and 2015) </vt:lpstr>
      <vt:lpstr>Observations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time of the Scale of Democracy</dc:title>
  <dc:creator>Akio</dc:creator>
  <cp:lastModifiedBy>Akio</cp:lastModifiedBy>
  <cp:revision>5</cp:revision>
  <dcterms:created xsi:type="dcterms:W3CDTF">2017-08-27T07:50:02Z</dcterms:created>
  <dcterms:modified xsi:type="dcterms:W3CDTF">2017-08-31T10:28:13Z</dcterms:modified>
</cp:coreProperties>
</file>