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8" r:id="rId2"/>
    <p:sldId id="260" r:id="rId3"/>
    <p:sldId id="289" r:id="rId4"/>
    <p:sldId id="288" r:id="rId5"/>
    <p:sldId id="307" r:id="rId6"/>
    <p:sldId id="263" r:id="rId7"/>
    <p:sldId id="264" r:id="rId8"/>
    <p:sldId id="266" r:id="rId9"/>
    <p:sldId id="267" r:id="rId10"/>
    <p:sldId id="268" r:id="rId11"/>
    <p:sldId id="269" r:id="rId12"/>
    <p:sldId id="282" r:id="rId13"/>
    <p:sldId id="283" r:id="rId14"/>
    <p:sldId id="284" r:id="rId15"/>
    <p:sldId id="285" r:id="rId16"/>
    <p:sldId id="321" r:id="rId17"/>
    <p:sldId id="322" r:id="rId18"/>
    <p:sldId id="325" r:id="rId19"/>
    <p:sldId id="326" r:id="rId20"/>
    <p:sldId id="327" r:id="rId21"/>
    <p:sldId id="298" r:id="rId22"/>
    <p:sldId id="318" r:id="rId23"/>
    <p:sldId id="299" r:id="rId24"/>
    <p:sldId id="319" r:id="rId25"/>
    <p:sldId id="30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71" autoAdjust="0"/>
  </p:normalViewPr>
  <p:slideViewPr>
    <p:cSldViewPr>
      <p:cViewPr varScale="1">
        <p:scale>
          <a:sx n="70" d="100"/>
          <a:sy n="70" d="100"/>
        </p:scale>
        <p:origin x="1380" y="66"/>
      </p:cViewPr>
      <p:guideLst>
        <p:guide orient="horz" pos="2160"/>
        <p:guide pos="2880"/>
      </p:guideLst>
    </p:cSldViewPr>
  </p:slideViewPr>
  <p:outlineViewPr>
    <p:cViewPr>
      <p:scale>
        <a:sx n="33" d="100"/>
        <a:sy n="33" d="100"/>
      </p:scale>
      <p:origin x="0" y="87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3.xml.rels><?xml version="1.0" encoding="UTF-8" standalone="yes"?>
<Relationships xmlns="http://schemas.openxmlformats.org/package/2006/relationships"><Relationship Id="rId1" Type="http://schemas.openxmlformats.org/officeDocument/2006/relationships/hyperlink" Target="materials/APPENDIX%20B.doc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48C3B9-451A-4D38-A421-70B46A755EB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D8C7553C-A195-4138-922F-76483060F45A}">
      <dgm:prSet/>
      <dgm:spPr/>
      <dgm:t>
        <a:bodyPr/>
        <a:lstStyle/>
        <a:p>
          <a:pPr algn="just" rtl="0"/>
          <a:r>
            <a:rPr lang="en-US" dirty="0" smtClean="0"/>
            <a:t>In the Philippines, the passage of RA 7160, otherwise known as the Local Government Code of 1991 confers to local government units the power and authority to perform specific functions and authorities (Chapter II, Section 17,4). </a:t>
          </a:r>
          <a:endParaRPr lang="en-US" dirty="0"/>
        </a:p>
      </dgm:t>
    </dgm:pt>
    <dgm:pt modelId="{9038C261-6496-4915-8B88-F6E2AAA098DE}" type="parTrans" cxnId="{B265855A-B863-467B-9B20-89B22A495EF6}">
      <dgm:prSet/>
      <dgm:spPr/>
      <dgm:t>
        <a:bodyPr/>
        <a:lstStyle/>
        <a:p>
          <a:endParaRPr lang="en-US"/>
        </a:p>
      </dgm:t>
    </dgm:pt>
    <dgm:pt modelId="{F21A68AC-21C5-4C3D-8522-DCCD67F90802}" type="sibTrans" cxnId="{B265855A-B863-467B-9B20-89B22A495EF6}">
      <dgm:prSet/>
      <dgm:spPr/>
      <dgm:t>
        <a:bodyPr/>
        <a:lstStyle/>
        <a:p>
          <a:endParaRPr lang="en-US"/>
        </a:p>
      </dgm:t>
    </dgm:pt>
    <dgm:pt modelId="{31679186-A016-4547-B71E-5E84895C6223}">
      <dgm:prSet/>
      <dgm:spPr/>
      <dgm:t>
        <a:bodyPr/>
        <a:lstStyle/>
        <a:p>
          <a:pPr algn="just" rtl="0"/>
          <a:r>
            <a:rPr lang="en-US" dirty="0" smtClean="0"/>
            <a:t>This mandate gives LGUs the autonomy and responsibility to deliver efficient basic services in the grass roots level. </a:t>
          </a:r>
          <a:r>
            <a:rPr lang="en-US" smtClean="0"/>
            <a:t>The basic services that were devolved </a:t>
          </a:r>
          <a:r>
            <a:rPr lang="en-US" dirty="0" smtClean="0"/>
            <a:t>to the LGUs include agriculture, health, public works, social welfare, environment and others.</a:t>
          </a:r>
          <a:endParaRPr lang="en-US" dirty="0"/>
        </a:p>
      </dgm:t>
    </dgm:pt>
    <dgm:pt modelId="{25D18413-1DC6-4CBC-B98D-983F0DEFA994}" type="parTrans" cxnId="{F1C1EE82-7AC0-44E9-8758-09F8418A6B65}">
      <dgm:prSet/>
      <dgm:spPr/>
      <dgm:t>
        <a:bodyPr/>
        <a:lstStyle/>
        <a:p>
          <a:endParaRPr lang="en-US"/>
        </a:p>
      </dgm:t>
    </dgm:pt>
    <dgm:pt modelId="{31258036-38EF-4DEB-9A8E-91B58EB65EFA}" type="sibTrans" cxnId="{F1C1EE82-7AC0-44E9-8758-09F8418A6B65}">
      <dgm:prSet/>
      <dgm:spPr/>
      <dgm:t>
        <a:bodyPr/>
        <a:lstStyle/>
        <a:p>
          <a:endParaRPr lang="en-US"/>
        </a:p>
      </dgm:t>
    </dgm:pt>
    <dgm:pt modelId="{8113F6BE-4A08-4275-8B71-313991D7294C}" type="pres">
      <dgm:prSet presAssocID="{1A48C3B9-451A-4D38-A421-70B46A755EB5}" presName="linear" presStyleCnt="0">
        <dgm:presLayoutVars>
          <dgm:animLvl val="lvl"/>
          <dgm:resizeHandles val="exact"/>
        </dgm:presLayoutVars>
      </dgm:prSet>
      <dgm:spPr/>
      <dgm:t>
        <a:bodyPr/>
        <a:lstStyle/>
        <a:p>
          <a:endParaRPr lang="en-US"/>
        </a:p>
      </dgm:t>
    </dgm:pt>
    <dgm:pt modelId="{86F40CBC-3CEF-4B15-B9CB-5ABDAD9E06E1}" type="pres">
      <dgm:prSet presAssocID="{D8C7553C-A195-4138-922F-76483060F45A}" presName="parentText" presStyleLbl="node1" presStyleIdx="0" presStyleCnt="2">
        <dgm:presLayoutVars>
          <dgm:chMax val="0"/>
          <dgm:bulletEnabled val="1"/>
        </dgm:presLayoutVars>
      </dgm:prSet>
      <dgm:spPr/>
      <dgm:t>
        <a:bodyPr/>
        <a:lstStyle/>
        <a:p>
          <a:endParaRPr lang="en-US"/>
        </a:p>
      </dgm:t>
    </dgm:pt>
    <dgm:pt modelId="{7B6D96CF-BCFC-44EE-8272-A9F6D672DC36}" type="pres">
      <dgm:prSet presAssocID="{F21A68AC-21C5-4C3D-8522-DCCD67F90802}" presName="spacer" presStyleCnt="0"/>
      <dgm:spPr/>
    </dgm:pt>
    <dgm:pt modelId="{7712F007-2EDB-4DE3-B909-115F8A14E35B}" type="pres">
      <dgm:prSet presAssocID="{31679186-A016-4547-B71E-5E84895C6223}" presName="parentText" presStyleLbl="node1" presStyleIdx="1" presStyleCnt="2">
        <dgm:presLayoutVars>
          <dgm:chMax val="0"/>
          <dgm:bulletEnabled val="1"/>
        </dgm:presLayoutVars>
      </dgm:prSet>
      <dgm:spPr/>
      <dgm:t>
        <a:bodyPr/>
        <a:lstStyle/>
        <a:p>
          <a:endParaRPr lang="en-US"/>
        </a:p>
      </dgm:t>
    </dgm:pt>
  </dgm:ptLst>
  <dgm:cxnLst>
    <dgm:cxn modelId="{B265855A-B863-467B-9B20-89B22A495EF6}" srcId="{1A48C3B9-451A-4D38-A421-70B46A755EB5}" destId="{D8C7553C-A195-4138-922F-76483060F45A}" srcOrd="0" destOrd="0" parTransId="{9038C261-6496-4915-8B88-F6E2AAA098DE}" sibTransId="{F21A68AC-21C5-4C3D-8522-DCCD67F90802}"/>
    <dgm:cxn modelId="{01B625B5-EF33-455D-A83B-0B75258B37C1}" type="presOf" srcId="{1A48C3B9-451A-4D38-A421-70B46A755EB5}" destId="{8113F6BE-4A08-4275-8B71-313991D7294C}" srcOrd="0" destOrd="0" presId="urn:microsoft.com/office/officeart/2005/8/layout/vList2"/>
    <dgm:cxn modelId="{F1C1EE82-7AC0-44E9-8758-09F8418A6B65}" srcId="{1A48C3B9-451A-4D38-A421-70B46A755EB5}" destId="{31679186-A016-4547-B71E-5E84895C6223}" srcOrd="1" destOrd="0" parTransId="{25D18413-1DC6-4CBC-B98D-983F0DEFA994}" sibTransId="{31258036-38EF-4DEB-9A8E-91B58EB65EFA}"/>
    <dgm:cxn modelId="{801FEDE5-1E9D-4C13-89DC-DA8D3A7BBC48}" type="presOf" srcId="{31679186-A016-4547-B71E-5E84895C6223}" destId="{7712F007-2EDB-4DE3-B909-115F8A14E35B}" srcOrd="0" destOrd="0" presId="urn:microsoft.com/office/officeart/2005/8/layout/vList2"/>
    <dgm:cxn modelId="{33513330-E9DD-45A4-880C-11E086CD2AC0}" type="presOf" srcId="{D8C7553C-A195-4138-922F-76483060F45A}" destId="{86F40CBC-3CEF-4B15-B9CB-5ABDAD9E06E1}" srcOrd="0" destOrd="0" presId="urn:microsoft.com/office/officeart/2005/8/layout/vList2"/>
    <dgm:cxn modelId="{695FEC2D-9B83-475F-AB8D-06456F27622D}" type="presParOf" srcId="{8113F6BE-4A08-4275-8B71-313991D7294C}" destId="{86F40CBC-3CEF-4B15-B9CB-5ABDAD9E06E1}" srcOrd="0" destOrd="0" presId="urn:microsoft.com/office/officeart/2005/8/layout/vList2"/>
    <dgm:cxn modelId="{A78AE9CC-4314-42D9-A1CB-CFCD123B6A9F}" type="presParOf" srcId="{8113F6BE-4A08-4275-8B71-313991D7294C}" destId="{7B6D96CF-BCFC-44EE-8272-A9F6D672DC36}" srcOrd="1" destOrd="0" presId="urn:microsoft.com/office/officeart/2005/8/layout/vList2"/>
    <dgm:cxn modelId="{ECD849D8-3C26-47CD-93D9-74B931176C2E}" type="presParOf" srcId="{8113F6BE-4A08-4275-8B71-313991D7294C}" destId="{7712F007-2EDB-4DE3-B909-115F8A14E35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470EE8-B6BC-4484-B7B1-2CD4F946F11D}"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CE671439-429F-4A11-8499-2E1E1BDD09D2}">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en-US" sz="3200" b="1" dirty="0" smtClean="0"/>
            <a:t>Research Design</a:t>
          </a:r>
          <a:endParaRPr lang="en-US" sz="3200" dirty="0"/>
        </a:p>
      </dgm:t>
    </dgm:pt>
    <dgm:pt modelId="{72BF0EBF-E729-423B-8275-1A0192F68828}" type="parTrans" cxnId="{D54BAF30-076F-44A9-BED8-051CEC3E5B88}">
      <dgm:prSet/>
      <dgm:spPr/>
      <dgm:t>
        <a:bodyPr/>
        <a:lstStyle/>
        <a:p>
          <a:endParaRPr lang="en-US"/>
        </a:p>
      </dgm:t>
    </dgm:pt>
    <dgm:pt modelId="{1F8488C6-B9FD-426A-9CF8-091D9C49A238}" type="sibTrans" cxnId="{D54BAF30-076F-44A9-BED8-051CEC3E5B88}">
      <dgm:prSet/>
      <dgm:spPr/>
      <dgm:t>
        <a:bodyPr/>
        <a:lstStyle/>
        <a:p>
          <a:endParaRPr lang="en-US"/>
        </a:p>
      </dgm:t>
    </dgm:pt>
    <dgm:pt modelId="{27AA5D4A-950C-4FA4-8E5A-3E8E7711A4C7}">
      <dgm:prSet/>
      <dgm:spPr/>
      <dgm:t>
        <a:bodyPr/>
        <a:lstStyle/>
        <a:p>
          <a:pPr algn="just" rtl="0"/>
          <a:r>
            <a:rPr lang="en-US" dirty="0" smtClean="0"/>
            <a:t>The study used the  descriptive research design to analyze the performance evaluation of employees. Using documentary analysis, data were gathered from the results  of their Office Performance Commitment and Review (OPCR) Form and Individual Performance Commitment and Review (IPCR) Form.</a:t>
          </a:r>
          <a:endParaRPr lang="en-US" dirty="0"/>
        </a:p>
      </dgm:t>
    </dgm:pt>
    <dgm:pt modelId="{00F33167-4EF7-4BE9-AF98-61473BE98E32}" type="parTrans" cxnId="{6CDD30E7-9ACE-4F8B-8760-C40CBF73EB0D}">
      <dgm:prSet/>
      <dgm:spPr/>
      <dgm:t>
        <a:bodyPr/>
        <a:lstStyle/>
        <a:p>
          <a:endParaRPr lang="en-US"/>
        </a:p>
      </dgm:t>
    </dgm:pt>
    <dgm:pt modelId="{542129B6-F149-4D8B-A2B9-08EB3CD794B4}" type="sibTrans" cxnId="{6CDD30E7-9ACE-4F8B-8760-C40CBF73EB0D}">
      <dgm:prSet/>
      <dgm:spPr/>
      <dgm:t>
        <a:bodyPr/>
        <a:lstStyle/>
        <a:p>
          <a:endParaRPr lang="en-US"/>
        </a:p>
      </dgm:t>
    </dgm:pt>
    <dgm:pt modelId="{768F8448-FF5A-43B6-BEC4-012CD1B897C2}" type="pres">
      <dgm:prSet presAssocID="{A8470EE8-B6BC-4484-B7B1-2CD4F946F11D}" presName="linear" presStyleCnt="0">
        <dgm:presLayoutVars>
          <dgm:animLvl val="lvl"/>
          <dgm:resizeHandles val="exact"/>
        </dgm:presLayoutVars>
      </dgm:prSet>
      <dgm:spPr/>
      <dgm:t>
        <a:bodyPr/>
        <a:lstStyle/>
        <a:p>
          <a:endParaRPr lang="en-US"/>
        </a:p>
      </dgm:t>
    </dgm:pt>
    <dgm:pt modelId="{F7DD2C37-17FD-497C-AAC5-1D60DB95C834}" type="pres">
      <dgm:prSet presAssocID="{CE671439-429F-4A11-8499-2E1E1BDD09D2}" presName="parentText" presStyleLbl="node1" presStyleIdx="0" presStyleCnt="1" custLinFactNeighborY="-4255">
        <dgm:presLayoutVars>
          <dgm:chMax val="0"/>
          <dgm:bulletEnabled val="1"/>
        </dgm:presLayoutVars>
      </dgm:prSet>
      <dgm:spPr/>
      <dgm:t>
        <a:bodyPr/>
        <a:lstStyle/>
        <a:p>
          <a:endParaRPr lang="en-US"/>
        </a:p>
      </dgm:t>
    </dgm:pt>
    <dgm:pt modelId="{7A64EAA2-B50E-4502-97E1-3FCE7093FAA2}" type="pres">
      <dgm:prSet presAssocID="{CE671439-429F-4A11-8499-2E1E1BDD09D2}" presName="childText" presStyleLbl="revTx" presStyleIdx="0" presStyleCnt="1">
        <dgm:presLayoutVars>
          <dgm:bulletEnabled val="1"/>
        </dgm:presLayoutVars>
      </dgm:prSet>
      <dgm:spPr/>
      <dgm:t>
        <a:bodyPr/>
        <a:lstStyle/>
        <a:p>
          <a:endParaRPr lang="en-US"/>
        </a:p>
      </dgm:t>
    </dgm:pt>
  </dgm:ptLst>
  <dgm:cxnLst>
    <dgm:cxn modelId="{6CDD30E7-9ACE-4F8B-8760-C40CBF73EB0D}" srcId="{CE671439-429F-4A11-8499-2E1E1BDD09D2}" destId="{27AA5D4A-950C-4FA4-8E5A-3E8E7711A4C7}" srcOrd="0" destOrd="0" parTransId="{00F33167-4EF7-4BE9-AF98-61473BE98E32}" sibTransId="{542129B6-F149-4D8B-A2B9-08EB3CD794B4}"/>
    <dgm:cxn modelId="{520DC658-8CD1-4D12-838E-FB8AAB9F9B77}" type="presOf" srcId="{27AA5D4A-950C-4FA4-8E5A-3E8E7711A4C7}" destId="{7A64EAA2-B50E-4502-97E1-3FCE7093FAA2}" srcOrd="0" destOrd="0" presId="urn:microsoft.com/office/officeart/2005/8/layout/vList2"/>
    <dgm:cxn modelId="{079F1514-F9B0-4135-963A-C69F3FF805ED}" type="presOf" srcId="{CE671439-429F-4A11-8499-2E1E1BDD09D2}" destId="{F7DD2C37-17FD-497C-AAC5-1D60DB95C834}" srcOrd="0" destOrd="0" presId="urn:microsoft.com/office/officeart/2005/8/layout/vList2"/>
    <dgm:cxn modelId="{D54BAF30-076F-44A9-BED8-051CEC3E5B88}" srcId="{A8470EE8-B6BC-4484-B7B1-2CD4F946F11D}" destId="{CE671439-429F-4A11-8499-2E1E1BDD09D2}" srcOrd="0" destOrd="0" parTransId="{72BF0EBF-E729-423B-8275-1A0192F68828}" sibTransId="{1F8488C6-B9FD-426A-9CF8-091D9C49A238}"/>
    <dgm:cxn modelId="{D88F8EFB-3573-47F7-A50F-5A61391FE09B}" type="presOf" srcId="{A8470EE8-B6BC-4484-B7B1-2CD4F946F11D}" destId="{768F8448-FF5A-43B6-BEC4-012CD1B897C2}" srcOrd="0" destOrd="0" presId="urn:microsoft.com/office/officeart/2005/8/layout/vList2"/>
    <dgm:cxn modelId="{673A2FD5-5849-42F7-8C31-C2102DA7A795}" type="presParOf" srcId="{768F8448-FF5A-43B6-BEC4-012CD1B897C2}" destId="{F7DD2C37-17FD-497C-AAC5-1D60DB95C834}" srcOrd="0" destOrd="0" presId="urn:microsoft.com/office/officeart/2005/8/layout/vList2"/>
    <dgm:cxn modelId="{509D8ABA-0E70-4002-874B-E2115C90899A}" type="presParOf" srcId="{768F8448-FF5A-43B6-BEC4-012CD1B897C2}" destId="{7A64EAA2-B50E-4502-97E1-3FCE7093FAA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CF62971-DC9D-48B2-827E-DCC95215813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C2E3E6A6-33FC-4EB4-B958-1C1E89030B84}">
      <dgm:prSet custT="1"/>
      <dgm:spPr/>
      <dgm:t>
        <a:bodyPr/>
        <a:lstStyle/>
        <a:p>
          <a:pPr algn="just" rtl="0"/>
          <a:r>
            <a:rPr lang="en-US" sz="3600" dirty="0" smtClean="0"/>
            <a:t>The study was conducted in three (3) component cities of  </a:t>
          </a:r>
          <a:r>
            <a:rPr lang="en-US" sz="3600" dirty="0" smtClean="0">
              <a:hlinkClick xmlns:r="http://schemas.openxmlformats.org/officeDocument/2006/relationships" r:id="" action="ppaction://noaction"/>
            </a:rPr>
            <a:t>Nueva </a:t>
          </a:r>
          <a:r>
            <a:rPr lang="en-US" sz="3600" dirty="0" err="1" smtClean="0">
              <a:hlinkClick xmlns:r="http://schemas.openxmlformats.org/officeDocument/2006/relationships" r:id="" action="ppaction://noaction"/>
            </a:rPr>
            <a:t>Ecija</a:t>
          </a:r>
          <a:r>
            <a:rPr lang="en-US" sz="3600" dirty="0" smtClean="0">
              <a:hlinkClick xmlns:r="http://schemas.openxmlformats.org/officeDocument/2006/relationships" r:id="" action="ppaction://noaction"/>
            </a:rPr>
            <a:t> namely, Cabanatuan City, San Jose City, and </a:t>
          </a:r>
          <a:r>
            <a:rPr lang="en-US" sz="3600" dirty="0" err="1" smtClean="0">
              <a:hlinkClick xmlns:r="http://schemas.openxmlformats.org/officeDocument/2006/relationships" r:id="" action="ppaction://noaction"/>
            </a:rPr>
            <a:t>Palayan</a:t>
          </a:r>
          <a:r>
            <a:rPr lang="en-US" sz="3600" dirty="0" smtClean="0">
              <a:hlinkClick xmlns:r="http://schemas.openxmlformats.org/officeDocument/2006/relationships" r:id="" action="ppaction://noaction"/>
            </a:rPr>
            <a:t> City</a:t>
          </a:r>
          <a:endParaRPr lang="en-US" sz="3600" dirty="0"/>
        </a:p>
      </dgm:t>
    </dgm:pt>
    <dgm:pt modelId="{837F9EE2-F445-40AD-A912-64EAE03E71B2}" type="parTrans" cxnId="{0CEE100F-41D4-460E-9A0D-F589719667A2}">
      <dgm:prSet/>
      <dgm:spPr/>
      <dgm:t>
        <a:bodyPr/>
        <a:lstStyle/>
        <a:p>
          <a:endParaRPr lang="en-US"/>
        </a:p>
      </dgm:t>
    </dgm:pt>
    <dgm:pt modelId="{905CB293-5CB6-4EEB-B86F-B5612B6A7041}" type="sibTrans" cxnId="{0CEE100F-41D4-460E-9A0D-F589719667A2}">
      <dgm:prSet/>
      <dgm:spPr/>
      <dgm:t>
        <a:bodyPr/>
        <a:lstStyle/>
        <a:p>
          <a:endParaRPr lang="en-US"/>
        </a:p>
      </dgm:t>
    </dgm:pt>
    <dgm:pt modelId="{823CC035-4F88-4407-B5D0-212BF4AF3B9D}">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en-US" sz="3200" b="1" dirty="0" smtClean="0"/>
            <a:t>Research Locale</a:t>
          </a:r>
          <a:endParaRPr lang="en-US" sz="3200" dirty="0"/>
        </a:p>
      </dgm:t>
    </dgm:pt>
    <dgm:pt modelId="{A1D500F9-8A1F-4AB5-B7E4-D05BA3FC50AE}" type="sibTrans" cxnId="{3D1F6F77-06CB-45BF-90CC-865999FEFBCE}">
      <dgm:prSet/>
      <dgm:spPr/>
      <dgm:t>
        <a:bodyPr/>
        <a:lstStyle/>
        <a:p>
          <a:endParaRPr lang="en-US"/>
        </a:p>
      </dgm:t>
    </dgm:pt>
    <dgm:pt modelId="{52B56425-EAD0-4704-B763-C668319E7233}" type="parTrans" cxnId="{3D1F6F77-06CB-45BF-90CC-865999FEFBCE}">
      <dgm:prSet/>
      <dgm:spPr/>
      <dgm:t>
        <a:bodyPr/>
        <a:lstStyle/>
        <a:p>
          <a:endParaRPr lang="en-US"/>
        </a:p>
      </dgm:t>
    </dgm:pt>
    <dgm:pt modelId="{458DEBC0-5951-4C19-A6E6-DE89596E3E14}" type="pres">
      <dgm:prSet presAssocID="{BCF62971-DC9D-48B2-827E-DCC95215813D}" presName="linear" presStyleCnt="0">
        <dgm:presLayoutVars>
          <dgm:animLvl val="lvl"/>
          <dgm:resizeHandles val="exact"/>
        </dgm:presLayoutVars>
      </dgm:prSet>
      <dgm:spPr/>
      <dgm:t>
        <a:bodyPr/>
        <a:lstStyle/>
        <a:p>
          <a:endParaRPr lang="en-US"/>
        </a:p>
      </dgm:t>
    </dgm:pt>
    <dgm:pt modelId="{4FB95FB6-F5A7-4EDF-AB07-DFF364BC0317}" type="pres">
      <dgm:prSet presAssocID="{823CC035-4F88-4407-B5D0-212BF4AF3B9D}" presName="parentText" presStyleLbl="node1" presStyleIdx="0" presStyleCnt="1" custScaleY="77620" custLinFactNeighborY="-35589">
        <dgm:presLayoutVars>
          <dgm:chMax val="0"/>
          <dgm:bulletEnabled val="1"/>
        </dgm:presLayoutVars>
      </dgm:prSet>
      <dgm:spPr/>
      <dgm:t>
        <a:bodyPr/>
        <a:lstStyle/>
        <a:p>
          <a:endParaRPr lang="en-US"/>
        </a:p>
      </dgm:t>
    </dgm:pt>
    <dgm:pt modelId="{A79220BA-A65F-417B-BEBE-76735165A83D}" type="pres">
      <dgm:prSet presAssocID="{823CC035-4F88-4407-B5D0-212BF4AF3B9D}" presName="childText" presStyleLbl="revTx" presStyleIdx="0" presStyleCnt="1">
        <dgm:presLayoutVars>
          <dgm:bulletEnabled val="1"/>
        </dgm:presLayoutVars>
      </dgm:prSet>
      <dgm:spPr/>
      <dgm:t>
        <a:bodyPr/>
        <a:lstStyle/>
        <a:p>
          <a:endParaRPr lang="en-US"/>
        </a:p>
      </dgm:t>
    </dgm:pt>
  </dgm:ptLst>
  <dgm:cxnLst>
    <dgm:cxn modelId="{0CEE100F-41D4-460E-9A0D-F589719667A2}" srcId="{823CC035-4F88-4407-B5D0-212BF4AF3B9D}" destId="{C2E3E6A6-33FC-4EB4-B958-1C1E89030B84}" srcOrd="0" destOrd="0" parTransId="{837F9EE2-F445-40AD-A912-64EAE03E71B2}" sibTransId="{905CB293-5CB6-4EEB-B86F-B5612B6A7041}"/>
    <dgm:cxn modelId="{3D1F6F77-06CB-45BF-90CC-865999FEFBCE}" srcId="{BCF62971-DC9D-48B2-827E-DCC95215813D}" destId="{823CC035-4F88-4407-B5D0-212BF4AF3B9D}" srcOrd="0" destOrd="0" parTransId="{52B56425-EAD0-4704-B763-C668319E7233}" sibTransId="{A1D500F9-8A1F-4AB5-B7E4-D05BA3FC50AE}"/>
    <dgm:cxn modelId="{5CD49DC2-B5D8-4C82-BE5F-55A0BBA6A142}" type="presOf" srcId="{BCF62971-DC9D-48B2-827E-DCC95215813D}" destId="{458DEBC0-5951-4C19-A6E6-DE89596E3E14}" srcOrd="0" destOrd="0" presId="urn:microsoft.com/office/officeart/2005/8/layout/vList2"/>
    <dgm:cxn modelId="{28816931-63AF-48BE-A75D-06332F05026E}" type="presOf" srcId="{823CC035-4F88-4407-B5D0-212BF4AF3B9D}" destId="{4FB95FB6-F5A7-4EDF-AB07-DFF364BC0317}" srcOrd="0" destOrd="0" presId="urn:microsoft.com/office/officeart/2005/8/layout/vList2"/>
    <dgm:cxn modelId="{2527EECE-B173-46F1-86AB-CF4B18C7442D}" type="presOf" srcId="{C2E3E6A6-33FC-4EB4-B958-1C1E89030B84}" destId="{A79220BA-A65F-417B-BEBE-76735165A83D}" srcOrd="0" destOrd="0" presId="urn:microsoft.com/office/officeart/2005/8/layout/vList2"/>
    <dgm:cxn modelId="{DDAC1175-2593-47E3-AECD-D4E52DF8EE36}" type="presParOf" srcId="{458DEBC0-5951-4C19-A6E6-DE89596E3E14}" destId="{4FB95FB6-F5A7-4EDF-AB07-DFF364BC0317}" srcOrd="0" destOrd="0" presId="urn:microsoft.com/office/officeart/2005/8/layout/vList2"/>
    <dgm:cxn modelId="{F3868ED3-A3C0-4592-8DA6-88DA3225FB51}" type="presParOf" srcId="{458DEBC0-5951-4C19-A6E6-DE89596E3E14}" destId="{A79220BA-A65F-417B-BEBE-76735165A83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193672B-CDF4-4E56-A74F-2EBA50AE8F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132A508-3F94-49A1-889A-43B44DF1721F}">
      <dgm:prSet custT="1"/>
      <dgm:spPr/>
      <dgm:t>
        <a:bodyPr/>
        <a:lstStyle/>
        <a:p>
          <a:pPr rtl="0"/>
          <a:r>
            <a:rPr lang="en-US" sz="3600" b="1" smtClean="0"/>
            <a:t>Respondents</a:t>
          </a:r>
          <a:endParaRPr lang="en-US" sz="3600"/>
        </a:p>
      </dgm:t>
    </dgm:pt>
    <dgm:pt modelId="{DC653654-1562-4C15-8190-2572E9460EEE}" type="parTrans" cxnId="{91FBEEEE-1262-48BA-A955-4A84641B3F5D}">
      <dgm:prSet/>
      <dgm:spPr/>
      <dgm:t>
        <a:bodyPr/>
        <a:lstStyle/>
        <a:p>
          <a:endParaRPr lang="en-US"/>
        </a:p>
      </dgm:t>
    </dgm:pt>
    <dgm:pt modelId="{7222A04C-01A5-47A6-B618-2B8EEA9E1287}" type="sibTrans" cxnId="{91FBEEEE-1262-48BA-A955-4A84641B3F5D}">
      <dgm:prSet/>
      <dgm:spPr/>
      <dgm:t>
        <a:bodyPr/>
        <a:lstStyle/>
        <a:p>
          <a:endParaRPr lang="en-US"/>
        </a:p>
      </dgm:t>
    </dgm:pt>
    <dgm:pt modelId="{3A12B926-C6F6-4795-AE35-062DFEDDF8C6}">
      <dgm:prSet custT="1"/>
      <dgm:spPr/>
      <dgm:t>
        <a:bodyPr/>
        <a:lstStyle/>
        <a:p>
          <a:pPr algn="just" rtl="0"/>
          <a:r>
            <a:rPr lang="en-US" sz="3600" dirty="0" smtClean="0">
              <a:hlinkClick xmlns:r="http://schemas.openxmlformats.org/officeDocument/2006/relationships" r:id="" action="ppaction://noaction"/>
            </a:rPr>
            <a:t>The respondents </a:t>
          </a:r>
          <a:r>
            <a:rPr lang="en-US" sz="3600" dirty="0" smtClean="0"/>
            <a:t>of the study were the    HR Officer, department heads, personnel in offices providing the basic services of the three (3) component  cities  in Nueva </a:t>
          </a:r>
          <a:r>
            <a:rPr lang="en-US" sz="3600" dirty="0" err="1" smtClean="0"/>
            <a:t>Ecija</a:t>
          </a:r>
          <a:endParaRPr lang="en-US" sz="3600" dirty="0"/>
        </a:p>
      </dgm:t>
    </dgm:pt>
    <dgm:pt modelId="{B7A7A958-1808-46BD-9BED-B3ECA324F7A8}" type="parTrans" cxnId="{63CE47CD-F760-469E-A4FA-E7FB2FA62875}">
      <dgm:prSet/>
      <dgm:spPr/>
      <dgm:t>
        <a:bodyPr/>
        <a:lstStyle/>
        <a:p>
          <a:endParaRPr lang="en-US"/>
        </a:p>
      </dgm:t>
    </dgm:pt>
    <dgm:pt modelId="{E6D70423-91F4-489F-936B-9B989A8C0463}" type="sibTrans" cxnId="{63CE47CD-F760-469E-A4FA-E7FB2FA62875}">
      <dgm:prSet/>
      <dgm:spPr/>
      <dgm:t>
        <a:bodyPr/>
        <a:lstStyle/>
        <a:p>
          <a:endParaRPr lang="en-US"/>
        </a:p>
      </dgm:t>
    </dgm:pt>
    <dgm:pt modelId="{ED5C3743-F637-41AA-8E0E-D68A56137526}" type="pres">
      <dgm:prSet presAssocID="{6193672B-CDF4-4E56-A74F-2EBA50AE8F92}" presName="linear" presStyleCnt="0">
        <dgm:presLayoutVars>
          <dgm:animLvl val="lvl"/>
          <dgm:resizeHandles val="exact"/>
        </dgm:presLayoutVars>
      </dgm:prSet>
      <dgm:spPr/>
      <dgm:t>
        <a:bodyPr/>
        <a:lstStyle/>
        <a:p>
          <a:endParaRPr lang="en-US"/>
        </a:p>
      </dgm:t>
    </dgm:pt>
    <dgm:pt modelId="{6410CEAC-E327-48F4-B06B-036415664B46}" type="pres">
      <dgm:prSet presAssocID="{4132A508-3F94-49A1-889A-43B44DF1721F}" presName="parentText" presStyleLbl="node1" presStyleIdx="0" presStyleCnt="1" custScaleY="76679" custLinFactNeighborY="-4995">
        <dgm:presLayoutVars>
          <dgm:chMax val="0"/>
          <dgm:bulletEnabled val="1"/>
        </dgm:presLayoutVars>
      </dgm:prSet>
      <dgm:spPr/>
      <dgm:t>
        <a:bodyPr/>
        <a:lstStyle/>
        <a:p>
          <a:endParaRPr lang="en-US"/>
        </a:p>
      </dgm:t>
    </dgm:pt>
    <dgm:pt modelId="{DC4AFADD-607D-480F-98EB-8254AB0D3B63}" type="pres">
      <dgm:prSet presAssocID="{4132A508-3F94-49A1-889A-43B44DF1721F}" presName="childText" presStyleLbl="revTx" presStyleIdx="0" presStyleCnt="1">
        <dgm:presLayoutVars>
          <dgm:bulletEnabled val="1"/>
        </dgm:presLayoutVars>
      </dgm:prSet>
      <dgm:spPr/>
      <dgm:t>
        <a:bodyPr/>
        <a:lstStyle/>
        <a:p>
          <a:endParaRPr lang="en-US"/>
        </a:p>
      </dgm:t>
    </dgm:pt>
  </dgm:ptLst>
  <dgm:cxnLst>
    <dgm:cxn modelId="{68D10402-B22D-41C2-B53C-521978B1FBB7}" type="presOf" srcId="{3A12B926-C6F6-4795-AE35-062DFEDDF8C6}" destId="{DC4AFADD-607D-480F-98EB-8254AB0D3B63}" srcOrd="0" destOrd="0" presId="urn:microsoft.com/office/officeart/2005/8/layout/vList2"/>
    <dgm:cxn modelId="{91FBEEEE-1262-48BA-A955-4A84641B3F5D}" srcId="{6193672B-CDF4-4E56-A74F-2EBA50AE8F92}" destId="{4132A508-3F94-49A1-889A-43B44DF1721F}" srcOrd="0" destOrd="0" parTransId="{DC653654-1562-4C15-8190-2572E9460EEE}" sibTransId="{7222A04C-01A5-47A6-B618-2B8EEA9E1287}"/>
    <dgm:cxn modelId="{FC206A13-F4EE-4FBF-8C1E-7BF6884ACC30}" type="presOf" srcId="{6193672B-CDF4-4E56-A74F-2EBA50AE8F92}" destId="{ED5C3743-F637-41AA-8E0E-D68A56137526}" srcOrd="0" destOrd="0" presId="urn:microsoft.com/office/officeart/2005/8/layout/vList2"/>
    <dgm:cxn modelId="{662590B7-649D-4A07-85A9-004EB5B47B8F}" type="presOf" srcId="{4132A508-3F94-49A1-889A-43B44DF1721F}" destId="{6410CEAC-E327-48F4-B06B-036415664B46}" srcOrd="0" destOrd="0" presId="urn:microsoft.com/office/officeart/2005/8/layout/vList2"/>
    <dgm:cxn modelId="{63CE47CD-F760-469E-A4FA-E7FB2FA62875}" srcId="{4132A508-3F94-49A1-889A-43B44DF1721F}" destId="{3A12B926-C6F6-4795-AE35-062DFEDDF8C6}" srcOrd="0" destOrd="0" parTransId="{B7A7A958-1808-46BD-9BED-B3ECA324F7A8}" sibTransId="{E6D70423-91F4-489F-936B-9B989A8C0463}"/>
    <dgm:cxn modelId="{6172C6DF-C61A-4136-990E-E330057020EE}" type="presParOf" srcId="{ED5C3743-F637-41AA-8E0E-D68A56137526}" destId="{6410CEAC-E327-48F4-B06B-036415664B46}" srcOrd="0" destOrd="0" presId="urn:microsoft.com/office/officeart/2005/8/layout/vList2"/>
    <dgm:cxn modelId="{6B2C1865-9508-412F-AF34-237D7216BB64}" type="presParOf" srcId="{ED5C3743-F637-41AA-8E0E-D68A56137526}" destId="{DC4AFADD-607D-480F-98EB-8254AB0D3B6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B4FE8B0-341F-41B1-ADBE-1C7F3C45717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3D89607-F02A-4042-8D30-5847772F356C}">
      <dgm:prSet custT="1"/>
      <dgm:spPr/>
      <dgm:t>
        <a:bodyPr/>
        <a:lstStyle/>
        <a:p>
          <a:pPr rtl="0"/>
          <a:r>
            <a:rPr lang="en-US" sz="3600" b="1" smtClean="0"/>
            <a:t>Instruments</a:t>
          </a:r>
          <a:endParaRPr lang="en-US" sz="3600"/>
        </a:p>
      </dgm:t>
    </dgm:pt>
    <dgm:pt modelId="{13F74A75-0152-46AA-9C2C-E041618CAD4B}" type="parTrans" cxnId="{BFAFB1DE-B441-458E-8193-A83D483CA541}">
      <dgm:prSet/>
      <dgm:spPr/>
      <dgm:t>
        <a:bodyPr/>
        <a:lstStyle/>
        <a:p>
          <a:endParaRPr lang="en-US"/>
        </a:p>
      </dgm:t>
    </dgm:pt>
    <dgm:pt modelId="{F7CF201B-985F-4DAC-A1C9-6145A369B0B3}" type="sibTrans" cxnId="{BFAFB1DE-B441-458E-8193-A83D483CA541}">
      <dgm:prSet/>
      <dgm:spPr/>
      <dgm:t>
        <a:bodyPr/>
        <a:lstStyle/>
        <a:p>
          <a:endParaRPr lang="en-US"/>
        </a:p>
      </dgm:t>
    </dgm:pt>
    <dgm:pt modelId="{7E26B00A-C45F-4F74-8D6B-8750B83E6EEE}">
      <dgm:prSet/>
      <dgm:spPr/>
      <dgm:t>
        <a:bodyPr/>
        <a:lstStyle/>
        <a:p>
          <a:pPr rtl="0"/>
          <a:r>
            <a:rPr lang="en-US" dirty="0" smtClean="0"/>
            <a:t>The researcher used  two sets of data gathering instruments namely: documentary analysis form, and interview guide.</a:t>
          </a:r>
          <a:endParaRPr lang="en-US" dirty="0"/>
        </a:p>
      </dgm:t>
    </dgm:pt>
    <dgm:pt modelId="{20286D82-0555-4844-BCA8-1183EB34D834}" type="parTrans" cxnId="{346437B6-35B9-44B9-9ABA-89542D5DBD9F}">
      <dgm:prSet/>
      <dgm:spPr/>
      <dgm:t>
        <a:bodyPr/>
        <a:lstStyle/>
        <a:p>
          <a:endParaRPr lang="en-US"/>
        </a:p>
      </dgm:t>
    </dgm:pt>
    <dgm:pt modelId="{E34EC099-D3C8-4D9F-BCB0-7E4C0653D09A}" type="sibTrans" cxnId="{346437B6-35B9-44B9-9ABA-89542D5DBD9F}">
      <dgm:prSet/>
      <dgm:spPr/>
      <dgm:t>
        <a:bodyPr/>
        <a:lstStyle/>
        <a:p>
          <a:endParaRPr lang="en-US"/>
        </a:p>
      </dgm:t>
    </dgm:pt>
    <dgm:pt modelId="{3D13BCBC-3AB5-4A4C-B064-B6B5D8504EE0}">
      <dgm:prSet/>
      <dgm:spPr/>
      <dgm:t>
        <a:bodyPr/>
        <a:lstStyle/>
        <a:p>
          <a:pPr rtl="0"/>
          <a:r>
            <a:rPr lang="en-US" dirty="0" smtClean="0"/>
            <a:t>The documentary analysis form were used to record the strategic, core, and support functions of the LGU personnel, as well as their performance rating during the period 2014- 2015.</a:t>
          </a:r>
          <a:endParaRPr lang="en-US" dirty="0"/>
        </a:p>
      </dgm:t>
    </dgm:pt>
    <dgm:pt modelId="{CEC4E19C-41A3-470D-B819-402340D520B5}" type="parTrans" cxnId="{1A9FF239-D90F-44CA-A526-187F56C7E163}">
      <dgm:prSet/>
      <dgm:spPr/>
      <dgm:t>
        <a:bodyPr/>
        <a:lstStyle/>
        <a:p>
          <a:endParaRPr lang="en-US"/>
        </a:p>
      </dgm:t>
    </dgm:pt>
    <dgm:pt modelId="{7153EFD0-98DE-44B1-A4C9-42E3180720F2}" type="sibTrans" cxnId="{1A9FF239-D90F-44CA-A526-187F56C7E163}">
      <dgm:prSet/>
      <dgm:spPr/>
      <dgm:t>
        <a:bodyPr/>
        <a:lstStyle/>
        <a:p>
          <a:endParaRPr lang="en-US"/>
        </a:p>
      </dgm:t>
    </dgm:pt>
    <dgm:pt modelId="{B36FED92-D7A1-4847-8F08-2CC574234F72}">
      <dgm:prSet/>
      <dgm:spPr/>
      <dgm:t>
        <a:bodyPr/>
        <a:lstStyle/>
        <a:p>
          <a:pPr rtl="0"/>
          <a:r>
            <a:rPr lang="en-US" dirty="0" smtClean="0"/>
            <a:t>The  interview guide</a:t>
          </a:r>
          <a:r>
            <a:rPr lang="en-US" dirty="0" smtClean="0">
              <a:hlinkClick xmlns:r="http://schemas.openxmlformats.org/officeDocument/2006/relationships" r:id="rId1" action="ppaction://hlinkfile"/>
            </a:rPr>
            <a:t> </a:t>
          </a:r>
          <a:r>
            <a:rPr lang="en-US" dirty="0" smtClean="0"/>
            <a:t>was used to identify the problems encountered by the LGU personnel in the performance of their functions.</a:t>
          </a:r>
          <a:endParaRPr lang="en-US" dirty="0"/>
        </a:p>
      </dgm:t>
    </dgm:pt>
    <dgm:pt modelId="{AE6E1FFA-2F74-4F8A-B923-5FB9F87CCCEE}" type="parTrans" cxnId="{321FDB03-5DD6-48D5-ACAB-FB0C9A7F60EB}">
      <dgm:prSet/>
      <dgm:spPr/>
      <dgm:t>
        <a:bodyPr/>
        <a:lstStyle/>
        <a:p>
          <a:endParaRPr lang="en-US"/>
        </a:p>
      </dgm:t>
    </dgm:pt>
    <dgm:pt modelId="{EDB50F3F-0EC8-4555-A1FC-D751AE7D82A1}" type="sibTrans" cxnId="{321FDB03-5DD6-48D5-ACAB-FB0C9A7F60EB}">
      <dgm:prSet/>
      <dgm:spPr/>
      <dgm:t>
        <a:bodyPr/>
        <a:lstStyle/>
        <a:p>
          <a:endParaRPr lang="en-US"/>
        </a:p>
      </dgm:t>
    </dgm:pt>
    <dgm:pt modelId="{3CD3B337-EEEC-473C-BF12-245A8830E5ED}" type="pres">
      <dgm:prSet presAssocID="{EB4FE8B0-341F-41B1-ADBE-1C7F3C457176}" presName="linear" presStyleCnt="0">
        <dgm:presLayoutVars>
          <dgm:animLvl val="lvl"/>
          <dgm:resizeHandles val="exact"/>
        </dgm:presLayoutVars>
      </dgm:prSet>
      <dgm:spPr/>
      <dgm:t>
        <a:bodyPr/>
        <a:lstStyle/>
        <a:p>
          <a:endParaRPr lang="en-US"/>
        </a:p>
      </dgm:t>
    </dgm:pt>
    <dgm:pt modelId="{54946F51-27EA-403C-BCF8-648A0A39A798}" type="pres">
      <dgm:prSet presAssocID="{93D89607-F02A-4042-8D30-5847772F356C}" presName="parentText" presStyleLbl="node1" presStyleIdx="0" presStyleCnt="1">
        <dgm:presLayoutVars>
          <dgm:chMax val="0"/>
          <dgm:bulletEnabled val="1"/>
        </dgm:presLayoutVars>
      </dgm:prSet>
      <dgm:spPr/>
      <dgm:t>
        <a:bodyPr/>
        <a:lstStyle/>
        <a:p>
          <a:endParaRPr lang="en-US"/>
        </a:p>
      </dgm:t>
    </dgm:pt>
    <dgm:pt modelId="{346B02EE-307D-421F-9A9D-22AC7DD0236B}" type="pres">
      <dgm:prSet presAssocID="{93D89607-F02A-4042-8D30-5847772F356C}" presName="childText" presStyleLbl="revTx" presStyleIdx="0" presStyleCnt="1">
        <dgm:presLayoutVars>
          <dgm:bulletEnabled val="1"/>
        </dgm:presLayoutVars>
      </dgm:prSet>
      <dgm:spPr/>
      <dgm:t>
        <a:bodyPr/>
        <a:lstStyle/>
        <a:p>
          <a:endParaRPr lang="en-US"/>
        </a:p>
      </dgm:t>
    </dgm:pt>
  </dgm:ptLst>
  <dgm:cxnLst>
    <dgm:cxn modelId="{52C7F28D-5869-4FDB-B999-823DBE3DA4F1}" type="presOf" srcId="{EB4FE8B0-341F-41B1-ADBE-1C7F3C457176}" destId="{3CD3B337-EEEC-473C-BF12-245A8830E5ED}" srcOrd="0" destOrd="0" presId="urn:microsoft.com/office/officeart/2005/8/layout/vList2"/>
    <dgm:cxn modelId="{BFAFB1DE-B441-458E-8193-A83D483CA541}" srcId="{EB4FE8B0-341F-41B1-ADBE-1C7F3C457176}" destId="{93D89607-F02A-4042-8D30-5847772F356C}" srcOrd="0" destOrd="0" parTransId="{13F74A75-0152-46AA-9C2C-E041618CAD4B}" sibTransId="{F7CF201B-985F-4DAC-A1C9-6145A369B0B3}"/>
    <dgm:cxn modelId="{F6C5B977-803E-49CA-935C-7456F78942DA}" type="presOf" srcId="{B36FED92-D7A1-4847-8F08-2CC574234F72}" destId="{346B02EE-307D-421F-9A9D-22AC7DD0236B}" srcOrd="0" destOrd="2" presId="urn:microsoft.com/office/officeart/2005/8/layout/vList2"/>
    <dgm:cxn modelId="{9AB18B56-A9DD-44C1-A918-47A4A11B6BA4}" type="presOf" srcId="{7E26B00A-C45F-4F74-8D6B-8750B83E6EEE}" destId="{346B02EE-307D-421F-9A9D-22AC7DD0236B}" srcOrd="0" destOrd="0" presId="urn:microsoft.com/office/officeart/2005/8/layout/vList2"/>
    <dgm:cxn modelId="{346437B6-35B9-44B9-9ABA-89542D5DBD9F}" srcId="{93D89607-F02A-4042-8D30-5847772F356C}" destId="{7E26B00A-C45F-4F74-8D6B-8750B83E6EEE}" srcOrd="0" destOrd="0" parTransId="{20286D82-0555-4844-BCA8-1183EB34D834}" sibTransId="{E34EC099-D3C8-4D9F-BCB0-7E4C0653D09A}"/>
    <dgm:cxn modelId="{63FBDA31-DD97-459A-B1BA-201BED10966E}" type="presOf" srcId="{93D89607-F02A-4042-8D30-5847772F356C}" destId="{54946F51-27EA-403C-BCF8-648A0A39A798}" srcOrd="0" destOrd="0" presId="urn:microsoft.com/office/officeart/2005/8/layout/vList2"/>
    <dgm:cxn modelId="{1A9FF239-D90F-44CA-A526-187F56C7E163}" srcId="{93D89607-F02A-4042-8D30-5847772F356C}" destId="{3D13BCBC-3AB5-4A4C-B064-B6B5D8504EE0}" srcOrd="1" destOrd="0" parTransId="{CEC4E19C-41A3-470D-B819-402340D520B5}" sibTransId="{7153EFD0-98DE-44B1-A4C9-42E3180720F2}"/>
    <dgm:cxn modelId="{321FDB03-5DD6-48D5-ACAB-FB0C9A7F60EB}" srcId="{93D89607-F02A-4042-8D30-5847772F356C}" destId="{B36FED92-D7A1-4847-8F08-2CC574234F72}" srcOrd="2" destOrd="0" parTransId="{AE6E1FFA-2F74-4F8A-B923-5FB9F87CCCEE}" sibTransId="{EDB50F3F-0EC8-4555-A1FC-D751AE7D82A1}"/>
    <dgm:cxn modelId="{976450AE-CC4E-48AF-9B8F-6314BC9746B1}" type="presOf" srcId="{3D13BCBC-3AB5-4A4C-B064-B6B5D8504EE0}" destId="{346B02EE-307D-421F-9A9D-22AC7DD0236B}" srcOrd="0" destOrd="1" presId="urn:microsoft.com/office/officeart/2005/8/layout/vList2"/>
    <dgm:cxn modelId="{A05909C4-EB8D-4A7C-8D98-6934A688F3F6}" type="presParOf" srcId="{3CD3B337-EEEC-473C-BF12-245A8830E5ED}" destId="{54946F51-27EA-403C-BCF8-648A0A39A798}" srcOrd="0" destOrd="0" presId="urn:microsoft.com/office/officeart/2005/8/layout/vList2"/>
    <dgm:cxn modelId="{78B4B99F-EDAA-480B-B5DD-F92DD3162537}" type="presParOf" srcId="{3CD3B337-EEEC-473C-BF12-245A8830E5ED}" destId="{346B02EE-307D-421F-9A9D-22AC7DD0236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A79350E-0066-49E1-BD17-6DA9392AD29B}"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845E35DF-331C-4187-8003-469C915DDF8B}">
      <dgm:prSet/>
      <dgm:spPr/>
      <dgm:t>
        <a:bodyPr/>
        <a:lstStyle/>
        <a:p>
          <a:pPr rtl="0"/>
          <a:r>
            <a:rPr lang="en-US" dirty="0" smtClean="0"/>
            <a:t>Lack of transport support to be used during field work in delivering health services in a distant barangays and infrastructure projects field inspection</a:t>
          </a:r>
          <a:endParaRPr lang="en-US" dirty="0"/>
        </a:p>
      </dgm:t>
    </dgm:pt>
    <dgm:pt modelId="{3DEAC19E-70B4-4F3C-AD44-148CE78C9064}" type="parTrans" cxnId="{1DD0AD5C-B227-4813-B9DD-97E427728B5E}">
      <dgm:prSet/>
      <dgm:spPr/>
      <dgm:t>
        <a:bodyPr/>
        <a:lstStyle/>
        <a:p>
          <a:endParaRPr lang="en-US"/>
        </a:p>
      </dgm:t>
    </dgm:pt>
    <dgm:pt modelId="{1A6B3019-6AB6-4041-B182-22DB6088E47F}" type="sibTrans" cxnId="{1DD0AD5C-B227-4813-B9DD-97E427728B5E}">
      <dgm:prSet/>
      <dgm:spPr/>
      <dgm:t>
        <a:bodyPr/>
        <a:lstStyle/>
        <a:p>
          <a:endParaRPr lang="en-US"/>
        </a:p>
      </dgm:t>
    </dgm:pt>
    <dgm:pt modelId="{743F2B64-8215-4977-9C95-CAD111890886}">
      <dgm:prSet/>
      <dgm:spPr/>
      <dgm:t>
        <a:bodyPr/>
        <a:lstStyle/>
        <a:p>
          <a:pPr rtl="0"/>
          <a:r>
            <a:rPr lang="en-US" smtClean="0"/>
            <a:t>Application of the SPMS tool in measuring timeliness and efficiency and target setting are not yet clear to the employees</a:t>
          </a:r>
          <a:endParaRPr lang="en-US"/>
        </a:p>
      </dgm:t>
    </dgm:pt>
    <dgm:pt modelId="{DBEA9754-7306-4B74-AB89-E229C5E7F522}" type="parTrans" cxnId="{D97C3499-A029-4010-851F-255C0FF0275B}">
      <dgm:prSet/>
      <dgm:spPr/>
      <dgm:t>
        <a:bodyPr/>
        <a:lstStyle/>
        <a:p>
          <a:endParaRPr lang="en-US"/>
        </a:p>
      </dgm:t>
    </dgm:pt>
    <dgm:pt modelId="{3EECE73E-7741-41AD-9468-A1C74224C08C}" type="sibTrans" cxnId="{D97C3499-A029-4010-851F-255C0FF0275B}">
      <dgm:prSet/>
      <dgm:spPr/>
      <dgm:t>
        <a:bodyPr/>
        <a:lstStyle/>
        <a:p>
          <a:endParaRPr lang="en-US"/>
        </a:p>
      </dgm:t>
    </dgm:pt>
    <dgm:pt modelId="{948A7810-7F02-46FB-B846-978044B55DAB}">
      <dgm:prSet/>
      <dgm:spPr/>
      <dgm:t>
        <a:bodyPr/>
        <a:lstStyle/>
        <a:p>
          <a:pPr rtl="0"/>
          <a:r>
            <a:rPr lang="en-US" smtClean="0"/>
            <a:t>The procurement process that delayed the implementation of infrastructure projects on emergency cases</a:t>
          </a:r>
          <a:endParaRPr lang="en-US"/>
        </a:p>
      </dgm:t>
    </dgm:pt>
    <dgm:pt modelId="{40A9B15D-2317-4F0C-8C24-39E9CFF4DA73}" type="parTrans" cxnId="{6F0685A0-0ED3-4A94-9B81-425E6EA90868}">
      <dgm:prSet/>
      <dgm:spPr/>
      <dgm:t>
        <a:bodyPr/>
        <a:lstStyle/>
        <a:p>
          <a:endParaRPr lang="en-US"/>
        </a:p>
      </dgm:t>
    </dgm:pt>
    <dgm:pt modelId="{D43AB2C5-22A5-4961-9945-F2C0D83C8D1D}" type="sibTrans" cxnId="{6F0685A0-0ED3-4A94-9B81-425E6EA90868}">
      <dgm:prSet/>
      <dgm:spPr/>
      <dgm:t>
        <a:bodyPr/>
        <a:lstStyle/>
        <a:p>
          <a:endParaRPr lang="en-US"/>
        </a:p>
      </dgm:t>
    </dgm:pt>
    <dgm:pt modelId="{105A01BE-08CF-49F9-BA6A-F3071A018C06}">
      <dgm:prSet/>
      <dgm:spPr/>
      <dgm:t>
        <a:bodyPr/>
        <a:lstStyle/>
        <a:p>
          <a:pPr rtl="0"/>
          <a:r>
            <a:rPr lang="en-US" smtClean="0"/>
            <a:t>Inadequate number of personnel to implement programs and projects in social welfare and infrastructure services</a:t>
          </a:r>
          <a:endParaRPr lang="en-US"/>
        </a:p>
      </dgm:t>
    </dgm:pt>
    <dgm:pt modelId="{34BBB14D-FEAA-4F38-B3C3-8706D974F826}" type="parTrans" cxnId="{1002A964-BB40-4DCC-B850-CF14862EA5D8}">
      <dgm:prSet/>
      <dgm:spPr/>
      <dgm:t>
        <a:bodyPr/>
        <a:lstStyle/>
        <a:p>
          <a:endParaRPr lang="en-US"/>
        </a:p>
      </dgm:t>
    </dgm:pt>
    <dgm:pt modelId="{9CF36896-8D0A-4FC6-B158-F5559AA08683}" type="sibTrans" cxnId="{1002A964-BB40-4DCC-B850-CF14862EA5D8}">
      <dgm:prSet/>
      <dgm:spPr/>
      <dgm:t>
        <a:bodyPr/>
        <a:lstStyle/>
        <a:p>
          <a:endParaRPr lang="en-US"/>
        </a:p>
      </dgm:t>
    </dgm:pt>
    <dgm:pt modelId="{BEEA95BA-7638-45F7-B3DC-3349749EC93E}">
      <dgm:prSet/>
      <dgm:spPr/>
      <dgm:t>
        <a:bodyPr/>
        <a:lstStyle/>
        <a:p>
          <a:pPr rtl="0"/>
          <a:r>
            <a:rPr lang="en-US" smtClean="0"/>
            <a:t>Factors beyond control to implement programs and projects like calamities  and people’s cooperation and support</a:t>
          </a:r>
          <a:endParaRPr lang="en-US"/>
        </a:p>
      </dgm:t>
    </dgm:pt>
    <dgm:pt modelId="{D9D74F76-A2DD-4577-B34B-A8B679735551}" type="parTrans" cxnId="{21C067D0-0A71-4E18-A1A3-B32D19813D3C}">
      <dgm:prSet/>
      <dgm:spPr/>
      <dgm:t>
        <a:bodyPr/>
        <a:lstStyle/>
        <a:p>
          <a:endParaRPr lang="en-US"/>
        </a:p>
      </dgm:t>
    </dgm:pt>
    <dgm:pt modelId="{CA5406AB-1DB8-4A18-9EB5-B905D853FDFD}" type="sibTrans" cxnId="{21C067D0-0A71-4E18-A1A3-B32D19813D3C}">
      <dgm:prSet/>
      <dgm:spPr/>
      <dgm:t>
        <a:bodyPr/>
        <a:lstStyle/>
        <a:p>
          <a:endParaRPr lang="en-US"/>
        </a:p>
      </dgm:t>
    </dgm:pt>
    <dgm:pt modelId="{351CC983-B7D7-4075-8346-7E76E5CCFF5B}" type="pres">
      <dgm:prSet presAssocID="{2A79350E-0066-49E1-BD17-6DA9392AD29B}" presName="linear" presStyleCnt="0">
        <dgm:presLayoutVars>
          <dgm:animLvl val="lvl"/>
          <dgm:resizeHandles val="exact"/>
        </dgm:presLayoutVars>
      </dgm:prSet>
      <dgm:spPr/>
      <dgm:t>
        <a:bodyPr/>
        <a:lstStyle/>
        <a:p>
          <a:endParaRPr lang="en-US"/>
        </a:p>
      </dgm:t>
    </dgm:pt>
    <dgm:pt modelId="{7B719842-12F4-4522-A29D-358DC1360057}" type="pres">
      <dgm:prSet presAssocID="{845E35DF-331C-4187-8003-469C915DDF8B}" presName="parentText" presStyleLbl="node1" presStyleIdx="0" presStyleCnt="5">
        <dgm:presLayoutVars>
          <dgm:chMax val="0"/>
          <dgm:bulletEnabled val="1"/>
        </dgm:presLayoutVars>
      </dgm:prSet>
      <dgm:spPr/>
      <dgm:t>
        <a:bodyPr/>
        <a:lstStyle/>
        <a:p>
          <a:endParaRPr lang="en-US"/>
        </a:p>
      </dgm:t>
    </dgm:pt>
    <dgm:pt modelId="{7F20898B-977B-44B4-95D9-D8C5809DF527}" type="pres">
      <dgm:prSet presAssocID="{1A6B3019-6AB6-4041-B182-22DB6088E47F}" presName="spacer" presStyleCnt="0"/>
      <dgm:spPr/>
    </dgm:pt>
    <dgm:pt modelId="{24A4A3CF-BE8F-42FB-9F7C-F03FF99594A7}" type="pres">
      <dgm:prSet presAssocID="{743F2B64-8215-4977-9C95-CAD111890886}" presName="parentText" presStyleLbl="node1" presStyleIdx="1" presStyleCnt="5">
        <dgm:presLayoutVars>
          <dgm:chMax val="0"/>
          <dgm:bulletEnabled val="1"/>
        </dgm:presLayoutVars>
      </dgm:prSet>
      <dgm:spPr/>
      <dgm:t>
        <a:bodyPr/>
        <a:lstStyle/>
        <a:p>
          <a:endParaRPr lang="en-US"/>
        </a:p>
      </dgm:t>
    </dgm:pt>
    <dgm:pt modelId="{CF8E6DC9-3F4B-467C-B52B-136C174B17F4}" type="pres">
      <dgm:prSet presAssocID="{3EECE73E-7741-41AD-9468-A1C74224C08C}" presName="spacer" presStyleCnt="0"/>
      <dgm:spPr/>
    </dgm:pt>
    <dgm:pt modelId="{D716C7AD-ABB5-4783-B208-54A313DA60C2}" type="pres">
      <dgm:prSet presAssocID="{948A7810-7F02-46FB-B846-978044B55DAB}" presName="parentText" presStyleLbl="node1" presStyleIdx="2" presStyleCnt="5">
        <dgm:presLayoutVars>
          <dgm:chMax val="0"/>
          <dgm:bulletEnabled val="1"/>
        </dgm:presLayoutVars>
      </dgm:prSet>
      <dgm:spPr/>
      <dgm:t>
        <a:bodyPr/>
        <a:lstStyle/>
        <a:p>
          <a:endParaRPr lang="en-US"/>
        </a:p>
      </dgm:t>
    </dgm:pt>
    <dgm:pt modelId="{AA5D65BA-C091-42E7-BDD6-6121697EA628}" type="pres">
      <dgm:prSet presAssocID="{D43AB2C5-22A5-4961-9945-F2C0D83C8D1D}" presName="spacer" presStyleCnt="0"/>
      <dgm:spPr/>
    </dgm:pt>
    <dgm:pt modelId="{C4E0E9F8-002D-4C76-BAA9-D31C04170185}" type="pres">
      <dgm:prSet presAssocID="{105A01BE-08CF-49F9-BA6A-F3071A018C06}" presName="parentText" presStyleLbl="node1" presStyleIdx="3" presStyleCnt="5">
        <dgm:presLayoutVars>
          <dgm:chMax val="0"/>
          <dgm:bulletEnabled val="1"/>
        </dgm:presLayoutVars>
      </dgm:prSet>
      <dgm:spPr/>
      <dgm:t>
        <a:bodyPr/>
        <a:lstStyle/>
        <a:p>
          <a:endParaRPr lang="en-US"/>
        </a:p>
      </dgm:t>
    </dgm:pt>
    <dgm:pt modelId="{95B47C2A-6C7C-4C3D-B23D-7DFD441C24DA}" type="pres">
      <dgm:prSet presAssocID="{9CF36896-8D0A-4FC6-B158-F5559AA08683}" presName="spacer" presStyleCnt="0"/>
      <dgm:spPr/>
    </dgm:pt>
    <dgm:pt modelId="{3A15A6DF-2A33-463A-A1FB-6ECD9DD57638}" type="pres">
      <dgm:prSet presAssocID="{BEEA95BA-7638-45F7-B3DC-3349749EC93E}" presName="parentText" presStyleLbl="node1" presStyleIdx="4" presStyleCnt="5">
        <dgm:presLayoutVars>
          <dgm:chMax val="0"/>
          <dgm:bulletEnabled val="1"/>
        </dgm:presLayoutVars>
      </dgm:prSet>
      <dgm:spPr/>
      <dgm:t>
        <a:bodyPr/>
        <a:lstStyle/>
        <a:p>
          <a:endParaRPr lang="en-US"/>
        </a:p>
      </dgm:t>
    </dgm:pt>
  </dgm:ptLst>
  <dgm:cxnLst>
    <dgm:cxn modelId="{1DD0AD5C-B227-4813-B9DD-97E427728B5E}" srcId="{2A79350E-0066-49E1-BD17-6DA9392AD29B}" destId="{845E35DF-331C-4187-8003-469C915DDF8B}" srcOrd="0" destOrd="0" parTransId="{3DEAC19E-70B4-4F3C-AD44-148CE78C9064}" sibTransId="{1A6B3019-6AB6-4041-B182-22DB6088E47F}"/>
    <dgm:cxn modelId="{6F86DE1C-38F0-4594-8FD7-35FDCC91ED48}" type="presOf" srcId="{BEEA95BA-7638-45F7-B3DC-3349749EC93E}" destId="{3A15A6DF-2A33-463A-A1FB-6ECD9DD57638}" srcOrd="0" destOrd="0" presId="urn:microsoft.com/office/officeart/2005/8/layout/vList2"/>
    <dgm:cxn modelId="{CE5DF58F-2295-438D-AA2D-09CF59BCE817}" type="presOf" srcId="{105A01BE-08CF-49F9-BA6A-F3071A018C06}" destId="{C4E0E9F8-002D-4C76-BAA9-D31C04170185}" srcOrd="0" destOrd="0" presId="urn:microsoft.com/office/officeart/2005/8/layout/vList2"/>
    <dgm:cxn modelId="{D97C3499-A029-4010-851F-255C0FF0275B}" srcId="{2A79350E-0066-49E1-BD17-6DA9392AD29B}" destId="{743F2B64-8215-4977-9C95-CAD111890886}" srcOrd="1" destOrd="0" parTransId="{DBEA9754-7306-4B74-AB89-E229C5E7F522}" sibTransId="{3EECE73E-7741-41AD-9468-A1C74224C08C}"/>
    <dgm:cxn modelId="{6F0685A0-0ED3-4A94-9B81-425E6EA90868}" srcId="{2A79350E-0066-49E1-BD17-6DA9392AD29B}" destId="{948A7810-7F02-46FB-B846-978044B55DAB}" srcOrd="2" destOrd="0" parTransId="{40A9B15D-2317-4F0C-8C24-39E9CFF4DA73}" sibTransId="{D43AB2C5-22A5-4961-9945-F2C0D83C8D1D}"/>
    <dgm:cxn modelId="{1002A964-BB40-4DCC-B850-CF14862EA5D8}" srcId="{2A79350E-0066-49E1-BD17-6DA9392AD29B}" destId="{105A01BE-08CF-49F9-BA6A-F3071A018C06}" srcOrd="3" destOrd="0" parTransId="{34BBB14D-FEAA-4F38-B3C3-8706D974F826}" sibTransId="{9CF36896-8D0A-4FC6-B158-F5559AA08683}"/>
    <dgm:cxn modelId="{21C067D0-0A71-4E18-A1A3-B32D19813D3C}" srcId="{2A79350E-0066-49E1-BD17-6DA9392AD29B}" destId="{BEEA95BA-7638-45F7-B3DC-3349749EC93E}" srcOrd="4" destOrd="0" parTransId="{D9D74F76-A2DD-4577-B34B-A8B679735551}" sibTransId="{CA5406AB-1DB8-4A18-9EB5-B905D853FDFD}"/>
    <dgm:cxn modelId="{DE407B29-2AB8-4E70-89B9-3E0AB763F2FD}" type="presOf" srcId="{2A79350E-0066-49E1-BD17-6DA9392AD29B}" destId="{351CC983-B7D7-4075-8346-7E76E5CCFF5B}" srcOrd="0" destOrd="0" presId="urn:microsoft.com/office/officeart/2005/8/layout/vList2"/>
    <dgm:cxn modelId="{D4EA908C-59E5-4B9D-9C48-DCB80ACCE844}" type="presOf" srcId="{845E35DF-331C-4187-8003-469C915DDF8B}" destId="{7B719842-12F4-4522-A29D-358DC1360057}" srcOrd="0" destOrd="0" presId="urn:microsoft.com/office/officeart/2005/8/layout/vList2"/>
    <dgm:cxn modelId="{84836E94-B749-4D47-A567-A9255A3EA83C}" type="presOf" srcId="{948A7810-7F02-46FB-B846-978044B55DAB}" destId="{D716C7AD-ABB5-4783-B208-54A313DA60C2}" srcOrd="0" destOrd="0" presId="urn:microsoft.com/office/officeart/2005/8/layout/vList2"/>
    <dgm:cxn modelId="{D55252F9-8DD6-4113-B072-723928360585}" type="presOf" srcId="{743F2B64-8215-4977-9C95-CAD111890886}" destId="{24A4A3CF-BE8F-42FB-9F7C-F03FF99594A7}" srcOrd="0" destOrd="0" presId="urn:microsoft.com/office/officeart/2005/8/layout/vList2"/>
    <dgm:cxn modelId="{CF122E55-F1E6-4E9B-96E5-D191E6F82B60}" type="presParOf" srcId="{351CC983-B7D7-4075-8346-7E76E5CCFF5B}" destId="{7B719842-12F4-4522-A29D-358DC1360057}" srcOrd="0" destOrd="0" presId="urn:microsoft.com/office/officeart/2005/8/layout/vList2"/>
    <dgm:cxn modelId="{EAE3C618-2C6D-4994-967A-62C2B850BCB9}" type="presParOf" srcId="{351CC983-B7D7-4075-8346-7E76E5CCFF5B}" destId="{7F20898B-977B-44B4-95D9-D8C5809DF527}" srcOrd="1" destOrd="0" presId="urn:microsoft.com/office/officeart/2005/8/layout/vList2"/>
    <dgm:cxn modelId="{8AEB0364-A71F-42F2-BAE6-BFDD8A1C6317}" type="presParOf" srcId="{351CC983-B7D7-4075-8346-7E76E5CCFF5B}" destId="{24A4A3CF-BE8F-42FB-9F7C-F03FF99594A7}" srcOrd="2" destOrd="0" presId="urn:microsoft.com/office/officeart/2005/8/layout/vList2"/>
    <dgm:cxn modelId="{BD563EA2-4910-44F3-A590-B6691E6D7180}" type="presParOf" srcId="{351CC983-B7D7-4075-8346-7E76E5CCFF5B}" destId="{CF8E6DC9-3F4B-467C-B52B-136C174B17F4}" srcOrd="3" destOrd="0" presId="urn:microsoft.com/office/officeart/2005/8/layout/vList2"/>
    <dgm:cxn modelId="{02D213BF-477D-4976-A54D-6B96E727F256}" type="presParOf" srcId="{351CC983-B7D7-4075-8346-7E76E5CCFF5B}" destId="{D716C7AD-ABB5-4783-B208-54A313DA60C2}" srcOrd="4" destOrd="0" presId="urn:microsoft.com/office/officeart/2005/8/layout/vList2"/>
    <dgm:cxn modelId="{804E97FA-59D1-47FA-961D-F2CBC7C85BFD}" type="presParOf" srcId="{351CC983-B7D7-4075-8346-7E76E5CCFF5B}" destId="{AA5D65BA-C091-42E7-BDD6-6121697EA628}" srcOrd="5" destOrd="0" presId="urn:microsoft.com/office/officeart/2005/8/layout/vList2"/>
    <dgm:cxn modelId="{1E773939-4789-478C-9AE6-E299403E73E2}" type="presParOf" srcId="{351CC983-B7D7-4075-8346-7E76E5CCFF5B}" destId="{C4E0E9F8-002D-4C76-BAA9-D31C04170185}" srcOrd="6" destOrd="0" presId="urn:microsoft.com/office/officeart/2005/8/layout/vList2"/>
    <dgm:cxn modelId="{99783726-501A-4802-BB1E-545C3BDE7D05}" type="presParOf" srcId="{351CC983-B7D7-4075-8346-7E76E5CCFF5B}" destId="{95B47C2A-6C7C-4C3D-B23D-7DFD441C24DA}" srcOrd="7" destOrd="0" presId="urn:microsoft.com/office/officeart/2005/8/layout/vList2"/>
    <dgm:cxn modelId="{C8191ACC-F60F-4CB2-BD99-3EFC9517E416}" type="presParOf" srcId="{351CC983-B7D7-4075-8346-7E76E5CCFF5B}" destId="{3A15A6DF-2A33-463A-A1FB-6ECD9DD5763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EF3FA8-7EB8-45DD-BE10-D6E0A44BBD7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8A3BC7D4-EEA1-4D03-B352-A6FACA73CBEA}">
      <dgm:prSet/>
      <dgm:spPr/>
      <dgm:t>
        <a:bodyPr/>
        <a:lstStyle/>
        <a:p>
          <a:pPr algn="just" rtl="0"/>
          <a:r>
            <a:rPr lang="en-US" dirty="0" smtClean="0"/>
            <a:t>The backbone of any local government unit is its personnel. They are the direct providers of the services being implemented based on the programs and project of the LGU.</a:t>
          </a:r>
          <a:endParaRPr lang="en-US" dirty="0"/>
        </a:p>
      </dgm:t>
    </dgm:pt>
    <dgm:pt modelId="{488B86C2-FD49-4070-A579-18A1574A5F62}" type="parTrans" cxnId="{14305469-D67C-48BB-9647-7CD7D97BFA2F}">
      <dgm:prSet/>
      <dgm:spPr/>
      <dgm:t>
        <a:bodyPr/>
        <a:lstStyle/>
        <a:p>
          <a:endParaRPr lang="en-US"/>
        </a:p>
      </dgm:t>
    </dgm:pt>
    <dgm:pt modelId="{07227CDC-8B98-4111-BEB9-50F85C800368}" type="sibTrans" cxnId="{14305469-D67C-48BB-9647-7CD7D97BFA2F}">
      <dgm:prSet/>
      <dgm:spPr/>
      <dgm:t>
        <a:bodyPr/>
        <a:lstStyle/>
        <a:p>
          <a:endParaRPr lang="en-US"/>
        </a:p>
      </dgm:t>
    </dgm:pt>
    <dgm:pt modelId="{E7C93670-253A-43B7-9B1D-9C429C414B90}" type="pres">
      <dgm:prSet presAssocID="{BFEF3FA8-7EB8-45DD-BE10-D6E0A44BBD7B}" presName="linear" presStyleCnt="0">
        <dgm:presLayoutVars>
          <dgm:animLvl val="lvl"/>
          <dgm:resizeHandles val="exact"/>
        </dgm:presLayoutVars>
      </dgm:prSet>
      <dgm:spPr/>
      <dgm:t>
        <a:bodyPr/>
        <a:lstStyle/>
        <a:p>
          <a:endParaRPr lang="en-US"/>
        </a:p>
      </dgm:t>
    </dgm:pt>
    <dgm:pt modelId="{BBC05783-0427-4081-A5DD-3C28FF6BFBF2}" type="pres">
      <dgm:prSet presAssocID="{8A3BC7D4-EEA1-4D03-B352-A6FACA73CBEA}" presName="parentText" presStyleLbl="node1" presStyleIdx="0" presStyleCnt="1">
        <dgm:presLayoutVars>
          <dgm:chMax val="0"/>
          <dgm:bulletEnabled val="1"/>
        </dgm:presLayoutVars>
      </dgm:prSet>
      <dgm:spPr/>
      <dgm:t>
        <a:bodyPr/>
        <a:lstStyle/>
        <a:p>
          <a:endParaRPr lang="en-US"/>
        </a:p>
      </dgm:t>
    </dgm:pt>
  </dgm:ptLst>
  <dgm:cxnLst>
    <dgm:cxn modelId="{2FBB0461-9FBC-4224-B6A8-51A95EC9C0FD}" type="presOf" srcId="{8A3BC7D4-EEA1-4D03-B352-A6FACA73CBEA}" destId="{BBC05783-0427-4081-A5DD-3C28FF6BFBF2}" srcOrd="0" destOrd="0" presId="urn:microsoft.com/office/officeart/2005/8/layout/vList2"/>
    <dgm:cxn modelId="{14305469-D67C-48BB-9647-7CD7D97BFA2F}" srcId="{BFEF3FA8-7EB8-45DD-BE10-D6E0A44BBD7B}" destId="{8A3BC7D4-EEA1-4D03-B352-A6FACA73CBEA}" srcOrd="0" destOrd="0" parTransId="{488B86C2-FD49-4070-A579-18A1574A5F62}" sibTransId="{07227CDC-8B98-4111-BEB9-50F85C800368}"/>
    <dgm:cxn modelId="{48A95FFC-AC80-4C91-9F7A-A2FD3205B941}" type="presOf" srcId="{BFEF3FA8-7EB8-45DD-BE10-D6E0A44BBD7B}" destId="{E7C93670-253A-43B7-9B1D-9C429C414B90}" srcOrd="0" destOrd="0" presId="urn:microsoft.com/office/officeart/2005/8/layout/vList2"/>
    <dgm:cxn modelId="{E7694F76-A847-48EB-B361-0F1A6A81183C}" type="presParOf" srcId="{E7C93670-253A-43B7-9B1D-9C429C414B90}" destId="{BBC05783-0427-4081-A5DD-3C28FF6BFBF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7350C3-2AFC-4D78-8D2B-9DC9C62FEF4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0291C0FE-EC12-4624-B676-3A683FD02A51}">
      <dgm:prSet/>
      <dgm:spPr/>
      <dgm:t>
        <a:bodyPr/>
        <a:lstStyle/>
        <a:p>
          <a:pPr algn="just" rtl="0"/>
          <a:r>
            <a:rPr lang="en-US" dirty="0" smtClean="0"/>
            <a:t>Recent developments in the study of Public Administration as a discipline brought about the changing landscape in public administration system and the way government performance is measured (Hague, 1998).</a:t>
          </a:r>
          <a:endParaRPr lang="en-US" dirty="0"/>
        </a:p>
      </dgm:t>
    </dgm:pt>
    <dgm:pt modelId="{81808CB1-86DA-42EF-96C8-F1CBD1376C6A}" type="parTrans" cxnId="{ABAAD8AF-0760-4C7F-A6BC-1A47FD326E50}">
      <dgm:prSet/>
      <dgm:spPr/>
      <dgm:t>
        <a:bodyPr/>
        <a:lstStyle/>
        <a:p>
          <a:endParaRPr lang="en-US"/>
        </a:p>
      </dgm:t>
    </dgm:pt>
    <dgm:pt modelId="{5CF7274A-D3EB-4CF9-A40D-1F8261AFAF53}" type="sibTrans" cxnId="{ABAAD8AF-0760-4C7F-A6BC-1A47FD326E50}">
      <dgm:prSet/>
      <dgm:spPr/>
      <dgm:t>
        <a:bodyPr/>
        <a:lstStyle/>
        <a:p>
          <a:endParaRPr lang="en-US"/>
        </a:p>
      </dgm:t>
    </dgm:pt>
    <dgm:pt modelId="{F0DDD52F-EECD-4706-91BC-5DB7674E4056}" type="pres">
      <dgm:prSet presAssocID="{737350C3-2AFC-4D78-8D2B-9DC9C62FEF46}" presName="linear" presStyleCnt="0">
        <dgm:presLayoutVars>
          <dgm:animLvl val="lvl"/>
          <dgm:resizeHandles val="exact"/>
        </dgm:presLayoutVars>
      </dgm:prSet>
      <dgm:spPr/>
      <dgm:t>
        <a:bodyPr/>
        <a:lstStyle/>
        <a:p>
          <a:endParaRPr lang="en-US"/>
        </a:p>
      </dgm:t>
    </dgm:pt>
    <dgm:pt modelId="{66A581F9-2E89-4161-8082-B9DD211A6524}" type="pres">
      <dgm:prSet presAssocID="{0291C0FE-EC12-4624-B676-3A683FD02A51}" presName="parentText" presStyleLbl="node1" presStyleIdx="0" presStyleCnt="1">
        <dgm:presLayoutVars>
          <dgm:chMax val="0"/>
          <dgm:bulletEnabled val="1"/>
        </dgm:presLayoutVars>
      </dgm:prSet>
      <dgm:spPr/>
      <dgm:t>
        <a:bodyPr/>
        <a:lstStyle/>
        <a:p>
          <a:endParaRPr lang="en-US"/>
        </a:p>
      </dgm:t>
    </dgm:pt>
  </dgm:ptLst>
  <dgm:cxnLst>
    <dgm:cxn modelId="{A4A67E10-6F14-491A-874B-268E3D72790C}" type="presOf" srcId="{0291C0FE-EC12-4624-B676-3A683FD02A51}" destId="{66A581F9-2E89-4161-8082-B9DD211A6524}" srcOrd="0" destOrd="0" presId="urn:microsoft.com/office/officeart/2005/8/layout/vList2"/>
    <dgm:cxn modelId="{ABAAD8AF-0760-4C7F-A6BC-1A47FD326E50}" srcId="{737350C3-2AFC-4D78-8D2B-9DC9C62FEF46}" destId="{0291C0FE-EC12-4624-B676-3A683FD02A51}" srcOrd="0" destOrd="0" parTransId="{81808CB1-86DA-42EF-96C8-F1CBD1376C6A}" sibTransId="{5CF7274A-D3EB-4CF9-A40D-1F8261AFAF53}"/>
    <dgm:cxn modelId="{985A29F5-0375-448A-84D7-F79487F15316}" type="presOf" srcId="{737350C3-2AFC-4D78-8D2B-9DC9C62FEF46}" destId="{F0DDD52F-EECD-4706-91BC-5DB7674E4056}" srcOrd="0" destOrd="0" presId="urn:microsoft.com/office/officeart/2005/8/layout/vList2"/>
    <dgm:cxn modelId="{CCBD8729-CAEB-4FC6-B913-DCFB1BC2F883}" type="presParOf" srcId="{F0DDD52F-EECD-4706-91BC-5DB7674E4056}" destId="{66A581F9-2E89-4161-8082-B9DD211A652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C1C669-4C3C-47B8-A42C-724F16526BB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97FFD6E-7A60-4570-B075-A1A26DB14333}">
      <dgm:prSet custT="1"/>
      <dgm:spPr/>
      <dgm:t>
        <a:bodyPr/>
        <a:lstStyle/>
        <a:p>
          <a:pPr rtl="0"/>
          <a:r>
            <a:rPr lang="en-US" sz="2000" dirty="0" smtClean="0"/>
            <a:t>The employees’  performance management in the public sector have been  facing issues and challenges. Some of these are :</a:t>
          </a:r>
          <a:endParaRPr lang="en-US" sz="2000" dirty="0"/>
        </a:p>
      </dgm:t>
    </dgm:pt>
    <dgm:pt modelId="{3A2E7201-83C4-4E45-86CB-52AE37040792}" type="parTrans" cxnId="{46C8BECB-A855-4CA4-9427-EAE868C15D24}">
      <dgm:prSet/>
      <dgm:spPr/>
      <dgm:t>
        <a:bodyPr/>
        <a:lstStyle/>
        <a:p>
          <a:endParaRPr lang="en-US"/>
        </a:p>
      </dgm:t>
    </dgm:pt>
    <dgm:pt modelId="{A11DECD6-5279-42EA-A986-4B4EE31DDEC5}" type="sibTrans" cxnId="{46C8BECB-A855-4CA4-9427-EAE868C15D24}">
      <dgm:prSet/>
      <dgm:spPr/>
      <dgm:t>
        <a:bodyPr/>
        <a:lstStyle/>
        <a:p>
          <a:endParaRPr lang="en-US"/>
        </a:p>
      </dgm:t>
    </dgm:pt>
    <dgm:pt modelId="{32078D58-DB8C-40F1-B96D-FA1EF3F2C1EA}">
      <dgm:prSet custT="1"/>
      <dgm:spPr/>
      <dgm:t>
        <a:bodyPr/>
        <a:lstStyle/>
        <a:p>
          <a:pPr rtl="0"/>
          <a:r>
            <a:rPr lang="en-US" sz="2000" dirty="0" smtClean="0"/>
            <a:t>1.  the credibility and participation of the stake holders (Davies, 1999)</a:t>
          </a:r>
          <a:endParaRPr lang="en-US" sz="2000" dirty="0"/>
        </a:p>
      </dgm:t>
    </dgm:pt>
    <dgm:pt modelId="{DE75BCE9-5DA5-4729-9E89-48DD784B49FE}" type="parTrans" cxnId="{D2761B8F-2CE9-455C-BFE1-31998982EDB3}">
      <dgm:prSet/>
      <dgm:spPr/>
      <dgm:t>
        <a:bodyPr/>
        <a:lstStyle/>
        <a:p>
          <a:endParaRPr lang="en-US"/>
        </a:p>
      </dgm:t>
    </dgm:pt>
    <dgm:pt modelId="{5F198B3C-7CAF-406A-8653-4FAC5BDEA38F}" type="sibTrans" cxnId="{D2761B8F-2CE9-455C-BFE1-31998982EDB3}">
      <dgm:prSet/>
      <dgm:spPr/>
      <dgm:t>
        <a:bodyPr/>
        <a:lstStyle/>
        <a:p>
          <a:endParaRPr lang="en-US"/>
        </a:p>
      </dgm:t>
    </dgm:pt>
    <dgm:pt modelId="{2CE04B4E-B83B-499A-944A-0A5BDF84515B}">
      <dgm:prSet custT="1"/>
      <dgm:spPr/>
      <dgm:t>
        <a:bodyPr/>
        <a:lstStyle/>
        <a:p>
          <a:pPr rtl="0"/>
          <a:r>
            <a:rPr lang="en-US" sz="2000" dirty="0" smtClean="0"/>
            <a:t>2.  the inability of the instrument to measure non-tangible goals such as service delivery (ADB 2006)</a:t>
          </a:r>
          <a:endParaRPr lang="en-US" sz="2000" dirty="0"/>
        </a:p>
      </dgm:t>
    </dgm:pt>
    <dgm:pt modelId="{F0A96004-6B69-4536-9DE1-E26FFCF74BD7}" type="parTrans" cxnId="{BC556F1B-6BDC-4705-99D3-007EDEB48251}">
      <dgm:prSet/>
      <dgm:spPr/>
      <dgm:t>
        <a:bodyPr/>
        <a:lstStyle/>
        <a:p>
          <a:endParaRPr lang="en-US"/>
        </a:p>
      </dgm:t>
    </dgm:pt>
    <dgm:pt modelId="{21BCA997-90C4-4AEB-A909-BCD89E0C2876}" type="sibTrans" cxnId="{BC556F1B-6BDC-4705-99D3-007EDEB48251}">
      <dgm:prSet/>
      <dgm:spPr/>
      <dgm:t>
        <a:bodyPr/>
        <a:lstStyle/>
        <a:p>
          <a:endParaRPr lang="en-US"/>
        </a:p>
      </dgm:t>
    </dgm:pt>
    <dgm:pt modelId="{A9A70A93-A53C-480E-8263-3BEE4B020F3D}">
      <dgm:prSet custT="1"/>
      <dgm:spPr/>
      <dgm:t>
        <a:bodyPr/>
        <a:lstStyle/>
        <a:p>
          <a:pPr rtl="0"/>
          <a:r>
            <a:rPr lang="en-US" sz="1800" dirty="0" smtClean="0"/>
            <a:t>3.  the problem of cooperation and trust on the part of public managers and employees  in regard to performance evaluation practices treating it as a necessary evil in public institutions (</a:t>
          </a:r>
          <a:r>
            <a:rPr lang="en-US" sz="1800" dirty="0" err="1" smtClean="0"/>
            <a:t>Pulakos</a:t>
          </a:r>
          <a:r>
            <a:rPr lang="en-US" sz="1800" dirty="0" smtClean="0"/>
            <a:t>, 2004). </a:t>
          </a:r>
          <a:endParaRPr lang="en-US" sz="1800" dirty="0"/>
        </a:p>
      </dgm:t>
    </dgm:pt>
    <dgm:pt modelId="{7D43F2B7-DB97-4BEC-8415-053024E3B906}" type="parTrans" cxnId="{9230A655-6C8D-42E2-9C5A-A94D0F6CA2D3}">
      <dgm:prSet/>
      <dgm:spPr/>
      <dgm:t>
        <a:bodyPr/>
        <a:lstStyle/>
        <a:p>
          <a:endParaRPr lang="en-US"/>
        </a:p>
      </dgm:t>
    </dgm:pt>
    <dgm:pt modelId="{CC6735CD-F09C-4E7B-8FD4-BC7597A92DB7}" type="sibTrans" cxnId="{9230A655-6C8D-42E2-9C5A-A94D0F6CA2D3}">
      <dgm:prSet/>
      <dgm:spPr/>
      <dgm:t>
        <a:bodyPr/>
        <a:lstStyle/>
        <a:p>
          <a:endParaRPr lang="en-US"/>
        </a:p>
      </dgm:t>
    </dgm:pt>
    <dgm:pt modelId="{75E3F6A7-8BC7-43DD-9566-C87570116670}">
      <dgm:prSet custT="1"/>
      <dgm:spPr/>
      <dgm:t>
        <a:bodyPr/>
        <a:lstStyle/>
        <a:p>
          <a:pPr rtl="0"/>
          <a:r>
            <a:rPr lang="en-US" sz="1800" dirty="0" smtClean="0"/>
            <a:t>Nonetheless, performance management of personnel remains important to local government operations and this is the reason why theories and frameworks are continuously developed to evaluate government personnel performance.</a:t>
          </a:r>
          <a:endParaRPr lang="en-US" sz="1800" dirty="0"/>
        </a:p>
      </dgm:t>
    </dgm:pt>
    <dgm:pt modelId="{B096D043-A5AA-408D-9ACB-B24BB3A1828A}" type="parTrans" cxnId="{6A2DC69B-F7CB-4E98-ABA2-61E9F7E6EEE5}">
      <dgm:prSet/>
      <dgm:spPr/>
      <dgm:t>
        <a:bodyPr/>
        <a:lstStyle/>
        <a:p>
          <a:endParaRPr lang="en-US"/>
        </a:p>
      </dgm:t>
    </dgm:pt>
    <dgm:pt modelId="{8A097F50-DFD4-485E-91AC-28FA565DBFEE}" type="sibTrans" cxnId="{6A2DC69B-F7CB-4E98-ABA2-61E9F7E6EEE5}">
      <dgm:prSet/>
      <dgm:spPr/>
      <dgm:t>
        <a:bodyPr/>
        <a:lstStyle/>
        <a:p>
          <a:endParaRPr lang="en-US"/>
        </a:p>
      </dgm:t>
    </dgm:pt>
    <dgm:pt modelId="{2E1A37D2-D512-426D-905D-2ECC52C682F8}" type="pres">
      <dgm:prSet presAssocID="{36C1C669-4C3C-47B8-A42C-724F16526BBD}" presName="linear" presStyleCnt="0">
        <dgm:presLayoutVars>
          <dgm:animLvl val="lvl"/>
          <dgm:resizeHandles val="exact"/>
        </dgm:presLayoutVars>
      </dgm:prSet>
      <dgm:spPr/>
      <dgm:t>
        <a:bodyPr/>
        <a:lstStyle/>
        <a:p>
          <a:endParaRPr lang="en-US"/>
        </a:p>
      </dgm:t>
    </dgm:pt>
    <dgm:pt modelId="{387C1CC9-FD1B-4F6D-93A9-566B1F81F478}" type="pres">
      <dgm:prSet presAssocID="{597FFD6E-7A60-4570-B075-A1A26DB14333}" presName="parentText" presStyleLbl="node1" presStyleIdx="0" presStyleCnt="5">
        <dgm:presLayoutVars>
          <dgm:chMax val="0"/>
          <dgm:bulletEnabled val="1"/>
        </dgm:presLayoutVars>
      </dgm:prSet>
      <dgm:spPr/>
      <dgm:t>
        <a:bodyPr/>
        <a:lstStyle/>
        <a:p>
          <a:endParaRPr lang="en-US"/>
        </a:p>
      </dgm:t>
    </dgm:pt>
    <dgm:pt modelId="{10E351C0-57D5-41D0-A2CC-B6443DBA876A}" type="pres">
      <dgm:prSet presAssocID="{A11DECD6-5279-42EA-A986-4B4EE31DDEC5}" presName="spacer" presStyleCnt="0"/>
      <dgm:spPr/>
    </dgm:pt>
    <dgm:pt modelId="{3E07DC6D-0183-493C-87BE-C7B6B1E4D783}" type="pres">
      <dgm:prSet presAssocID="{32078D58-DB8C-40F1-B96D-FA1EF3F2C1EA}" presName="parentText" presStyleLbl="node1" presStyleIdx="1" presStyleCnt="5">
        <dgm:presLayoutVars>
          <dgm:chMax val="0"/>
          <dgm:bulletEnabled val="1"/>
        </dgm:presLayoutVars>
      </dgm:prSet>
      <dgm:spPr/>
      <dgm:t>
        <a:bodyPr/>
        <a:lstStyle/>
        <a:p>
          <a:endParaRPr lang="en-US"/>
        </a:p>
      </dgm:t>
    </dgm:pt>
    <dgm:pt modelId="{27A90ECE-71DE-441D-A2F6-AACAA536E753}" type="pres">
      <dgm:prSet presAssocID="{5F198B3C-7CAF-406A-8653-4FAC5BDEA38F}" presName="spacer" presStyleCnt="0"/>
      <dgm:spPr/>
    </dgm:pt>
    <dgm:pt modelId="{DF00FE39-78F7-4E5D-8603-A1965B42ADE6}" type="pres">
      <dgm:prSet presAssocID="{2CE04B4E-B83B-499A-944A-0A5BDF84515B}" presName="parentText" presStyleLbl="node1" presStyleIdx="2" presStyleCnt="5">
        <dgm:presLayoutVars>
          <dgm:chMax val="0"/>
          <dgm:bulletEnabled val="1"/>
        </dgm:presLayoutVars>
      </dgm:prSet>
      <dgm:spPr/>
      <dgm:t>
        <a:bodyPr/>
        <a:lstStyle/>
        <a:p>
          <a:endParaRPr lang="en-US"/>
        </a:p>
      </dgm:t>
    </dgm:pt>
    <dgm:pt modelId="{A9CF495B-63D1-4750-8029-D30BFC9A73CD}" type="pres">
      <dgm:prSet presAssocID="{21BCA997-90C4-4AEB-A909-BCD89E0C2876}" presName="spacer" presStyleCnt="0"/>
      <dgm:spPr/>
    </dgm:pt>
    <dgm:pt modelId="{29B70CF0-1B77-4C65-AB85-696121334F23}" type="pres">
      <dgm:prSet presAssocID="{A9A70A93-A53C-480E-8263-3BEE4B020F3D}" presName="parentText" presStyleLbl="node1" presStyleIdx="3" presStyleCnt="5">
        <dgm:presLayoutVars>
          <dgm:chMax val="0"/>
          <dgm:bulletEnabled val="1"/>
        </dgm:presLayoutVars>
      </dgm:prSet>
      <dgm:spPr/>
      <dgm:t>
        <a:bodyPr/>
        <a:lstStyle/>
        <a:p>
          <a:endParaRPr lang="en-US"/>
        </a:p>
      </dgm:t>
    </dgm:pt>
    <dgm:pt modelId="{1DDDAB2F-E4AC-4C3D-BCA6-DE9832D18BD5}" type="pres">
      <dgm:prSet presAssocID="{CC6735CD-F09C-4E7B-8FD4-BC7597A92DB7}" presName="spacer" presStyleCnt="0"/>
      <dgm:spPr/>
    </dgm:pt>
    <dgm:pt modelId="{6A89F77A-8A9B-446C-9A6C-8922E035246E}" type="pres">
      <dgm:prSet presAssocID="{75E3F6A7-8BC7-43DD-9566-C87570116670}" presName="parentText" presStyleLbl="node1" presStyleIdx="4" presStyleCnt="5" custLinFactY="649" custLinFactNeighborY="100000">
        <dgm:presLayoutVars>
          <dgm:chMax val="0"/>
          <dgm:bulletEnabled val="1"/>
        </dgm:presLayoutVars>
      </dgm:prSet>
      <dgm:spPr/>
      <dgm:t>
        <a:bodyPr/>
        <a:lstStyle/>
        <a:p>
          <a:endParaRPr lang="en-US"/>
        </a:p>
      </dgm:t>
    </dgm:pt>
  </dgm:ptLst>
  <dgm:cxnLst>
    <dgm:cxn modelId="{34943B4B-CE81-4B60-A40A-325220A1CD14}" type="presOf" srcId="{75E3F6A7-8BC7-43DD-9566-C87570116670}" destId="{6A89F77A-8A9B-446C-9A6C-8922E035246E}" srcOrd="0" destOrd="0" presId="urn:microsoft.com/office/officeart/2005/8/layout/vList2"/>
    <dgm:cxn modelId="{9E6AE56A-B577-497D-A01E-03562D8E0F29}" type="presOf" srcId="{32078D58-DB8C-40F1-B96D-FA1EF3F2C1EA}" destId="{3E07DC6D-0183-493C-87BE-C7B6B1E4D783}" srcOrd="0" destOrd="0" presId="urn:microsoft.com/office/officeart/2005/8/layout/vList2"/>
    <dgm:cxn modelId="{D544625E-4C33-4952-9A1C-720A3FC6B66D}" type="presOf" srcId="{36C1C669-4C3C-47B8-A42C-724F16526BBD}" destId="{2E1A37D2-D512-426D-905D-2ECC52C682F8}" srcOrd="0" destOrd="0" presId="urn:microsoft.com/office/officeart/2005/8/layout/vList2"/>
    <dgm:cxn modelId="{BC556F1B-6BDC-4705-99D3-007EDEB48251}" srcId="{36C1C669-4C3C-47B8-A42C-724F16526BBD}" destId="{2CE04B4E-B83B-499A-944A-0A5BDF84515B}" srcOrd="2" destOrd="0" parTransId="{F0A96004-6B69-4536-9DE1-E26FFCF74BD7}" sibTransId="{21BCA997-90C4-4AEB-A909-BCD89E0C2876}"/>
    <dgm:cxn modelId="{46C8BECB-A855-4CA4-9427-EAE868C15D24}" srcId="{36C1C669-4C3C-47B8-A42C-724F16526BBD}" destId="{597FFD6E-7A60-4570-B075-A1A26DB14333}" srcOrd="0" destOrd="0" parTransId="{3A2E7201-83C4-4E45-86CB-52AE37040792}" sibTransId="{A11DECD6-5279-42EA-A986-4B4EE31DDEC5}"/>
    <dgm:cxn modelId="{9230A655-6C8D-42E2-9C5A-A94D0F6CA2D3}" srcId="{36C1C669-4C3C-47B8-A42C-724F16526BBD}" destId="{A9A70A93-A53C-480E-8263-3BEE4B020F3D}" srcOrd="3" destOrd="0" parTransId="{7D43F2B7-DB97-4BEC-8415-053024E3B906}" sibTransId="{CC6735CD-F09C-4E7B-8FD4-BC7597A92DB7}"/>
    <dgm:cxn modelId="{7B73BD1C-52CA-4147-95A1-170222652854}" type="presOf" srcId="{A9A70A93-A53C-480E-8263-3BEE4B020F3D}" destId="{29B70CF0-1B77-4C65-AB85-696121334F23}" srcOrd="0" destOrd="0" presId="urn:microsoft.com/office/officeart/2005/8/layout/vList2"/>
    <dgm:cxn modelId="{150778EF-53AB-4368-AB45-586D8055E681}" type="presOf" srcId="{2CE04B4E-B83B-499A-944A-0A5BDF84515B}" destId="{DF00FE39-78F7-4E5D-8603-A1965B42ADE6}" srcOrd="0" destOrd="0" presId="urn:microsoft.com/office/officeart/2005/8/layout/vList2"/>
    <dgm:cxn modelId="{AC7B64AB-2EC4-493D-8D52-A52A8D51F794}" type="presOf" srcId="{597FFD6E-7A60-4570-B075-A1A26DB14333}" destId="{387C1CC9-FD1B-4F6D-93A9-566B1F81F478}" srcOrd="0" destOrd="0" presId="urn:microsoft.com/office/officeart/2005/8/layout/vList2"/>
    <dgm:cxn modelId="{6A2DC69B-F7CB-4E98-ABA2-61E9F7E6EEE5}" srcId="{36C1C669-4C3C-47B8-A42C-724F16526BBD}" destId="{75E3F6A7-8BC7-43DD-9566-C87570116670}" srcOrd="4" destOrd="0" parTransId="{B096D043-A5AA-408D-9ACB-B24BB3A1828A}" sibTransId="{8A097F50-DFD4-485E-91AC-28FA565DBFEE}"/>
    <dgm:cxn modelId="{D2761B8F-2CE9-455C-BFE1-31998982EDB3}" srcId="{36C1C669-4C3C-47B8-A42C-724F16526BBD}" destId="{32078D58-DB8C-40F1-B96D-FA1EF3F2C1EA}" srcOrd="1" destOrd="0" parTransId="{DE75BCE9-5DA5-4729-9E89-48DD784B49FE}" sibTransId="{5F198B3C-7CAF-406A-8653-4FAC5BDEA38F}"/>
    <dgm:cxn modelId="{3E0F1B26-390A-498B-9058-91F1E90844AB}" type="presParOf" srcId="{2E1A37D2-D512-426D-905D-2ECC52C682F8}" destId="{387C1CC9-FD1B-4F6D-93A9-566B1F81F478}" srcOrd="0" destOrd="0" presId="urn:microsoft.com/office/officeart/2005/8/layout/vList2"/>
    <dgm:cxn modelId="{711BE5FB-3A31-43F8-ACD0-FC53F2C0908F}" type="presParOf" srcId="{2E1A37D2-D512-426D-905D-2ECC52C682F8}" destId="{10E351C0-57D5-41D0-A2CC-B6443DBA876A}" srcOrd="1" destOrd="0" presId="urn:microsoft.com/office/officeart/2005/8/layout/vList2"/>
    <dgm:cxn modelId="{D6BD421B-B745-4077-AF09-A3C8A4A8B04B}" type="presParOf" srcId="{2E1A37D2-D512-426D-905D-2ECC52C682F8}" destId="{3E07DC6D-0183-493C-87BE-C7B6B1E4D783}" srcOrd="2" destOrd="0" presId="urn:microsoft.com/office/officeart/2005/8/layout/vList2"/>
    <dgm:cxn modelId="{634CDDC3-B144-47B9-86A6-BE20A8CF1F18}" type="presParOf" srcId="{2E1A37D2-D512-426D-905D-2ECC52C682F8}" destId="{27A90ECE-71DE-441D-A2F6-AACAA536E753}" srcOrd="3" destOrd="0" presId="urn:microsoft.com/office/officeart/2005/8/layout/vList2"/>
    <dgm:cxn modelId="{132DB352-2C34-434B-A9AC-8077D18B624D}" type="presParOf" srcId="{2E1A37D2-D512-426D-905D-2ECC52C682F8}" destId="{DF00FE39-78F7-4E5D-8603-A1965B42ADE6}" srcOrd="4" destOrd="0" presId="urn:microsoft.com/office/officeart/2005/8/layout/vList2"/>
    <dgm:cxn modelId="{F2BA9154-1CF5-4629-89BD-72D99F88B687}" type="presParOf" srcId="{2E1A37D2-D512-426D-905D-2ECC52C682F8}" destId="{A9CF495B-63D1-4750-8029-D30BFC9A73CD}" srcOrd="5" destOrd="0" presId="urn:microsoft.com/office/officeart/2005/8/layout/vList2"/>
    <dgm:cxn modelId="{3D0EFE13-AECF-4802-A840-391D63D680B3}" type="presParOf" srcId="{2E1A37D2-D512-426D-905D-2ECC52C682F8}" destId="{29B70CF0-1B77-4C65-AB85-696121334F23}" srcOrd="6" destOrd="0" presId="urn:microsoft.com/office/officeart/2005/8/layout/vList2"/>
    <dgm:cxn modelId="{B60D30E4-5EAC-48E2-91D6-5C3A31F32DA5}" type="presParOf" srcId="{2E1A37D2-D512-426D-905D-2ECC52C682F8}" destId="{1DDDAB2F-E4AC-4C3D-BCA6-DE9832D18BD5}" srcOrd="7" destOrd="0" presId="urn:microsoft.com/office/officeart/2005/8/layout/vList2"/>
    <dgm:cxn modelId="{9968C1B3-1C87-45A5-A173-E3103EC7D991}" type="presParOf" srcId="{2E1A37D2-D512-426D-905D-2ECC52C682F8}" destId="{6A89F77A-8A9B-446C-9A6C-8922E035246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3D396E-0F82-426F-BF4D-7A40ACD8C22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1B06AF74-0747-4361-A1C7-F209472B00ED}">
      <dgm:prSet/>
      <dgm:spPr/>
      <dgm:t>
        <a:bodyPr/>
        <a:lstStyle/>
        <a:p>
          <a:pPr rtl="0"/>
          <a:r>
            <a:rPr lang="en-US" dirty="0" smtClean="0"/>
            <a:t>The central personnel agency of the Philippine government, the Civil Service Commission has introduced a number of systems in the performance  evaluation of government employees to improve the  system and its procedures.</a:t>
          </a:r>
          <a:endParaRPr lang="en-US" dirty="0"/>
        </a:p>
      </dgm:t>
    </dgm:pt>
    <dgm:pt modelId="{190CB247-E4F2-43CD-A9A9-FB3CAE204E89}" type="parTrans" cxnId="{B93A5078-91A8-4979-99BF-0273D2CF3430}">
      <dgm:prSet/>
      <dgm:spPr/>
      <dgm:t>
        <a:bodyPr/>
        <a:lstStyle/>
        <a:p>
          <a:endParaRPr lang="en-US"/>
        </a:p>
      </dgm:t>
    </dgm:pt>
    <dgm:pt modelId="{19A6468A-8656-4A38-8325-B6F7FCD12C01}" type="sibTrans" cxnId="{B93A5078-91A8-4979-99BF-0273D2CF3430}">
      <dgm:prSet/>
      <dgm:spPr/>
      <dgm:t>
        <a:bodyPr/>
        <a:lstStyle/>
        <a:p>
          <a:endParaRPr lang="en-US"/>
        </a:p>
      </dgm:t>
    </dgm:pt>
    <dgm:pt modelId="{8D68DBB2-7492-41C8-88B9-42F9B7327B46}">
      <dgm:prSet/>
      <dgm:spPr/>
      <dgm:t>
        <a:bodyPr/>
        <a:lstStyle/>
        <a:p>
          <a:pPr rtl="0"/>
          <a:r>
            <a:rPr lang="en-US" smtClean="0"/>
            <a:t>Recent efforts to establish an accurate and reliable performance management tool that will link individual performance to the performance of the organization was done through the issuance of MC no 6, s 2012 for the implementation of the new system called the Strategic Performance Management System (SPMS).</a:t>
          </a:r>
          <a:endParaRPr lang="en-US"/>
        </a:p>
      </dgm:t>
    </dgm:pt>
    <dgm:pt modelId="{9BCB1E61-A98B-4A67-8276-7E557CBFBA2E}" type="parTrans" cxnId="{C316A162-5063-4404-9201-435D418ABCAE}">
      <dgm:prSet/>
      <dgm:spPr/>
      <dgm:t>
        <a:bodyPr/>
        <a:lstStyle/>
        <a:p>
          <a:endParaRPr lang="en-US"/>
        </a:p>
      </dgm:t>
    </dgm:pt>
    <dgm:pt modelId="{0D47A117-9824-429A-AAD5-CFEB8985B668}" type="sibTrans" cxnId="{C316A162-5063-4404-9201-435D418ABCAE}">
      <dgm:prSet/>
      <dgm:spPr/>
      <dgm:t>
        <a:bodyPr/>
        <a:lstStyle/>
        <a:p>
          <a:endParaRPr lang="en-US"/>
        </a:p>
      </dgm:t>
    </dgm:pt>
    <dgm:pt modelId="{B4B1944D-33CF-421E-BD7A-24FD3FCBD480}" type="pres">
      <dgm:prSet presAssocID="{E53D396E-0F82-426F-BF4D-7A40ACD8C224}" presName="linear" presStyleCnt="0">
        <dgm:presLayoutVars>
          <dgm:animLvl val="lvl"/>
          <dgm:resizeHandles val="exact"/>
        </dgm:presLayoutVars>
      </dgm:prSet>
      <dgm:spPr/>
      <dgm:t>
        <a:bodyPr/>
        <a:lstStyle/>
        <a:p>
          <a:endParaRPr lang="en-US"/>
        </a:p>
      </dgm:t>
    </dgm:pt>
    <dgm:pt modelId="{0E13775F-C89A-43DF-B7C6-C241E3DD0472}" type="pres">
      <dgm:prSet presAssocID="{1B06AF74-0747-4361-A1C7-F209472B00ED}" presName="parentText" presStyleLbl="node1" presStyleIdx="0" presStyleCnt="2">
        <dgm:presLayoutVars>
          <dgm:chMax val="0"/>
          <dgm:bulletEnabled val="1"/>
        </dgm:presLayoutVars>
      </dgm:prSet>
      <dgm:spPr/>
      <dgm:t>
        <a:bodyPr/>
        <a:lstStyle/>
        <a:p>
          <a:endParaRPr lang="en-US"/>
        </a:p>
      </dgm:t>
    </dgm:pt>
    <dgm:pt modelId="{74529E2B-511F-41BF-B997-91E05654E34D}" type="pres">
      <dgm:prSet presAssocID="{19A6468A-8656-4A38-8325-B6F7FCD12C01}" presName="spacer" presStyleCnt="0"/>
      <dgm:spPr/>
    </dgm:pt>
    <dgm:pt modelId="{DB184A1B-32E6-4FE1-A270-363AE866596F}" type="pres">
      <dgm:prSet presAssocID="{8D68DBB2-7492-41C8-88B9-42F9B7327B46}" presName="parentText" presStyleLbl="node1" presStyleIdx="1" presStyleCnt="2">
        <dgm:presLayoutVars>
          <dgm:chMax val="0"/>
          <dgm:bulletEnabled val="1"/>
        </dgm:presLayoutVars>
      </dgm:prSet>
      <dgm:spPr/>
      <dgm:t>
        <a:bodyPr/>
        <a:lstStyle/>
        <a:p>
          <a:endParaRPr lang="en-US"/>
        </a:p>
      </dgm:t>
    </dgm:pt>
  </dgm:ptLst>
  <dgm:cxnLst>
    <dgm:cxn modelId="{C316A162-5063-4404-9201-435D418ABCAE}" srcId="{E53D396E-0F82-426F-BF4D-7A40ACD8C224}" destId="{8D68DBB2-7492-41C8-88B9-42F9B7327B46}" srcOrd="1" destOrd="0" parTransId="{9BCB1E61-A98B-4A67-8276-7E557CBFBA2E}" sibTransId="{0D47A117-9824-429A-AAD5-CFEB8985B668}"/>
    <dgm:cxn modelId="{96CCE685-1777-42D9-B577-12E8030A2EF2}" type="presOf" srcId="{1B06AF74-0747-4361-A1C7-F209472B00ED}" destId="{0E13775F-C89A-43DF-B7C6-C241E3DD0472}" srcOrd="0" destOrd="0" presId="urn:microsoft.com/office/officeart/2005/8/layout/vList2"/>
    <dgm:cxn modelId="{E7309E64-97AD-4204-8A9B-2B5814AC8DEB}" type="presOf" srcId="{8D68DBB2-7492-41C8-88B9-42F9B7327B46}" destId="{DB184A1B-32E6-4FE1-A270-363AE866596F}" srcOrd="0" destOrd="0" presId="urn:microsoft.com/office/officeart/2005/8/layout/vList2"/>
    <dgm:cxn modelId="{00055ADF-D130-46FC-89FA-A7EE671EAC8E}" type="presOf" srcId="{E53D396E-0F82-426F-BF4D-7A40ACD8C224}" destId="{B4B1944D-33CF-421E-BD7A-24FD3FCBD480}" srcOrd="0" destOrd="0" presId="urn:microsoft.com/office/officeart/2005/8/layout/vList2"/>
    <dgm:cxn modelId="{B93A5078-91A8-4979-99BF-0273D2CF3430}" srcId="{E53D396E-0F82-426F-BF4D-7A40ACD8C224}" destId="{1B06AF74-0747-4361-A1C7-F209472B00ED}" srcOrd="0" destOrd="0" parTransId="{190CB247-E4F2-43CD-A9A9-FB3CAE204E89}" sibTransId="{19A6468A-8656-4A38-8325-B6F7FCD12C01}"/>
    <dgm:cxn modelId="{432AA6E1-8C02-4750-B5D7-CBE28A37D4EA}" type="presParOf" srcId="{B4B1944D-33CF-421E-BD7A-24FD3FCBD480}" destId="{0E13775F-C89A-43DF-B7C6-C241E3DD0472}" srcOrd="0" destOrd="0" presId="urn:microsoft.com/office/officeart/2005/8/layout/vList2"/>
    <dgm:cxn modelId="{910EBEBA-C556-47B1-96AF-4CB88178C377}" type="presParOf" srcId="{B4B1944D-33CF-421E-BD7A-24FD3FCBD480}" destId="{74529E2B-511F-41BF-B997-91E05654E34D}" srcOrd="1" destOrd="0" presId="urn:microsoft.com/office/officeart/2005/8/layout/vList2"/>
    <dgm:cxn modelId="{AAB6CD7A-DC56-4CF9-93D1-63A80F5EF94F}" type="presParOf" srcId="{B4B1944D-33CF-421E-BD7A-24FD3FCBD480}" destId="{DB184A1B-32E6-4FE1-A270-363AE866596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728E2A-B436-4FD5-B50E-CB4DE633C35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88C78021-2CAF-4B10-80B8-27AACA819392}">
      <dgm:prSet/>
      <dgm:spPr/>
      <dgm:t>
        <a:bodyPr/>
        <a:lstStyle/>
        <a:p>
          <a:pPr rtl="0"/>
          <a:r>
            <a:rPr lang="en-US" dirty="0" smtClean="0"/>
            <a:t>Local government units are also mandated to implement the system and have to come up with an approved agency Strategic Performance Management System (SPMS). </a:t>
          </a:r>
        </a:p>
        <a:p>
          <a:pPr rtl="0"/>
          <a:r>
            <a:rPr lang="en-US" dirty="0" smtClean="0"/>
            <a:t>In the province of Nueva </a:t>
          </a:r>
          <a:r>
            <a:rPr lang="en-US" dirty="0" err="1" smtClean="0"/>
            <a:t>Ecija</a:t>
          </a:r>
          <a:r>
            <a:rPr lang="en-US" dirty="0" smtClean="0"/>
            <a:t>, LGUs were all required to implement the system since 2012.</a:t>
          </a:r>
          <a:endParaRPr lang="en-US" dirty="0"/>
        </a:p>
      </dgm:t>
    </dgm:pt>
    <dgm:pt modelId="{02FC3246-FC74-4220-B0EE-800AB5E17A62}" type="parTrans" cxnId="{8874FCB0-2982-4461-BAB2-4623EFB48661}">
      <dgm:prSet/>
      <dgm:spPr/>
      <dgm:t>
        <a:bodyPr/>
        <a:lstStyle/>
        <a:p>
          <a:endParaRPr lang="en-US"/>
        </a:p>
      </dgm:t>
    </dgm:pt>
    <dgm:pt modelId="{ED903A4A-BA74-4858-B33F-995601FE8281}" type="sibTrans" cxnId="{8874FCB0-2982-4461-BAB2-4623EFB48661}">
      <dgm:prSet/>
      <dgm:spPr/>
      <dgm:t>
        <a:bodyPr/>
        <a:lstStyle/>
        <a:p>
          <a:endParaRPr lang="en-US"/>
        </a:p>
      </dgm:t>
    </dgm:pt>
    <dgm:pt modelId="{B25371E2-BA90-46EF-9E47-90F3C69CD29D}">
      <dgm:prSet/>
      <dgm:spPr/>
      <dgm:t>
        <a:bodyPr/>
        <a:lstStyle/>
        <a:p>
          <a:pPr rtl="0"/>
          <a:r>
            <a:rPr lang="en-US" smtClean="0"/>
            <a:t>Within the framework of this performance evaluation system, this study looked into the performance of the employees in LGUs and the results of which may serve as bases in making policy recommendations that may further improve their performance.</a:t>
          </a:r>
          <a:endParaRPr lang="en-US"/>
        </a:p>
      </dgm:t>
    </dgm:pt>
    <dgm:pt modelId="{F194DEA3-52CC-471F-A38A-E2969C9F8284}" type="parTrans" cxnId="{FC0BFACC-B7FD-414F-8107-EC46C117C6E5}">
      <dgm:prSet/>
      <dgm:spPr/>
      <dgm:t>
        <a:bodyPr/>
        <a:lstStyle/>
        <a:p>
          <a:endParaRPr lang="en-US"/>
        </a:p>
      </dgm:t>
    </dgm:pt>
    <dgm:pt modelId="{18C75AAC-952E-433F-9B59-41655D3117E9}" type="sibTrans" cxnId="{FC0BFACC-B7FD-414F-8107-EC46C117C6E5}">
      <dgm:prSet/>
      <dgm:spPr/>
      <dgm:t>
        <a:bodyPr/>
        <a:lstStyle/>
        <a:p>
          <a:endParaRPr lang="en-US"/>
        </a:p>
      </dgm:t>
    </dgm:pt>
    <dgm:pt modelId="{3C739BA2-902E-4E1B-8FC9-1B531A7F9F72}" type="pres">
      <dgm:prSet presAssocID="{94728E2A-B436-4FD5-B50E-CB4DE633C355}" presName="linear" presStyleCnt="0">
        <dgm:presLayoutVars>
          <dgm:animLvl val="lvl"/>
          <dgm:resizeHandles val="exact"/>
        </dgm:presLayoutVars>
      </dgm:prSet>
      <dgm:spPr/>
      <dgm:t>
        <a:bodyPr/>
        <a:lstStyle/>
        <a:p>
          <a:endParaRPr lang="en-US"/>
        </a:p>
      </dgm:t>
    </dgm:pt>
    <dgm:pt modelId="{1C50FA69-06EC-4474-A5A4-7EBD224B192C}" type="pres">
      <dgm:prSet presAssocID="{88C78021-2CAF-4B10-80B8-27AACA819392}" presName="parentText" presStyleLbl="node1" presStyleIdx="0" presStyleCnt="2">
        <dgm:presLayoutVars>
          <dgm:chMax val="0"/>
          <dgm:bulletEnabled val="1"/>
        </dgm:presLayoutVars>
      </dgm:prSet>
      <dgm:spPr/>
      <dgm:t>
        <a:bodyPr/>
        <a:lstStyle/>
        <a:p>
          <a:endParaRPr lang="en-US"/>
        </a:p>
      </dgm:t>
    </dgm:pt>
    <dgm:pt modelId="{A9548932-B888-445A-B621-AE364DEDCD20}" type="pres">
      <dgm:prSet presAssocID="{ED903A4A-BA74-4858-B33F-995601FE8281}" presName="spacer" presStyleCnt="0"/>
      <dgm:spPr/>
    </dgm:pt>
    <dgm:pt modelId="{EF714A9B-36CE-4CCA-947E-D89D3499A5E4}" type="pres">
      <dgm:prSet presAssocID="{B25371E2-BA90-46EF-9E47-90F3C69CD29D}" presName="parentText" presStyleLbl="node1" presStyleIdx="1" presStyleCnt="2">
        <dgm:presLayoutVars>
          <dgm:chMax val="0"/>
          <dgm:bulletEnabled val="1"/>
        </dgm:presLayoutVars>
      </dgm:prSet>
      <dgm:spPr/>
      <dgm:t>
        <a:bodyPr/>
        <a:lstStyle/>
        <a:p>
          <a:endParaRPr lang="en-US"/>
        </a:p>
      </dgm:t>
    </dgm:pt>
  </dgm:ptLst>
  <dgm:cxnLst>
    <dgm:cxn modelId="{FC0BFACC-B7FD-414F-8107-EC46C117C6E5}" srcId="{94728E2A-B436-4FD5-B50E-CB4DE633C355}" destId="{B25371E2-BA90-46EF-9E47-90F3C69CD29D}" srcOrd="1" destOrd="0" parTransId="{F194DEA3-52CC-471F-A38A-E2969C9F8284}" sibTransId="{18C75AAC-952E-433F-9B59-41655D3117E9}"/>
    <dgm:cxn modelId="{91EE6C37-A767-45FA-98D5-D12C4F4B8A4B}" type="presOf" srcId="{94728E2A-B436-4FD5-B50E-CB4DE633C355}" destId="{3C739BA2-902E-4E1B-8FC9-1B531A7F9F72}" srcOrd="0" destOrd="0" presId="urn:microsoft.com/office/officeart/2005/8/layout/vList2"/>
    <dgm:cxn modelId="{8E5A9311-8DF3-4766-80F9-C93411D47ACD}" type="presOf" srcId="{B25371E2-BA90-46EF-9E47-90F3C69CD29D}" destId="{EF714A9B-36CE-4CCA-947E-D89D3499A5E4}" srcOrd="0" destOrd="0" presId="urn:microsoft.com/office/officeart/2005/8/layout/vList2"/>
    <dgm:cxn modelId="{8874FCB0-2982-4461-BAB2-4623EFB48661}" srcId="{94728E2A-B436-4FD5-B50E-CB4DE633C355}" destId="{88C78021-2CAF-4B10-80B8-27AACA819392}" srcOrd="0" destOrd="0" parTransId="{02FC3246-FC74-4220-B0EE-800AB5E17A62}" sibTransId="{ED903A4A-BA74-4858-B33F-995601FE8281}"/>
    <dgm:cxn modelId="{C5852765-4331-4ED9-BB2A-4B4369691A92}" type="presOf" srcId="{88C78021-2CAF-4B10-80B8-27AACA819392}" destId="{1C50FA69-06EC-4474-A5A4-7EBD224B192C}" srcOrd="0" destOrd="0" presId="urn:microsoft.com/office/officeart/2005/8/layout/vList2"/>
    <dgm:cxn modelId="{63070559-FF0F-40CE-A21B-33D5413BBCB9}" type="presParOf" srcId="{3C739BA2-902E-4E1B-8FC9-1B531A7F9F72}" destId="{1C50FA69-06EC-4474-A5A4-7EBD224B192C}" srcOrd="0" destOrd="0" presId="urn:microsoft.com/office/officeart/2005/8/layout/vList2"/>
    <dgm:cxn modelId="{71CD04B1-6D76-40A0-8227-44715357BB87}" type="presParOf" srcId="{3C739BA2-902E-4E1B-8FC9-1B531A7F9F72}" destId="{A9548932-B888-445A-B621-AE364DEDCD20}" srcOrd="1" destOrd="0" presId="urn:microsoft.com/office/officeart/2005/8/layout/vList2"/>
    <dgm:cxn modelId="{CDFAFB0A-B2DE-4739-AF85-75097881AD92}" type="presParOf" srcId="{3C739BA2-902E-4E1B-8FC9-1B531A7F9F72}" destId="{EF714A9B-36CE-4CCA-947E-D89D3499A5E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01FA23-6060-4083-B873-62D17BE6E86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719D76FD-DCB8-46C2-AE5B-A7B24192D128}">
      <dgm:prSet>
        <dgm:style>
          <a:lnRef idx="1">
            <a:schemeClr val="accent1"/>
          </a:lnRef>
          <a:fillRef idx="2">
            <a:schemeClr val="accent1"/>
          </a:fillRef>
          <a:effectRef idx="1">
            <a:schemeClr val="accent1"/>
          </a:effectRef>
          <a:fontRef idx="minor">
            <a:schemeClr val="dk1"/>
          </a:fontRef>
        </dgm:style>
      </dgm:prSet>
      <dgm:spPr/>
      <dgm:t>
        <a:bodyPr/>
        <a:lstStyle/>
        <a:p>
          <a:pPr algn="just" rtl="0"/>
          <a:r>
            <a:rPr lang="en-US" dirty="0" smtClean="0"/>
            <a:t>The  study analyzed the performance of employees in the city local government units in the delivery of basic services using the Strategic Performance Management System (SPMS) framework. </a:t>
          </a:r>
          <a:endParaRPr lang="en-US" dirty="0"/>
        </a:p>
      </dgm:t>
    </dgm:pt>
    <dgm:pt modelId="{A45BA304-D2BD-42DA-9814-EE80AE92ABFC}" type="parTrans" cxnId="{BE45E3A8-9185-4ABA-B325-96974B5C30B4}">
      <dgm:prSet/>
      <dgm:spPr/>
      <dgm:t>
        <a:bodyPr/>
        <a:lstStyle/>
        <a:p>
          <a:endParaRPr lang="en-US"/>
        </a:p>
      </dgm:t>
    </dgm:pt>
    <dgm:pt modelId="{B02086C6-036A-484B-9484-3A5DD2C02A2F}" type="sibTrans" cxnId="{BE45E3A8-9185-4ABA-B325-96974B5C30B4}">
      <dgm:prSet/>
      <dgm:spPr/>
      <dgm:t>
        <a:bodyPr/>
        <a:lstStyle/>
        <a:p>
          <a:endParaRPr lang="en-US"/>
        </a:p>
      </dgm:t>
    </dgm:pt>
    <dgm:pt modelId="{4156D23A-93DB-4311-B67C-7DB827D1D0F1}" type="pres">
      <dgm:prSet presAssocID="{3701FA23-6060-4083-B873-62D17BE6E867}" presName="linear" presStyleCnt="0">
        <dgm:presLayoutVars>
          <dgm:animLvl val="lvl"/>
          <dgm:resizeHandles val="exact"/>
        </dgm:presLayoutVars>
      </dgm:prSet>
      <dgm:spPr/>
      <dgm:t>
        <a:bodyPr/>
        <a:lstStyle/>
        <a:p>
          <a:endParaRPr lang="en-US"/>
        </a:p>
      </dgm:t>
    </dgm:pt>
    <dgm:pt modelId="{7CBB0126-0AA3-4995-A198-C659BC62E688}" type="pres">
      <dgm:prSet presAssocID="{719D76FD-DCB8-46C2-AE5B-A7B24192D128}" presName="parentText" presStyleLbl="node1" presStyleIdx="0" presStyleCnt="1" custLinFactNeighborX="1852" custLinFactNeighborY="1377">
        <dgm:presLayoutVars>
          <dgm:chMax val="0"/>
          <dgm:bulletEnabled val="1"/>
        </dgm:presLayoutVars>
      </dgm:prSet>
      <dgm:spPr/>
      <dgm:t>
        <a:bodyPr/>
        <a:lstStyle/>
        <a:p>
          <a:endParaRPr lang="en-US"/>
        </a:p>
      </dgm:t>
    </dgm:pt>
  </dgm:ptLst>
  <dgm:cxnLst>
    <dgm:cxn modelId="{6E58AECA-F341-4427-844A-1964B8A01310}" type="presOf" srcId="{3701FA23-6060-4083-B873-62D17BE6E867}" destId="{4156D23A-93DB-4311-B67C-7DB827D1D0F1}" srcOrd="0" destOrd="0" presId="urn:microsoft.com/office/officeart/2005/8/layout/vList2"/>
    <dgm:cxn modelId="{21C37810-7F5D-4FEA-A5D5-73A17D65FFD3}" type="presOf" srcId="{719D76FD-DCB8-46C2-AE5B-A7B24192D128}" destId="{7CBB0126-0AA3-4995-A198-C659BC62E688}" srcOrd="0" destOrd="0" presId="urn:microsoft.com/office/officeart/2005/8/layout/vList2"/>
    <dgm:cxn modelId="{BE45E3A8-9185-4ABA-B325-96974B5C30B4}" srcId="{3701FA23-6060-4083-B873-62D17BE6E867}" destId="{719D76FD-DCB8-46C2-AE5B-A7B24192D128}" srcOrd="0" destOrd="0" parTransId="{A45BA304-D2BD-42DA-9814-EE80AE92ABFC}" sibTransId="{B02086C6-036A-484B-9484-3A5DD2C02A2F}"/>
    <dgm:cxn modelId="{ADEF5E03-23B7-4479-97C0-F84A8355DC9A}" type="presParOf" srcId="{4156D23A-93DB-4311-B67C-7DB827D1D0F1}" destId="{7CBB0126-0AA3-4995-A198-C659BC62E68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86CD94-881E-41F0-8368-44EB60F6A7C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033F8D08-FD58-4461-8865-C743D808F211}">
      <dgm:prSet/>
      <dgm:spPr/>
      <dgm:t>
        <a:bodyPr/>
        <a:lstStyle/>
        <a:p>
          <a:pPr rtl="0"/>
          <a:r>
            <a:rPr lang="en-US" dirty="0" smtClean="0"/>
            <a:t>2. To identify the  level of performance of  employees                in their :</a:t>
          </a:r>
          <a:endParaRPr lang="en-US" dirty="0"/>
        </a:p>
      </dgm:t>
    </dgm:pt>
    <dgm:pt modelId="{2949E5DB-8CEF-4822-A3F8-E7B6AC142074}" type="parTrans" cxnId="{B9965DBD-4B1D-4606-8857-3794E5B748A7}">
      <dgm:prSet/>
      <dgm:spPr/>
      <dgm:t>
        <a:bodyPr/>
        <a:lstStyle/>
        <a:p>
          <a:endParaRPr lang="en-US"/>
        </a:p>
      </dgm:t>
    </dgm:pt>
    <dgm:pt modelId="{D1384847-51EB-4995-99EC-521766DCF2F3}" type="sibTrans" cxnId="{B9965DBD-4B1D-4606-8857-3794E5B748A7}">
      <dgm:prSet/>
      <dgm:spPr/>
      <dgm:t>
        <a:bodyPr/>
        <a:lstStyle/>
        <a:p>
          <a:endParaRPr lang="en-US"/>
        </a:p>
      </dgm:t>
    </dgm:pt>
    <dgm:pt modelId="{3A687A6A-5D7E-4166-A57D-E821015E439B}">
      <dgm:prSet/>
      <dgm:spPr/>
      <dgm:t>
        <a:bodyPr/>
        <a:lstStyle/>
        <a:p>
          <a:pPr rtl="0"/>
          <a:r>
            <a:rPr lang="en-US" dirty="0" smtClean="0"/>
            <a:t>2.1 strategic functions</a:t>
          </a:r>
          <a:endParaRPr lang="en-US" dirty="0"/>
        </a:p>
      </dgm:t>
    </dgm:pt>
    <dgm:pt modelId="{0BC4B358-6B8A-44C2-9CF4-F4413044538C}" type="parTrans" cxnId="{FB757D1D-C777-4CCC-83B4-A6D7C5047B73}">
      <dgm:prSet/>
      <dgm:spPr/>
      <dgm:t>
        <a:bodyPr/>
        <a:lstStyle/>
        <a:p>
          <a:endParaRPr lang="en-US"/>
        </a:p>
      </dgm:t>
    </dgm:pt>
    <dgm:pt modelId="{A3DDC514-138D-4A6D-AA26-E8B244DF0558}" type="sibTrans" cxnId="{FB757D1D-C777-4CCC-83B4-A6D7C5047B73}">
      <dgm:prSet/>
      <dgm:spPr/>
      <dgm:t>
        <a:bodyPr/>
        <a:lstStyle/>
        <a:p>
          <a:endParaRPr lang="en-US"/>
        </a:p>
      </dgm:t>
    </dgm:pt>
    <dgm:pt modelId="{05A7B132-F938-4636-BF6E-1DDCD7CBD871}">
      <dgm:prSet/>
      <dgm:spPr/>
      <dgm:t>
        <a:bodyPr/>
        <a:lstStyle/>
        <a:p>
          <a:pPr rtl="0"/>
          <a:r>
            <a:rPr lang="en-US" dirty="0" smtClean="0"/>
            <a:t>2.2 core functions </a:t>
          </a:r>
          <a:endParaRPr lang="en-US" dirty="0"/>
        </a:p>
      </dgm:t>
    </dgm:pt>
    <dgm:pt modelId="{FC71EF2C-E335-47BA-A267-148D1908BED4}" type="parTrans" cxnId="{5D191A34-6175-47BE-B511-08458334F40D}">
      <dgm:prSet/>
      <dgm:spPr/>
      <dgm:t>
        <a:bodyPr/>
        <a:lstStyle/>
        <a:p>
          <a:endParaRPr lang="en-US"/>
        </a:p>
      </dgm:t>
    </dgm:pt>
    <dgm:pt modelId="{7731E2DF-2795-4C55-9BCF-B2DE98FFDE61}" type="sibTrans" cxnId="{5D191A34-6175-47BE-B511-08458334F40D}">
      <dgm:prSet/>
      <dgm:spPr/>
      <dgm:t>
        <a:bodyPr/>
        <a:lstStyle/>
        <a:p>
          <a:endParaRPr lang="en-US"/>
        </a:p>
      </dgm:t>
    </dgm:pt>
    <dgm:pt modelId="{A65DA550-C880-40BC-84B0-A41E39E37924}">
      <dgm:prSet/>
      <dgm:spPr/>
      <dgm:t>
        <a:bodyPr/>
        <a:lstStyle/>
        <a:p>
          <a:pPr rtl="0"/>
          <a:r>
            <a:rPr lang="en-US" smtClean="0"/>
            <a:t>2.3 support functions </a:t>
          </a:r>
          <a:endParaRPr lang="en-US"/>
        </a:p>
      </dgm:t>
    </dgm:pt>
    <dgm:pt modelId="{05FFFA04-A61F-4D49-B526-D82B839D2188}" type="parTrans" cxnId="{DA4FC897-4598-4BF0-A4B7-565A0DDEC87F}">
      <dgm:prSet/>
      <dgm:spPr/>
      <dgm:t>
        <a:bodyPr/>
        <a:lstStyle/>
        <a:p>
          <a:endParaRPr lang="en-US"/>
        </a:p>
      </dgm:t>
    </dgm:pt>
    <dgm:pt modelId="{649ACCA0-78F0-4BF2-8AB0-22FF71BC0806}" type="sibTrans" cxnId="{DA4FC897-4598-4BF0-A4B7-565A0DDEC87F}">
      <dgm:prSet/>
      <dgm:spPr/>
      <dgm:t>
        <a:bodyPr/>
        <a:lstStyle/>
        <a:p>
          <a:endParaRPr lang="en-US"/>
        </a:p>
      </dgm:t>
    </dgm:pt>
    <dgm:pt modelId="{8CAB3A9D-7967-4040-BF8A-E98BF5E23C8E}" type="pres">
      <dgm:prSet presAssocID="{7A86CD94-881E-41F0-8368-44EB60F6A7C9}" presName="linear" presStyleCnt="0">
        <dgm:presLayoutVars>
          <dgm:animLvl val="lvl"/>
          <dgm:resizeHandles val="exact"/>
        </dgm:presLayoutVars>
      </dgm:prSet>
      <dgm:spPr/>
      <dgm:t>
        <a:bodyPr/>
        <a:lstStyle/>
        <a:p>
          <a:endParaRPr lang="en-US"/>
        </a:p>
      </dgm:t>
    </dgm:pt>
    <dgm:pt modelId="{47C36596-74B1-4772-9E42-18C286E3D4FB}" type="pres">
      <dgm:prSet presAssocID="{033F8D08-FD58-4461-8865-C743D808F211}" presName="parentText" presStyleLbl="node1" presStyleIdx="0" presStyleCnt="4">
        <dgm:presLayoutVars>
          <dgm:chMax val="0"/>
          <dgm:bulletEnabled val="1"/>
        </dgm:presLayoutVars>
      </dgm:prSet>
      <dgm:spPr/>
      <dgm:t>
        <a:bodyPr/>
        <a:lstStyle/>
        <a:p>
          <a:endParaRPr lang="en-US"/>
        </a:p>
      </dgm:t>
    </dgm:pt>
    <dgm:pt modelId="{94710D91-A3B9-4E2C-8348-54A9CB2F8B10}" type="pres">
      <dgm:prSet presAssocID="{D1384847-51EB-4995-99EC-521766DCF2F3}" presName="spacer" presStyleCnt="0"/>
      <dgm:spPr/>
      <dgm:t>
        <a:bodyPr/>
        <a:lstStyle/>
        <a:p>
          <a:endParaRPr lang="en-US"/>
        </a:p>
      </dgm:t>
    </dgm:pt>
    <dgm:pt modelId="{B72C56D2-7F34-4B02-953D-087F9437DED0}" type="pres">
      <dgm:prSet presAssocID="{3A687A6A-5D7E-4166-A57D-E821015E439B}" presName="parentText" presStyleLbl="node1" presStyleIdx="1" presStyleCnt="4">
        <dgm:presLayoutVars>
          <dgm:chMax val="0"/>
          <dgm:bulletEnabled val="1"/>
        </dgm:presLayoutVars>
      </dgm:prSet>
      <dgm:spPr/>
      <dgm:t>
        <a:bodyPr/>
        <a:lstStyle/>
        <a:p>
          <a:endParaRPr lang="en-US"/>
        </a:p>
      </dgm:t>
    </dgm:pt>
    <dgm:pt modelId="{672CB9EB-A384-4ECF-8F7E-931D62510605}" type="pres">
      <dgm:prSet presAssocID="{A3DDC514-138D-4A6D-AA26-E8B244DF0558}" presName="spacer" presStyleCnt="0"/>
      <dgm:spPr/>
      <dgm:t>
        <a:bodyPr/>
        <a:lstStyle/>
        <a:p>
          <a:endParaRPr lang="en-US"/>
        </a:p>
      </dgm:t>
    </dgm:pt>
    <dgm:pt modelId="{8E7417AB-FCDD-4B94-94FC-75BB02CE852F}" type="pres">
      <dgm:prSet presAssocID="{05A7B132-F938-4636-BF6E-1DDCD7CBD871}" presName="parentText" presStyleLbl="node1" presStyleIdx="2" presStyleCnt="4">
        <dgm:presLayoutVars>
          <dgm:chMax val="0"/>
          <dgm:bulletEnabled val="1"/>
        </dgm:presLayoutVars>
      </dgm:prSet>
      <dgm:spPr/>
      <dgm:t>
        <a:bodyPr/>
        <a:lstStyle/>
        <a:p>
          <a:endParaRPr lang="en-US"/>
        </a:p>
      </dgm:t>
    </dgm:pt>
    <dgm:pt modelId="{243A5682-312C-4E88-8A11-1560F7F1E35D}" type="pres">
      <dgm:prSet presAssocID="{7731E2DF-2795-4C55-9BCF-B2DE98FFDE61}" presName="spacer" presStyleCnt="0"/>
      <dgm:spPr/>
      <dgm:t>
        <a:bodyPr/>
        <a:lstStyle/>
        <a:p>
          <a:endParaRPr lang="en-US"/>
        </a:p>
      </dgm:t>
    </dgm:pt>
    <dgm:pt modelId="{D0162306-F017-454B-8071-6C7725C1CC5A}" type="pres">
      <dgm:prSet presAssocID="{A65DA550-C880-40BC-84B0-A41E39E37924}" presName="parentText" presStyleLbl="node1" presStyleIdx="3" presStyleCnt="4">
        <dgm:presLayoutVars>
          <dgm:chMax val="0"/>
          <dgm:bulletEnabled val="1"/>
        </dgm:presLayoutVars>
      </dgm:prSet>
      <dgm:spPr/>
      <dgm:t>
        <a:bodyPr/>
        <a:lstStyle/>
        <a:p>
          <a:endParaRPr lang="en-US"/>
        </a:p>
      </dgm:t>
    </dgm:pt>
  </dgm:ptLst>
  <dgm:cxnLst>
    <dgm:cxn modelId="{5D191A34-6175-47BE-B511-08458334F40D}" srcId="{7A86CD94-881E-41F0-8368-44EB60F6A7C9}" destId="{05A7B132-F938-4636-BF6E-1DDCD7CBD871}" srcOrd="2" destOrd="0" parTransId="{FC71EF2C-E335-47BA-A267-148D1908BED4}" sibTransId="{7731E2DF-2795-4C55-9BCF-B2DE98FFDE61}"/>
    <dgm:cxn modelId="{1E089A1E-92E5-4F29-8307-FB320C7B07D9}" type="presOf" srcId="{A65DA550-C880-40BC-84B0-A41E39E37924}" destId="{D0162306-F017-454B-8071-6C7725C1CC5A}" srcOrd="0" destOrd="0" presId="urn:microsoft.com/office/officeart/2005/8/layout/vList2"/>
    <dgm:cxn modelId="{DA4FC897-4598-4BF0-A4B7-565A0DDEC87F}" srcId="{7A86CD94-881E-41F0-8368-44EB60F6A7C9}" destId="{A65DA550-C880-40BC-84B0-A41E39E37924}" srcOrd="3" destOrd="0" parTransId="{05FFFA04-A61F-4D49-B526-D82B839D2188}" sibTransId="{649ACCA0-78F0-4BF2-8AB0-22FF71BC0806}"/>
    <dgm:cxn modelId="{C14D8E23-1F3D-4067-8B56-ABD1EC168844}" type="presOf" srcId="{7A86CD94-881E-41F0-8368-44EB60F6A7C9}" destId="{8CAB3A9D-7967-4040-BF8A-E98BF5E23C8E}" srcOrd="0" destOrd="0" presId="urn:microsoft.com/office/officeart/2005/8/layout/vList2"/>
    <dgm:cxn modelId="{1663DA7F-2869-4603-AC35-F85B4A8F0E12}" type="presOf" srcId="{3A687A6A-5D7E-4166-A57D-E821015E439B}" destId="{B72C56D2-7F34-4B02-953D-087F9437DED0}" srcOrd="0" destOrd="0" presId="urn:microsoft.com/office/officeart/2005/8/layout/vList2"/>
    <dgm:cxn modelId="{B9965DBD-4B1D-4606-8857-3794E5B748A7}" srcId="{7A86CD94-881E-41F0-8368-44EB60F6A7C9}" destId="{033F8D08-FD58-4461-8865-C743D808F211}" srcOrd="0" destOrd="0" parTransId="{2949E5DB-8CEF-4822-A3F8-E7B6AC142074}" sibTransId="{D1384847-51EB-4995-99EC-521766DCF2F3}"/>
    <dgm:cxn modelId="{FB757D1D-C777-4CCC-83B4-A6D7C5047B73}" srcId="{7A86CD94-881E-41F0-8368-44EB60F6A7C9}" destId="{3A687A6A-5D7E-4166-A57D-E821015E439B}" srcOrd="1" destOrd="0" parTransId="{0BC4B358-6B8A-44C2-9CF4-F4413044538C}" sibTransId="{A3DDC514-138D-4A6D-AA26-E8B244DF0558}"/>
    <dgm:cxn modelId="{69FFE949-B377-4747-BE8A-8F268EE41041}" type="presOf" srcId="{05A7B132-F938-4636-BF6E-1DDCD7CBD871}" destId="{8E7417AB-FCDD-4B94-94FC-75BB02CE852F}" srcOrd="0" destOrd="0" presId="urn:microsoft.com/office/officeart/2005/8/layout/vList2"/>
    <dgm:cxn modelId="{3EADA215-A8BD-46F6-8EE5-9FDBDA489565}" type="presOf" srcId="{033F8D08-FD58-4461-8865-C743D808F211}" destId="{47C36596-74B1-4772-9E42-18C286E3D4FB}" srcOrd="0" destOrd="0" presId="urn:microsoft.com/office/officeart/2005/8/layout/vList2"/>
    <dgm:cxn modelId="{792EC189-02DA-4BB6-A193-7105FC3E4962}" type="presParOf" srcId="{8CAB3A9D-7967-4040-BF8A-E98BF5E23C8E}" destId="{47C36596-74B1-4772-9E42-18C286E3D4FB}" srcOrd="0" destOrd="0" presId="urn:microsoft.com/office/officeart/2005/8/layout/vList2"/>
    <dgm:cxn modelId="{334770C6-21DF-4495-A709-77A039BFA786}" type="presParOf" srcId="{8CAB3A9D-7967-4040-BF8A-E98BF5E23C8E}" destId="{94710D91-A3B9-4E2C-8348-54A9CB2F8B10}" srcOrd="1" destOrd="0" presId="urn:microsoft.com/office/officeart/2005/8/layout/vList2"/>
    <dgm:cxn modelId="{82699533-EFF5-4427-A6C0-2225896BDBD2}" type="presParOf" srcId="{8CAB3A9D-7967-4040-BF8A-E98BF5E23C8E}" destId="{B72C56D2-7F34-4B02-953D-087F9437DED0}" srcOrd="2" destOrd="0" presId="urn:microsoft.com/office/officeart/2005/8/layout/vList2"/>
    <dgm:cxn modelId="{6B22CE5C-9058-4379-9766-2CF622C74D9A}" type="presParOf" srcId="{8CAB3A9D-7967-4040-BF8A-E98BF5E23C8E}" destId="{672CB9EB-A384-4ECF-8F7E-931D62510605}" srcOrd="3" destOrd="0" presId="urn:microsoft.com/office/officeart/2005/8/layout/vList2"/>
    <dgm:cxn modelId="{1DD6479F-7982-4103-95CF-5D2C9744B3F3}" type="presParOf" srcId="{8CAB3A9D-7967-4040-BF8A-E98BF5E23C8E}" destId="{8E7417AB-FCDD-4B94-94FC-75BB02CE852F}" srcOrd="4" destOrd="0" presId="urn:microsoft.com/office/officeart/2005/8/layout/vList2"/>
    <dgm:cxn modelId="{52F779DD-9D12-4BB8-B0E6-AAEC69FD0CE5}" type="presParOf" srcId="{8CAB3A9D-7967-4040-BF8A-E98BF5E23C8E}" destId="{243A5682-312C-4E88-8A11-1560F7F1E35D}" srcOrd="5" destOrd="0" presId="urn:microsoft.com/office/officeart/2005/8/layout/vList2"/>
    <dgm:cxn modelId="{FFB64FB8-4430-488E-9D50-E8C828E30E3D}" type="presParOf" srcId="{8CAB3A9D-7967-4040-BF8A-E98BF5E23C8E}" destId="{D0162306-F017-454B-8071-6C7725C1CC5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D0D0C5-0556-420A-95A3-2B98487AC90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FD99209-505F-4B84-A234-FF2D80E54BB3}">
      <dgm:prSet/>
      <dgm:spPr/>
      <dgm:t>
        <a:bodyPr/>
        <a:lstStyle/>
        <a:p>
          <a:pPr algn="just" rtl="0"/>
          <a:r>
            <a:rPr lang="en-US" dirty="0" smtClean="0"/>
            <a:t>3. To identify problems encountered by the employees in the performance of their assigned functions with the use the SPMS framework. </a:t>
          </a:r>
          <a:endParaRPr lang="en-US" dirty="0"/>
        </a:p>
      </dgm:t>
    </dgm:pt>
    <dgm:pt modelId="{9759ADF0-7B24-4C1D-823A-CFD844FFD152}" type="parTrans" cxnId="{DE48FDE1-35CA-4575-A8F3-8BDCF91CC56B}">
      <dgm:prSet/>
      <dgm:spPr/>
      <dgm:t>
        <a:bodyPr/>
        <a:lstStyle/>
        <a:p>
          <a:endParaRPr lang="en-US"/>
        </a:p>
      </dgm:t>
    </dgm:pt>
    <dgm:pt modelId="{289230F4-025E-457D-BE01-2EBB0EF1501F}" type="sibTrans" cxnId="{DE48FDE1-35CA-4575-A8F3-8BDCF91CC56B}">
      <dgm:prSet/>
      <dgm:spPr/>
      <dgm:t>
        <a:bodyPr/>
        <a:lstStyle/>
        <a:p>
          <a:endParaRPr lang="en-US"/>
        </a:p>
      </dgm:t>
    </dgm:pt>
    <dgm:pt modelId="{D874036A-D807-4B77-9C5B-F0AC8B4F19CE}">
      <dgm:prSet/>
      <dgm:spPr/>
      <dgm:t>
        <a:bodyPr/>
        <a:lstStyle/>
        <a:p>
          <a:pPr algn="just" rtl="0"/>
          <a:r>
            <a:rPr lang="en-US" dirty="0" smtClean="0"/>
            <a:t>4. To propose policy recommendations and personnel development programs to improve employees’ performance. </a:t>
          </a:r>
          <a:endParaRPr lang="en-US" dirty="0"/>
        </a:p>
      </dgm:t>
    </dgm:pt>
    <dgm:pt modelId="{B3E6F326-3126-4677-AF73-10252F8C21DD}" type="parTrans" cxnId="{3561E5AA-E3B7-40AC-89DB-0D3FE23DF971}">
      <dgm:prSet/>
      <dgm:spPr/>
      <dgm:t>
        <a:bodyPr/>
        <a:lstStyle/>
        <a:p>
          <a:endParaRPr lang="en-US"/>
        </a:p>
      </dgm:t>
    </dgm:pt>
    <dgm:pt modelId="{0F9CB78E-F65F-49D2-BD54-BF6DAF393031}" type="sibTrans" cxnId="{3561E5AA-E3B7-40AC-89DB-0D3FE23DF971}">
      <dgm:prSet/>
      <dgm:spPr/>
      <dgm:t>
        <a:bodyPr/>
        <a:lstStyle/>
        <a:p>
          <a:endParaRPr lang="en-US"/>
        </a:p>
      </dgm:t>
    </dgm:pt>
    <dgm:pt modelId="{A604CAD1-4B02-41D5-9FA9-EA2D7F759D64}" type="pres">
      <dgm:prSet presAssocID="{B5D0D0C5-0556-420A-95A3-2B98487AC906}" presName="linear" presStyleCnt="0">
        <dgm:presLayoutVars>
          <dgm:animLvl val="lvl"/>
          <dgm:resizeHandles val="exact"/>
        </dgm:presLayoutVars>
      </dgm:prSet>
      <dgm:spPr/>
      <dgm:t>
        <a:bodyPr/>
        <a:lstStyle/>
        <a:p>
          <a:endParaRPr lang="en-US"/>
        </a:p>
      </dgm:t>
    </dgm:pt>
    <dgm:pt modelId="{7D2B8F41-30B1-49D2-863D-9503BACEBC64}" type="pres">
      <dgm:prSet presAssocID="{3FD99209-505F-4B84-A234-FF2D80E54BB3}" presName="parentText" presStyleLbl="node1" presStyleIdx="0" presStyleCnt="2">
        <dgm:presLayoutVars>
          <dgm:chMax val="0"/>
          <dgm:bulletEnabled val="1"/>
        </dgm:presLayoutVars>
      </dgm:prSet>
      <dgm:spPr/>
      <dgm:t>
        <a:bodyPr/>
        <a:lstStyle/>
        <a:p>
          <a:endParaRPr lang="en-US"/>
        </a:p>
      </dgm:t>
    </dgm:pt>
    <dgm:pt modelId="{3474ADB3-4FAB-4243-AF2B-2BE9DD0D265E}" type="pres">
      <dgm:prSet presAssocID="{289230F4-025E-457D-BE01-2EBB0EF1501F}" presName="spacer" presStyleCnt="0"/>
      <dgm:spPr/>
    </dgm:pt>
    <dgm:pt modelId="{1929F38F-6A8B-46B0-9953-1EA38E4D2B77}" type="pres">
      <dgm:prSet presAssocID="{D874036A-D807-4B77-9C5B-F0AC8B4F19CE}" presName="parentText" presStyleLbl="node1" presStyleIdx="1" presStyleCnt="2">
        <dgm:presLayoutVars>
          <dgm:chMax val="0"/>
          <dgm:bulletEnabled val="1"/>
        </dgm:presLayoutVars>
      </dgm:prSet>
      <dgm:spPr/>
      <dgm:t>
        <a:bodyPr/>
        <a:lstStyle/>
        <a:p>
          <a:endParaRPr lang="en-US"/>
        </a:p>
      </dgm:t>
    </dgm:pt>
  </dgm:ptLst>
  <dgm:cxnLst>
    <dgm:cxn modelId="{DE48FDE1-35CA-4575-A8F3-8BDCF91CC56B}" srcId="{B5D0D0C5-0556-420A-95A3-2B98487AC906}" destId="{3FD99209-505F-4B84-A234-FF2D80E54BB3}" srcOrd="0" destOrd="0" parTransId="{9759ADF0-7B24-4C1D-823A-CFD844FFD152}" sibTransId="{289230F4-025E-457D-BE01-2EBB0EF1501F}"/>
    <dgm:cxn modelId="{73B56F68-EC2F-407E-B327-639D9DAC9563}" type="presOf" srcId="{3FD99209-505F-4B84-A234-FF2D80E54BB3}" destId="{7D2B8F41-30B1-49D2-863D-9503BACEBC64}" srcOrd="0" destOrd="0" presId="urn:microsoft.com/office/officeart/2005/8/layout/vList2"/>
    <dgm:cxn modelId="{3561E5AA-E3B7-40AC-89DB-0D3FE23DF971}" srcId="{B5D0D0C5-0556-420A-95A3-2B98487AC906}" destId="{D874036A-D807-4B77-9C5B-F0AC8B4F19CE}" srcOrd="1" destOrd="0" parTransId="{B3E6F326-3126-4677-AF73-10252F8C21DD}" sibTransId="{0F9CB78E-F65F-49D2-BD54-BF6DAF393031}"/>
    <dgm:cxn modelId="{AB7A6A05-C25D-4E37-9EA1-107B403BDCB3}" type="presOf" srcId="{B5D0D0C5-0556-420A-95A3-2B98487AC906}" destId="{A604CAD1-4B02-41D5-9FA9-EA2D7F759D64}" srcOrd="0" destOrd="0" presId="urn:microsoft.com/office/officeart/2005/8/layout/vList2"/>
    <dgm:cxn modelId="{6B9A3604-F365-43B2-86F6-939E0D832835}" type="presOf" srcId="{D874036A-D807-4B77-9C5B-F0AC8B4F19CE}" destId="{1929F38F-6A8B-46B0-9953-1EA38E4D2B77}" srcOrd="0" destOrd="0" presId="urn:microsoft.com/office/officeart/2005/8/layout/vList2"/>
    <dgm:cxn modelId="{335B76F3-CCF9-4B3B-906B-61D58180E7EE}" type="presParOf" srcId="{A604CAD1-4B02-41D5-9FA9-EA2D7F759D64}" destId="{7D2B8F41-30B1-49D2-863D-9503BACEBC64}" srcOrd="0" destOrd="0" presId="urn:microsoft.com/office/officeart/2005/8/layout/vList2"/>
    <dgm:cxn modelId="{E45F055E-B96C-4642-BB15-52AFCA8E6775}" type="presParOf" srcId="{A604CAD1-4B02-41D5-9FA9-EA2D7F759D64}" destId="{3474ADB3-4FAB-4243-AF2B-2BE9DD0D265E}" srcOrd="1" destOrd="0" presId="urn:microsoft.com/office/officeart/2005/8/layout/vList2"/>
    <dgm:cxn modelId="{C22EF8A9-D0E4-4513-9B6C-D9415E12CC62}" type="presParOf" srcId="{A604CAD1-4B02-41D5-9FA9-EA2D7F759D64}" destId="{1929F38F-6A8B-46B0-9953-1EA38E4D2B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40CBC-3CEF-4B15-B9CB-5ABDAD9E06E1}">
      <dsp:nvSpPr>
        <dsp:cNvPr id="0" name=""/>
        <dsp:cNvSpPr/>
      </dsp:nvSpPr>
      <dsp:spPr>
        <a:xfrm>
          <a:off x="0" y="52426"/>
          <a:ext cx="8229600" cy="217455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n-US" sz="2500" kern="1200" dirty="0" smtClean="0"/>
            <a:t>In the Philippines, the passage of RA 7160, otherwise known as the Local Government Code of 1991 confers to local government units the power and authority to perform specific functions and authorities (Chapter II, Section 17,4). </a:t>
          </a:r>
          <a:endParaRPr lang="en-US" sz="2500" kern="1200" dirty="0"/>
        </a:p>
      </dsp:txBody>
      <dsp:txXfrm>
        <a:off x="106153" y="158579"/>
        <a:ext cx="8017294" cy="1962248"/>
      </dsp:txXfrm>
    </dsp:sp>
    <dsp:sp modelId="{7712F007-2EDB-4DE3-B909-115F8A14E35B}">
      <dsp:nvSpPr>
        <dsp:cNvPr id="0" name=""/>
        <dsp:cNvSpPr/>
      </dsp:nvSpPr>
      <dsp:spPr>
        <a:xfrm>
          <a:off x="0" y="2298981"/>
          <a:ext cx="8229600" cy="217455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n-US" sz="2500" kern="1200" dirty="0" smtClean="0"/>
            <a:t>This mandate gives LGUs the autonomy and responsibility to deliver efficient basic services in the grass roots level. </a:t>
          </a:r>
          <a:r>
            <a:rPr lang="en-US" sz="2500" kern="1200" smtClean="0"/>
            <a:t>The basic services that were devolved </a:t>
          </a:r>
          <a:r>
            <a:rPr lang="en-US" sz="2500" kern="1200" dirty="0" smtClean="0"/>
            <a:t>to the LGUs include agriculture, health, public works, social welfare, environment and others.</a:t>
          </a:r>
          <a:endParaRPr lang="en-US" sz="2500" kern="1200" dirty="0"/>
        </a:p>
      </dsp:txBody>
      <dsp:txXfrm>
        <a:off x="106153" y="2405134"/>
        <a:ext cx="8017294" cy="19622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2C37-17FD-497C-AAC5-1D60DB95C834}">
      <dsp:nvSpPr>
        <dsp:cNvPr id="0" name=""/>
        <dsp:cNvSpPr/>
      </dsp:nvSpPr>
      <dsp:spPr>
        <a:xfrm>
          <a:off x="0" y="0"/>
          <a:ext cx="8229600" cy="76752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t>Research Design</a:t>
          </a:r>
          <a:endParaRPr lang="en-US" sz="3200" kern="1200" dirty="0"/>
        </a:p>
      </dsp:txBody>
      <dsp:txXfrm>
        <a:off x="37467" y="37467"/>
        <a:ext cx="8154666" cy="692586"/>
      </dsp:txXfrm>
    </dsp:sp>
    <dsp:sp modelId="{7A64EAA2-B50E-4502-97E1-3FCE7093FAA2}">
      <dsp:nvSpPr>
        <dsp:cNvPr id="0" name=""/>
        <dsp:cNvSpPr/>
      </dsp:nvSpPr>
      <dsp:spPr>
        <a:xfrm>
          <a:off x="0" y="779601"/>
          <a:ext cx="8229600" cy="3734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just" defTabSz="1422400" rtl="0">
            <a:lnSpc>
              <a:spcPct val="90000"/>
            </a:lnSpc>
            <a:spcBef>
              <a:spcPct val="0"/>
            </a:spcBef>
            <a:spcAft>
              <a:spcPct val="20000"/>
            </a:spcAft>
            <a:buChar char="••"/>
          </a:pPr>
          <a:r>
            <a:rPr lang="en-US" sz="3200" kern="1200" dirty="0" smtClean="0"/>
            <a:t>The study used the  descriptive research design to analyze the performance evaluation of employees. Using documentary analysis, data were gathered from the results  of their Office Performance Commitment and Review (OPCR) Form and Individual Performance Commitment and Review (IPCR) Form.</a:t>
          </a:r>
          <a:endParaRPr lang="en-US" sz="3200" kern="1200" dirty="0"/>
        </a:p>
      </dsp:txBody>
      <dsp:txXfrm>
        <a:off x="0" y="779601"/>
        <a:ext cx="8229600" cy="37342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95FB6-F5A7-4EDF-AB07-DFF364BC0317}">
      <dsp:nvSpPr>
        <dsp:cNvPr id="0" name=""/>
        <dsp:cNvSpPr/>
      </dsp:nvSpPr>
      <dsp:spPr>
        <a:xfrm>
          <a:off x="0" y="76189"/>
          <a:ext cx="8077200" cy="944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t>Research Locale</a:t>
          </a:r>
          <a:endParaRPr lang="en-US" sz="3200" kern="1200" dirty="0"/>
        </a:p>
      </dsp:txBody>
      <dsp:txXfrm>
        <a:off x="46106" y="122295"/>
        <a:ext cx="7984988" cy="852268"/>
      </dsp:txXfrm>
    </dsp:sp>
    <dsp:sp modelId="{A79220BA-A65F-417B-BEBE-76735165A83D}">
      <dsp:nvSpPr>
        <dsp:cNvPr id="0" name=""/>
        <dsp:cNvSpPr/>
      </dsp:nvSpPr>
      <dsp:spPr>
        <a:xfrm>
          <a:off x="0" y="1774858"/>
          <a:ext cx="8077200" cy="21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5720" rIns="256032" bIns="45720" numCol="1" spcCol="1270" anchor="t" anchorCtr="0">
          <a:noAutofit/>
        </a:bodyPr>
        <a:lstStyle/>
        <a:p>
          <a:pPr marL="285750" lvl="1" indent="-285750" algn="just" defTabSz="1600200" rtl="0">
            <a:lnSpc>
              <a:spcPct val="90000"/>
            </a:lnSpc>
            <a:spcBef>
              <a:spcPct val="0"/>
            </a:spcBef>
            <a:spcAft>
              <a:spcPct val="20000"/>
            </a:spcAft>
            <a:buChar char="••"/>
          </a:pPr>
          <a:r>
            <a:rPr lang="en-US" sz="3600" kern="1200" dirty="0" smtClean="0"/>
            <a:t>The study was conducted in three (3) component cities of  </a:t>
          </a:r>
          <a:r>
            <a:rPr lang="en-US" sz="3600" kern="1200" dirty="0" smtClean="0">
              <a:hlinkClick xmlns:r="http://schemas.openxmlformats.org/officeDocument/2006/relationships" r:id="" action="ppaction://noaction"/>
            </a:rPr>
            <a:t>Nueva </a:t>
          </a:r>
          <a:r>
            <a:rPr lang="en-US" sz="3600" kern="1200" dirty="0" err="1" smtClean="0">
              <a:hlinkClick xmlns:r="http://schemas.openxmlformats.org/officeDocument/2006/relationships" r:id="" action="ppaction://noaction"/>
            </a:rPr>
            <a:t>Ecija</a:t>
          </a:r>
          <a:r>
            <a:rPr lang="en-US" sz="3600" kern="1200" dirty="0" smtClean="0">
              <a:hlinkClick xmlns:r="http://schemas.openxmlformats.org/officeDocument/2006/relationships" r:id="" action="ppaction://noaction"/>
            </a:rPr>
            <a:t> namely, Cabanatuan City, San Jose City, and </a:t>
          </a:r>
          <a:r>
            <a:rPr lang="en-US" sz="3600" kern="1200" dirty="0" err="1" smtClean="0">
              <a:hlinkClick xmlns:r="http://schemas.openxmlformats.org/officeDocument/2006/relationships" r:id="" action="ppaction://noaction"/>
            </a:rPr>
            <a:t>Palayan</a:t>
          </a:r>
          <a:r>
            <a:rPr lang="en-US" sz="3600" kern="1200" dirty="0" smtClean="0">
              <a:hlinkClick xmlns:r="http://schemas.openxmlformats.org/officeDocument/2006/relationships" r:id="" action="ppaction://noaction"/>
            </a:rPr>
            <a:t> City</a:t>
          </a:r>
          <a:endParaRPr lang="en-US" sz="3600" kern="1200" dirty="0"/>
        </a:p>
      </dsp:txBody>
      <dsp:txXfrm>
        <a:off x="0" y="1774858"/>
        <a:ext cx="8077200" cy="21191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05783-0427-4081-A5DD-3C28FF6BFBF2}">
      <dsp:nvSpPr>
        <dsp:cNvPr id="0" name=""/>
        <dsp:cNvSpPr/>
      </dsp:nvSpPr>
      <dsp:spPr>
        <a:xfrm>
          <a:off x="0" y="0"/>
          <a:ext cx="8229600" cy="43243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just" defTabSz="1866900" rtl="0">
            <a:lnSpc>
              <a:spcPct val="90000"/>
            </a:lnSpc>
            <a:spcBef>
              <a:spcPct val="0"/>
            </a:spcBef>
            <a:spcAft>
              <a:spcPct val="35000"/>
            </a:spcAft>
          </a:pPr>
          <a:r>
            <a:rPr lang="en-US" sz="4200" kern="1200" dirty="0" smtClean="0"/>
            <a:t>The backbone of any local government unit is its personnel. They are the direct providers of the services being implemented based on the programs and project of the LGU.</a:t>
          </a:r>
          <a:endParaRPr lang="en-US" sz="4200" kern="1200" dirty="0"/>
        </a:p>
      </dsp:txBody>
      <dsp:txXfrm>
        <a:off x="211096" y="211096"/>
        <a:ext cx="7807408" cy="3902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581F9-2E89-4161-8082-B9DD211A6524}">
      <dsp:nvSpPr>
        <dsp:cNvPr id="0" name=""/>
        <dsp:cNvSpPr/>
      </dsp:nvSpPr>
      <dsp:spPr>
        <a:xfrm>
          <a:off x="0" y="39981"/>
          <a:ext cx="8229600" cy="44460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just" defTabSz="1689100" rtl="0">
            <a:lnSpc>
              <a:spcPct val="90000"/>
            </a:lnSpc>
            <a:spcBef>
              <a:spcPct val="0"/>
            </a:spcBef>
            <a:spcAft>
              <a:spcPct val="35000"/>
            </a:spcAft>
          </a:pPr>
          <a:r>
            <a:rPr lang="en-US" sz="3800" kern="1200" dirty="0" smtClean="0"/>
            <a:t>Recent developments in the study of Public Administration as a discipline brought about the changing landscape in public administration system and the way government performance is measured (Hague, 1998).</a:t>
          </a:r>
          <a:endParaRPr lang="en-US" sz="3800" kern="1200" dirty="0"/>
        </a:p>
      </dsp:txBody>
      <dsp:txXfrm>
        <a:off x="217036" y="257017"/>
        <a:ext cx="7795528" cy="40119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C1CC9-FD1B-4F6D-93A9-566B1F81F478}">
      <dsp:nvSpPr>
        <dsp:cNvPr id="0" name=""/>
        <dsp:cNvSpPr/>
      </dsp:nvSpPr>
      <dsp:spPr>
        <a:xfrm>
          <a:off x="0" y="983"/>
          <a:ext cx="8229600" cy="8933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The employees’  performance management in the public sector have been  facing issues and challenges. Some of these are :</a:t>
          </a:r>
          <a:endParaRPr lang="en-US" sz="2000" kern="1200" dirty="0"/>
        </a:p>
      </dsp:txBody>
      <dsp:txXfrm>
        <a:off x="43607" y="44590"/>
        <a:ext cx="8142386" cy="806087"/>
      </dsp:txXfrm>
    </dsp:sp>
    <dsp:sp modelId="{3E07DC6D-0183-493C-87BE-C7B6B1E4D783}">
      <dsp:nvSpPr>
        <dsp:cNvPr id="0" name=""/>
        <dsp:cNvSpPr/>
      </dsp:nvSpPr>
      <dsp:spPr>
        <a:xfrm>
          <a:off x="0" y="908656"/>
          <a:ext cx="8229600" cy="8933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1.  the credibility and participation of the stake holders (Davies, 1999)</a:t>
          </a:r>
          <a:endParaRPr lang="en-US" sz="2000" kern="1200" dirty="0"/>
        </a:p>
      </dsp:txBody>
      <dsp:txXfrm>
        <a:off x="43607" y="952263"/>
        <a:ext cx="8142386" cy="806087"/>
      </dsp:txXfrm>
    </dsp:sp>
    <dsp:sp modelId="{DF00FE39-78F7-4E5D-8603-A1965B42ADE6}">
      <dsp:nvSpPr>
        <dsp:cNvPr id="0" name=""/>
        <dsp:cNvSpPr/>
      </dsp:nvSpPr>
      <dsp:spPr>
        <a:xfrm>
          <a:off x="0" y="1816330"/>
          <a:ext cx="8229600" cy="8933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2.  the inability of the instrument to measure non-tangible goals such as service delivery (ADB 2006)</a:t>
          </a:r>
          <a:endParaRPr lang="en-US" sz="2000" kern="1200" dirty="0"/>
        </a:p>
      </dsp:txBody>
      <dsp:txXfrm>
        <a:off x="43607" y="1859937"/>
        <a:ext cx="8142386" cy="806087"/>
      </dsp:txXfrm>
    </dsp:sp>
    <dsp:sp modelId="{29B70CF0-1B77-4C65-AB85-696121334F23}">
      <dsp:nvSpPr>
        <dsp:cNvPr id="0" name=""/>
        <dsp:cNvSpPr/>
      </dsp:nvSpPr>
      <dsp:spPr>
        <a:xfrm>
          <a:off x="0" y="2724004"/>
          <a:ext cx="8229600" cy="8933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3.  the problem of cooperation and trust on the part of public managers and employees  in regard to performance evaluation practices treating it as a necessary evil in public institutions (</a:t>
          </a:r>
          <a:r>
            <a:rPr lang="en-US" sz="1800" kern="1200" dirty="0" err="1" smtClean="0"/>
            <a:t>Pulakos</a:t>
          </a:r>
          <a:r>
            <a:rPr lang="en-US" sz="1800" kern="1200" dirty="0" smtClean="0"/>
            <a:t>, 2004). </a:t>
          </a:r>
          <a:endParaRPr lang="en-US" sz="1800" kern="1200" dirty="0"/>
        </a:p>
      </dsp:txBody>
      <dsp:txXfrm>
        <a:off x="43607" y="2767611"/>
        <a:ext cx="8142386" cy="806087"/>
      </dsp:txXfrm>
    </dsp:sp>
    <dsp:sp modelId="{6A89F77A-8A9B-446C-9A6C-8922E035246E}">
      <dsp:nvSpPr>
        <dsp:cNvPr id="0" name=""/>
        <dsp:cNvSpPr/>
      </dsp:nvSpPr>
      <dsp:spPr>
        <a:xfrm>
          <a:off x="0" y="3632661"/>
          <a:ext cx="8229600" cy="8933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Nonetheless, performance management of personnel remains important to local government operations and this is the reason why theories and frameworks are continuously developed to evaluate government personnel performance.</a:t>
          </a:r>
          <a:endParaRPr lang="en-US" sz="1800" kern="1200" dirty="0"/>
        </a:p>
      </dsp:txBody>
      <dsp:txXfrm>
        <a:off x="43607" y="3676268"/>
        <a:ext cx="8142386" cy="8060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3775F-C89A-43DF-B7C6-C241E3DD0472}">
      <dsp:nvSpPr>
        <dsp:cNvPr id="0" name=""/>
        <dsp:cNvSpPr/>
      </dsp:nvSpPr>
      <dsp:spPr>
        <a:xfrm>
          <a:off x="0" y="229271"/>
          <a:ext cx="8229600" cy="200059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The central personnel agency of the Philippine government, the Civil Service Commission has introduced a number of systems in the performance  evaluation of government employees to improve the  system and its procedures.</a:t>
          </a:r>
          <a:endParaRPr lang="en-US" sz="2300" kern="1200" dirty="0"/>
        </a:p>
      </dsp:txBody>
      <dsp:txXfrm>
        <a:off x="97661" y="326932"/>
        <a:ext cx="8034278" cy="1805268"/>
      </dsp:txXfrm>
    </dsp:sp>
    <dsp:sp modelId="{DB184A1B-32E6-4FE1-A270-363AE866596F}">
      <dsp:nvSpPr>
        <dsp:cNvPr id="0" name=""/>
        <dsp:cNvSpPr/>
      </dsp:nvSpPr>
      <dsp:spPr>
        <a:xfrm>
          <a:off x="0" y="2296101"/>
          <a:ext cx="8229600" cy="200059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Recent efforts to establish an accurate and reliable performance management tool that will link individual performance to the performance of the organization was done through the issuance of MC no 6, s 2012 for the implementation of the new system called the Strategic Performance Management System (SPMS).</a:t>
          </a:r>
          <a:endParaRPr lang="en-US" sz="2300" kern="1200"/>
        </a:p>
      </dsp:txBody>
      <dsp:txXfrm>
        <a:off x="97661" y="2393762"/>
        <a:ext cx="8034278" cy="18052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0FA69-06EC-4474-A5A4-7EBD224B192C}">
      <dsp:nvSpPr>
        <dsp:cNvPr id="0" name=""/>
        <dsp:cNvSpPr/>
      </dsp:nvSpPr>
      <dsp:spPr>
        <a:xfrm>
          <a:off x="0" y="77061"/>
          <a:ext cx="8229600" cy="215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Local government units are also mandated to implement the system and have to come up with an approved agency Strategic Performance Management System (SPMS). </a:t>
          </a:r>
        </a:p>
        <a:p>
          <a:pPr lvl="0" algn="l" defTabSz="1022350" rtl="0">
            <a:lnSpc>
              <a:spcPct val="90000"/>
            </a:lnSpc>
            <a:spcBef>
              <a:spcPct val="0"/>
            </a:spcBef>
            <a:spcAft>
              <a:spcPct val="35000"/>
            </a:spcAft>
          </a:pPr>
          <a:r>
            <a:rPr lang="en-US" sz="2300" kern="1200" dirty="0" smtClean="0"/>
            <a:t>In the province of Nueva </a:t>
          </a:r>
          <a:r>
            <a:rPr lang="en-US" sz="2300" kern="1200" dirty="0" err="1" smtClean="0"/>
            <a:t>Ecija</a:t>
          </a:r>
          <a:r>
            <a:rPr lang="en-US" sz="2300" kern="1200" dirty="0" smtClean="0"/>
            <a:t>, LGUs were all required to implement the system since 2012.</a:t>
          </a:r>
          <a:endParaRPr lang="en-US" sz="2300" kern="1200" dirty="0"/>
        </a:p>
      </dsp:txBody>
      <dsp:txXfrm>
        <a:off x="105091" y="182152"/>
        <a:ext cx="8019418" cy="1942618"/>
      </dsp:txXfrm>
    </dsp:sp>
    <dsp:sp modelId="{EF714A9B-36CE-4CCA-947E-D89D3499A5E4}">
      <dsp:nvSpPr>
        <dsp:cNvPr id="0" name=""/>
        <dsp:cNvSpPr/>
      </dsp:nvSpPr>
      <dsp:spPr>
        <a:xfrm>
          <a:off x="0" y="2296101"/>
          <a:ext cx="8229600" cy="215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Within the framework of this performance evaluation system, this study looked into the performance of the employees in LGUs and the results of which may serve as bases in making policy recommendations that may further improve their performance.</a:t>
          </a:r>
          <a:endParaRPr lang="en-US" sz="2300" kern="1200"/>
        </a:p>
      </dsp:txBody>
      <dsp:txXfrm>
        <a:off x="105091" y="2401192"/>
        <a:ext cx="8019418" cy="19426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B0126-0AA3-4995-A198-C659BC62E688}">
      <dsp:nvSpPr>
        <dsp:cNvPr id="0" name=""/>
        <dsp:cNvSpPr/>
      </dsp:nvSpPr>
      <dsp:spPr>
        <a:xfrm>
          <a:off x="0" y="260491"/>
          <a:ext cx="8229600" cy="411840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152400" tIns="152400" rIns="152400" bIns="152400" numCol="1" spcCol="1270" anchor="ctr" anchorCtr="0">
          <a:noAutofit/>
        </a:bodyPr>
        <a:lstStyle/>
        <a:p>
          <a:pPr lvl="0" algn="just" defTabSz="1778000" rtl="0">
            <a:lnSpc>
              <a:spcPct val="90000"/>
            </a:lnSpc>
            <a:spcBef>
              <a:spcPct val="0"/>
            </a:spcBef>
            <a:spcAft>
              <a:spcPct val="35000"/>
            </a:spcAft>
          </a:pPr>
          <a:r>
            <a:rPr lang="en-US" sz="4000" kern="1200" dirty="0" smtClean="0"/>
            <a:t>The  study analyzed the performance of employees in the city local government units in the delivery of basic services using the Strategic Performance Management System (SPMS) framework. </a:t>
          </a:r>
          <a:endParaRPr lang="en-US" sz="4000" kern="1200" dirty="0"/>
        </a:p>
      </dsp:txBody>
      <dsp:txXfrm>
        <a:off x="201044" y="461535"/>
        <a:ext cx="7827512" cy="37163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36596-74B1-4772-9E42-18C286E3D4FB}">
      <dsp:nvSpPr>
        <dsp:cNvPr id="0" name=""/>
        <dsp:cNvSpPr/>
      </dsp:nvSpPr>
      <dsp:spPr>
        <a:xfrm>
          <a:off x="0" y="82101"/>
          <a:ext cx="8229600" cy="1034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2. To identify the  level of performance of  employees                in their :</a:t>
          </a:r>
          <a:endParaRPr lang="en-US" sz="2600" kern="1200" dirty="0"/>
        </a:p>
      </dsp:txBody>
      <dsp:txXfrm>
        <a:off x="50489" y="132590"/>
        <a:ext cx="8128622" cy="933302"/>
      </dsp:txXfrm>
    </dsp:sp>
    <dsp:sp modelId="{B72C56D2-7F34-4B02-953D-087F9437DED0}">
      <dsp:nvSpPr>
        <dsp:cNvPr id="0" name=""/>
        <dsp:cNvSpPr/>
      </dsp:nvSpPr>
      <dsp:spPr>
        <a:xfrm>
          <a:off x="0" y="1191261"/>
          <a:ext cx="8229600" cy="1034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2.1 strategic functions</a:t>
          </a:r>
          <a:endParaRPr lang="en-US" sz="2600" kern="1200" dirty="0"/>
        </a:p>
      </dsp:txBody>
      <dsp:txXfrm>
        <a:off x="50489" y="1241750"/>
        <a:ext cx="8128622" cy="933302"/>
      </dsp:txXfrm>
    </dsp:sp>
    <dsp:sp modelId="{8E7417AB-FCDD-4B94-94FC-75BB02CE852F}">
      <dsp:nvSpPr>
        <dsp:cNvPr id="0" name=""/>
        <dsp:cNvSpPr/>
      </dsp:nvSpPr>
      <dsp:spPr>
        <a:xfrm>
          <a:off x="0" y="2300421"/>
          <a:ext cx="8229600" cy="1034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2.2 core functions </a:t>
          </a:r>
          <a:endParaRPr lang="en-US" sz="2600" kern="1200" dirty="0"/>
        </a:p>
      </dsp:txBody>
      <dsp:txXfrm>
        <a:off x="50489" y="2350910"/>
        <a:ext cx="8128622" cy="933302"/>
      </dsp:txXfrm>
    </dsp:sp>
    <dsp:sp modelId="{D0162306-F017-454B-8071-6C7725C1CC5A}">
      <dsp:nvSpPr>
        <dsp:cNvPr id="0" name=""/>
        <dsp:cNvSpPr/>
      </dsp:nvSpPr>
      <dsp:spPr>
        <a:xfrm>
          <a:off x="0" y="3409581"/>
          <a:ext cx="8229600" cy="1034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2.3 support functions </a:t>
          </a:r>
          <a:endParaRPr lang="en-US" sz="2600" kern="1200"/>
        </a:p>
      </dsp:txBody>
      <dsp:txXfrm>
        <a:off x="50489" y="3460070"/>
        <a:ext cx="8128622" cy="9333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B8F41-30B1-49D2-863D-9503BACEBC64}">
      <dsp:nvSpPr>
        <dsp:cNvPr id="0" name=""/>
        <dsp:cNvSpPr/>
      </dsp:nvSpPr>
      <dsp:spPr>
        <a:xfrm>
          <a:off x="0" y="513651"/>
          <a:ext cx="8229600" cy="170469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en-US" sz="3100" kern="1200" dirty="0" smtClean="0"/>
            <a:t>3. To identify problems encountered by the employees in the performance of their assigned functions with the use the SPMS framework. </a:t>
          </a:r>
          <a:endParaRPr lang="en-US" sz="3100" kern="1200" dirty="0"/>
        </a:p>
      </dsp:txBody>
      <dsp:txXfrm>
        <a:off x="83216" y="596867"/>
        <a:ext cx="8063168" cy="1538258"/>
      </dsp:txXfrm>
    </dsp:sp>
    <dsp:sp modelId="{1929F38F-6A8B-46B0-9953-1EA38E4D2B77}">
      <dsp:nvSpPr>
        <dsp:cNvPr id="0" name=""/>
        <dsp:cNvSpPr/>
      </dsp:nvSpPr>
      <dsp:spPr>
        <a:xfrm>
          <a:off x="0" y="2307621"/>
          <a:ext cx="8229600" cy="170469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en-US" sz="3100" kern="1200" dirty="0" smtClean="0"/>
            <a:t>4. To propose policy recommendations and personnel development programs to improve employees’ performance. </a:t>
          </a:r>
          <a:endParaRPr lang="en-US" sz="3100" kern="1200" dirty="0"/>
        </a:p>
      </dsp:txBody>
      <dsp:txXfrm>
        <a:off x="83216" y="2390837"/>
        <a:ext cx="8063168" cy="15382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C330-789E-4284-969C-B23ABAC5A39A}" type="datetimeFigureOut">
              <a:rPr lang="en-US" smtClean="0"/>
              <a:t>9/13/2017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CA6FA0-09FE-4FAF-B03F-F0065DE6EE9B}" type="slidenum">
              <a:rPr lang="en-US" smtClean="0"/>
              <a:t>‹#›</a:t>
            </a:fld>
            <a:endParaRPr lang="en-US"/>
          </a:p>
        </p:txBody>
      </p:sp>
    </p:spTree>
    <p:extLst>
      <p:ext uri="{BB962C8B-B14F-4D97-AF65-F5344CB8AC3E}">
        <p14:creationId xmlns:p14="http://schemas.microsoft.com/office/powerpoint/2010/main" val="1296538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1EA094-2D23-469B-A4D4-01A720511336}"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3346598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EA094-2D23-469B-A4D4-01A720511336}"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143139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EA094-2D23-469B-A4D4-01A720511336}"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14310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EA094-2D23-469B-A4D4-01A720511336}"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85496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1EA094-2D23-469B-A4D4-01A720511336}"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10612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1EA094-2D23-469B-A4D4-01A720511336}"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127205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1EA094-2D23-469B-A4D4-01A720511336}"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395184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1EA094-2D23-469B-A4D4-01A720511336}"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330228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EA094-2D23-469B-A4D4-01A720511336}"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373971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EA094-2D23-469B-A4D4-01A720511336}"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379850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EA094-2D23-469B-A4D4-01A720511336}"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D6B72-1975-412B-96C9-D47EF4C1AB9F}" type="slidenum">
              <a:rPr lang="en-US" smtClean="0"/>
              <a:t>‹#›</a:t>
            </a:fld>
            <a:endParaRPr lang="en-US"/>
          </a:p>
        </p:txBody>
      </p:sp>
    </p:spTree>
    <p:extLst>
      <p:ext uri="{BB962C8B-B14F-4D97-AF65-F5344CB8AC3E}">
        <p14:creationId xmlns:p14="http://schemas.microsoft.com/office/powerpoint/2010/main" val="181458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EA094-2D23-469B-A4D4-01A720511336}" type="datetimeFigureOut">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D6B72-1975-412B-96C9-D47EF4C1AB9F}" type="slidenum">
              <a:rPr lang="en-US" smtClean="0"/>
              <a:t>‹#›</a:t>
            </a:fld>
            <a:endParaRPr lang="en-US"/>
          </a:p>
        </p:txBody>
      </p:sp>
    </p:spTree>
    <p:extLst>
      <p:ext uri="{BB962C8B-B14F-4D97-AF65-F5344CB8AC3E}">
        <p14:creationId xmlns:p14="http://schemas.microsoft.com/office/powerpoint/2010/main" val="1778499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176631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lnSpc>
                <a:spcPct val="115000"/>
              </a:lnSpc>
              <a:spcAft>
                <a:spcPts val="1000"/>
              </a:spcAft>
            </a:pPr>
            <a:r>
              <a:rPr lang="en-US" sz="2400" b="1" dirty="0" smtClean="0">
                <a:solidFill>
                  <a:prstClr val="white"/>
                </a:solidFill>
                <a:ea typeface="Times New Roman"/>
                <a:cs typeface="Arial" pitchFamily="34" charset="0"/>
              </a:rPr>
              <a:t>PERFORMANCE EVALUATION ANALYSIS OF EMPLOYEES IN NUEVA ECIJA, PHILIPPINES IN THE DELIVERY OF BASIC SERVICES USING THE STRATEGIC PERFORMANCE MANAGEMENT SYSTEM (SPMS) FRAMEWORK</a:t>
            </a:r>
            <a:endParaRPr lang="en-US" sz="2400" b="1" dirty="0">
              <a:solidFill>
                <a:prstClr val="white"/>
              </a:solidFill>
              <a:ea typeface="Times New Roman"/>
              <a:cs typeface="Arial" pitchFamily="34" charset="0"/>
            </a:endParaRPr>
          </a:p>
        </p:txBody>
      </p:sp>
      <p:sp>
        <p:nvSpPr>
          <p:cNvPr id="6" name="TextBox 5"/>
          <p:cNvSpPr txBox="1"/>
          <p:nvPr/>
        </p:nvSpPr>
        <p:spPr>
          <a:xfrm>
            <a:off x="1600200" y="2590800"/>
            <a:ext cx="6096000" cy="3093154"/>
          </a:xfrm>
          <a:prstGeom prst="rect">
            <a:avLst/>
          </a:prstGeom>
          <a:noFill/>
        </p:spPr>
        <p:txBody>
          <a:bodyPr wrap="square" rtlCol="0">
            <a:spAutoFit/>
          </a:bodyPr>
          <a:lstStyle/>
          <a:p>
            <a:pPr algn="ctr">
              <a:lnSpc>
                <a:spcPct val="200000"/>
              </a:lnSpc>
            </a:pPr>
            <a:r>
              <a:rPr lang="en-US" b="1" dirty="0">
                <a:solidFill>
                  <a:prstClr val="black">
                    <a:lumMod val="95000"/>
                    <a:lumOff val="5000"/>
                  </a:prstClr>
                </a:solidFill>
                <a:latin typeface="Arial" panose="020B0604020202020204" pitchFamily="34" charset="0"/>
                <a:ea typeface="Times New Roman"/>
                <a:cs typeface="Arial" panose="020B0604020202020204" pitchFamily="34" charset="0"/>
              </a:rPr>
              <a:t>By :</a:t>
            </a:r>
            <a:endParaRPr lang="en-US" sz="1600" b="1" dirty="0">
              <a:solidFill>
                <a:prstClr val="black">
                  <a:lumMod val="95000"/>
                  <a:lumOff val="5000"/>
                </a:prstClr>
              </a:solidFill>
              <a:latin typeface="Arial" panose="020B0604020202020204" pitchFamily="34" charset="0"/>
              <a:ea typeface="Times New Roman"/>
              <a:cs typeface="Arial" panose="020B0604020202020204" pitchFamily="34" charset="0"/>
            </a:endParaRPr>
          </a:p>
          <a:p>
            <a:pPr algn="ctr"/>
            <a:r>
              <a:rPr lang="en-US" sz="2000" b="1" dirty="0">
                <a:solidFill>
                  <a:prstClr val="black">
                    <a:lumMod val="95000"/>
                    <a:lumOff val="5000"/>
                  </a:prstClr>
                </a:solidFill>
                <a:latin typeface="Arial" panose="020B0604020202020204" pitchFamily="34" charset="0"/>
                <a:ea typeface="Times New Roman"/>
                <a:cs typeface="Arial" panose="020B0604020202020204" pitchFamily="34" charset="0"/>
              </a:rPr>
              <a:t>NIMFA S. </a:t>
            </a:r>
            <a:r>
              <a:rPr lang="en-US" sz="2000" b="1" dirty="0" smtClean="0">
                <a:solidFill>
                  <a:prstClr val="black">
                    <a:lumMod val="95000"/>
                    <a:lumOff val="5000"/>
                  </a:prstClr>
                </a:solidFill>
                <a:latin typeface="Arial" panose="020B0604020202020204" pitchFamily="34" charset="0"/>
                <a:ea typeface="Times New Roman"/>
                <a:cs typeface="Arial" panose="020B0604020202020204" pitchFamily="34" charset="0"/>
              </a:rPr>
              <a:t>VILLAROMAN</a:t>
            </a:r>
            <a:endParaRPr lang="en-US" sz="2400" b="1" dirty="0">
              <a:solidFill>
                <a:prstClr val="black">
                  <a:lumMod val="95000"/>
                  <a:lumOff val="5000"/>
                </a:prstClr>
              </a:solidFill>
              <a:latin typeface="Arial" panose="020B0604020202020204" pitchFamily="34" charset="0"/>
              <a:ea typeface="Times New Roman"/>
              <a:cs typeface="Arial" panose="020B0604020202020204" pitchFamily="34" charset="0"/>
            </a:endParaRPr>
          </a:p>
          <a:p>
            <a:pPr algn="ctr"/>
            <a:r>
              <a:rPr lang="en-US" dirty="0">
                <a:solidFill>
                  <a:prstClr val="black">
                    <a:lumMod val="95000"/>
                    <a:lumOff val="5000"/>
                  </a:prstClr>
                </a:solidFill>
                <a:latin typeface="Arial" panose="020B0604020202020204" pitchFamily="34" charset="0"/>
                <a:ea typeface="Times New Roman"/>
                <a:cs typeface="Arial" panose="020B0604020202020204" pitchFamily="34" charset="0"/>
              </a:rPr>
              <a:t>Department Head for HR</a:t>
            </a:r>
            <a:endParaRPr lang="en-US" sz="1600" dirty="0">
              <a:solidFill>
                <a:prstClr val="black">
                  <a:lumMod val="95000"/>
                  <a:lumOff val="5000"/>
                </a:prstClr>
              </a:solidFill>
              <a:latin typeface="Arial" panose="020B0604020202020204" pitchFamily="34" charset="0"/>
              <a:ea typeface="Times New Roman"/>
              <a:cs typeface="Arial" panose="020B0604020202020204" pitchFamily="34" charset="0"/>
            </a:endParaRPr>
          </a:p>
          <a:p>
            <a:pPr algn="ctr"/>
            <a:r>
              <a:rPr lang="en-US" dirty="0">
                <a:solidFill>
                  <a:prstClr val="black">
                    <a:lumMod val="95000"/>
                    <a:lumOff val="5000"/>
                  </a:prstClr>
                </a:solidFill>
                <a:latin typeface="Arial" panose="020B0604020202020204" pitchFamily="34" charset="0"/>
                <a:ea typeface="Times New Roman"/>
                <a:cs typeface="Arial" panose="020B0604020202020204" pitchFamily="34" charset="0"/>
              </a:rPr>
              <a:t>City Government of Cabanatuan, Philippines</a:t>
            </a:r>
          </a:p>
          <a:p>
            <a:pPr algn="ctr"/>
            <a:r>
              <a:rPr lang="en-US" dirty="0">
                <a:solidFill>
                  <a:prstClr val="black">
                    <a:lumMod val="95000"/>
                    <a:lumOff val="5000"/>
                  </a:prstClr>
                </a:solidFill>
                <a:latin typeface="Arial" panose="020B0604020202020204" pitchFamily="34" charset="0"/>
                <a:ea typeface="Times New Roman"/>
                <a:cs typeface="Arial" panose="020B0604020202020204" pitchFamily="34" charset="0"/>
              </a:rPr>
              <a:t>Part-time Faculty</a:t>
            </a:r>
            <a:endParaRPr lang="en-US" sz="1600" dirty="0">
              <a:solidFill>
                <a:prstClr val="black">
                  <a:lumMod val="95000"/>
                  <a:lumOff val="5000"/>
                </a:prstClr>
              </a:solidFill>
              <a:latin typeface="Arial" panose="020B0604020202020204" pitchFamily="34" charset="0"/>
              <a:ea typeface="Times New Roman"/>
              <a:cs typeface="Arial" panose="020B0604020202020204" pitchFamily="34" charset="0"/>
            </a:endParaRPr>
          </a:p>
          <a:p>
            <a:pPr algn="ctr"/>
            <a:r>
              <a:rPr lang="en-US" dirty="0">
                <a:solidFill>
                  <a:prstClr val="black">
                    <a:lumMod val="95000"/>
                    <a:lumOff val="5000"/>
                  </a:prstClr>
                </a:solidFill>
                <a:latin typeface="Arial" panose="020B0604020202020204" pitchFamily="34" charset="0"/>
                <a:ea typeface="Times New Roman"/>
                <a:cs typeface="Arial" panose="020B0604020202020204" pitchFamily="34" charset="0"/>
              </a:rPr>
              <a:t>Graduate School</a:t>
            </a:r>
            <a:endParaRPr lang="en-US" sz="1600" dirty="0">
              <a:solidFill>
                <a:prstClr val="black">
                  <a:lumMod val="95000"/>
                  <a:lumOff val="5000"/>
                </a:prstClr>
              </a:solidFill>
              <a:latin typeface="Arial" panose="020B0604020202020204" pitchFamily="34" charset="0"/>
              <a:ea typeface="Times New Roman"/>
              <a:cs typeface="Arial" panose="020B0604020202020204" pitchFamily="34" charset="0"/>
            </a:endParaRPr>
          </a:p>
          <a:p>
            <a:pPr algn="ctr"/>
            <a:r>
              <a:rPr lang="en-US" dirty="0">
                <a:solidFill>
                  <a:prstClr val="black">
                    <a:lumMod val="95000"/>
                    <a:lumOff val="5000"/>
                  </a:prstClr>
                </a:solidFill>
                <a:latin typeface="Arial" panose="020B0604020202020204" pitchFamily="34" charset="0"/>
                <a:ea typeface="Times New Roman"/>
                <a:cs typeface="Arial" panose="020B0604020202020204" pitchFamily="34" charset="0"/>
              </a:rPr>
              <a:t>Nueva </a:t>
            </a:r>
            <a:r>
              <a:rPr lang="en-US" dirty="0" err="1">
                <a:solidFill>
                  <a:prstClr val="black">
                    <a:lumMod val="95000"/>
                    <a:lumOff val="5000"/>
                  </a:prstClr>
                </a:solidFill>
                <a:latin typeface="Arial" panose="020B0604020202020204" pitchFamily="34" charset="0"/>
                <a:ea typeface="Times New Roman"/>
                <a:cs typeface="Arial" panose="020B0604020202020204" pitchFamily="34" charset="0"/>
              </a:rPr>
              <a:t>Ecija</a:t>
            </a:r>
            <a:r>
              <a:rPr lang="en-US" dirty="0">
                <a:solidFill>
                  <a:prstClr val="black">
                    <a:lumMod val="95000"/>
                    <a:lumOff val="5000"/>
                  </a:prstClr>
                </a:solidFill>
                <a:latin typeface="Arial" panose="020B0604020202020204" pitchFamily="34" charset="0"/>
                <a:ea typeface="Times New Roman"/>
                <a:cs typeface="Arial" panose="020B0604020202020204" pitchFamily="34" charset="0"/>
              </a:rPr>
              <a:t> University of Science and Technology Philippines</a:t>
            </a:r>
            <a:endParaRPr lang="en-US" sz="1600" dirty="0">
              <a:solidFill>
                <a:prstClr val="black">
                  <a:lumMod val="95000"/>
                  <a:lumOff val="5000"/>
                </a:prstClr>
              </a:solidFill>
              <a:latin typeface="Arial" panose="020B0604020202020204" pitchFamily="34" charset="0"/>
              <a:ea typeface="Times New Roman"/>
              <a:cs typeface="Arial" panose="020B0604020202020204" pitchFamily="34" charset="0"/>
            </a:endParaRPr>
          </a:p>
          <a:p>
            <a:pPr algn="ctr">
              <a:lnSpc>
                <a:spcPct val="150000"/>
              </a:lnSpc>
              <a:spcAft>
                <a:spcPts val="1000"/>
              </a:spcAft>
              <a:tabLst>
                <a:tab pos="3429000" algn="l"/>
              </a:tabLst>
            </a:pPr>
            <a:r>
              <a:rPr lang="en-US" dirty="0" smtClean="0">
                <a:solidFill>
                  <a:prstClr val="black">
                    <a:lumMod val="95000"/>
                    <a:lumOff val="5000"/>
                  </a:prstClr>
                </a:solidFill>
                <a:ea typeface="Times New Roman"/>
                <a:cs typeface="Arial" pitchFamily="34" charset="0"/>
              </a:rPr>
              <a:t> </a:t>
            </a:r>
            <a:endParaRPr lang="en-US" sz="1600" dirty="0">
              <a:solidFill>
                <a:prstClr val="black">
                  <a:lumMod val="95000"/>
                  <a:lumOff val="5000"/>
                </a:prstClr>
              </a:solidFill>
              <a:ea typeface="Times New Roman"/>
              <a:cs typeface="Arial" pitchFamily="34" charset="0"/>
            </a:endParaRPr>
          </a:p>
        </p:txBody>
      </p:sp>
      <p:sp>
        <p:nvSpPr>
          <p:cNvPr id="2" name="Rectangle 1"/>
          <p:cNvSpPr/>
          <p:nvPr/>
        </p:nvSpPr>
        <p:spPr>
          <a:xfrm>
            <a:off x="228600" y="5956671"/>
            <a:ext cx="7239000" cy="523220"/>
          </a:xfrm>
          <a:prstGeom prst="rect">
            <a:avLst/>
          </a:prstGeom>
        </p:spPr>
        <p:txBody>
          <a:bodyPr wrap="square">
            <a:spAutoFit/>
          </a:bodyPr>
          <a:lstStyle/>
          <a:p>
            <a:r>
              <a:rPr lang="en-US" sz="1400" b="1" dirty="0"/>
              <a:t>2017 EROPA General Assembly and Conference</a:t>
            </a:r>
          </a:p>
          <a:p>
            <a:r>
              <a:rPr lang="en-US" sz="1400" dirty="0"/>
              <a:t>11-15 September 2017, Grand Intercontinental Seoul </a:t>
            </a:r>
            <a:r>
              <a:rPr lang="en-US" sz="1400" dirty="0" err="1"/>
              <a:t>Parnas</a:t>
            </a:r>
            <a:r>
              <a:rPr lang="en-US" sz="1400" dirty="0"/>
              <a:t>, Seoul, Korea</a:t>
            </a:r>
          </a:p>
        </p:txBody>
      </p:sp>
    </p:spTree>
    <p:extLst>
      <p:ext uri="{BB962C8B-B14F-4D97-AF65-F5344CB8AC3E}">
        <p14:creationId xmlns:p14="http://schemas.microsoft.com/office/powerpoint/2010/main" val="2822562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b="1" dirty="0" smtClean="0"/>
              <a:t/>
            </a:r>
            <a:br>
              <a:rPr lang="en-US" b="1" dirty="0" smtClean="0"/>
            </a:br>
            <a:r>
              <a:rPr lang="en-US" sz="4000" b="1" dirty="0" smtClean="0"/>
              <a:t>Objectives of the Study</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36280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0935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b="1" dirty="0" smtClean="0">
                <a:latin typeface="Heather" pitchFamily="2" charset="0"/>
              </a:rPr>
              <a:t/>
            </a:r>
            <a:br>
              <a:rPr lang="en-US" b="1" dirty="0" smtClean="0">
                <a:latin typeface="Heather" pitchFamily="2" charset="0"/>
              </a:rPr>
            </a:br>
            <a:r>
              <a:rPr lang="en-US" b="1" dirty="0" smtClean="0"/>
              <a:t>Objectives of the Study</a:t>
            </a:r>
            <a:r>
              <a:rPr lang="en-US" dirty="0" smtClean="0">
                <a:latin typeface="Heather" pitchFamily="2" charset="0"/>
              </a:rPr>
              <a:t/>
            </a:r>
            <a:br>
              <a:rPr lang="en-US" dirty="0" smtClean="0">
                <a:latin typeface="Heather" pitchFamily="2"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57549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6697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RESEARCH METHODOLOGY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90171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2317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sz="4000" dirty="0" smtClean="0"/>
              <a:t>RESEARCH METHODOLOGY</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5789860"/>
              </p:ext>
            </p:extLst>
          </p:nvPr>
        </p:nvGraphicFramePr>
        <p:xfrm>
          <a:off x="457200" y="1600200"/>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784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sz="4000" dirty="0" smtClean="0"/>
              <a:t>RESEARCH METHODOLOGY</a:t>
            </a:r>
            <a:endParaRPr lang="en-US" sz="4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451896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0781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sz="4000" dirty="0" smtClean="0"/>
              <a:t>RESEARCH METHODOLOGY</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65147750"/>
              </p:ext>
            </p:extLst>
          </p:nvPr>
        </p:nvGraphicFramePr>
        <p:xfrm>
          <a:off x="457200" y="16002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128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FINDINGS</a:t>
            </a:r>
            <a:endParaRPr lang="en-US" dirty="0"/>
          </a:p>
        </p:txBody>
      </p:sp>
      <p:sp>
        <p:nvSpPr>
          <p:cNvPr id="3" name="Rectangle 2"/>
          <p:cNvSpPr/>
          <p:nvPr/>
        </p:nvSpPr>
        <p:spPr>
          <a:xfrm>
            <a:off x="420329" y="1385683"/>
            <a:ext cx="8229600" cy="917687"/>
          </a:xfrm>
          <a:prstGeom prst="rect">
            <a:avLst/>
          </a:prstGeom>
        </p:spPr>
        <p:txBody>
          <a:bodyPr wrap="square">
            <a:spAutoFit/>
          </a:bodyPr>
          <a:lstStyle/>
          <a:p>
            <a:pPr marL="457200" algn="just">
              <a:lnSpc>
                <a:spcPct val="115000"/>
              </a:lnSpc>
              <a:spcAft>
                <a:spcPts val="1000"/>
              </a:spcAft>
            </a:pPr>
            <a:r>
              <a:rPr lang="en-US" sz="1600" b="1" dirty="0" smtClean="0">
                <a:latin typeface="Arial" panose="020B0604020202020204" pitchFamily="34" charset="0"/>
                <a:ea typeface="Times New Roman" panose="02020603050405020304" pitchFamily="18" charset="0"/>
                <a:cs typeface="Arial" panose="020B0604020202020204" pitchFamily="34" charset="0"/>
              </a:rPr>
              <a:t>Summary </a:t>
            </a:r>
            <a:r>
              <a:rPr lang="en-US" sz="1600" b="1" dirty="0">
                <a:latin typeface="Arial" panose="020B0604020202020204" pitchFamily="34" charset="0"/>
                <a:ea typeface="Times New Roman" panose="02020603050405020304" pitchFamily="18" charset="0"/>
                <a:cs typeface="Arial" panose="020B0604020202020204" pitchFamily="34" charset="0"/>
              </a:rPr>
              <a:t>of Performance Levels of the Employees of the Three LGUs in their Strategic, Core and Support Functions on Health, Agriculture, Infrastructure and Environmental services.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22404374"/>
              </p:ext>
            </p:extLst>
          </p:nvPr>
        </p:nvGraphicFramePr>
        <p:xfrm>
          <a:off x="685802" y="2303378"/>
          <a:ext cx="7964129" cy="4173627"/>
        </p:xfrm>
        <a:graphic>
          <a:graphicData uri="http://schemas.openxmlformats.org/drawingml/2006/table">
            <a:tbl>
              <a:tblPr firstRow="1" firstCol="1" bandRow="1">
                <a:tableStyleId>{5C22544A-7EE6-4342-B048-85BDC9FD1C3A}</a:tableStyleId>
              </a:tblPr>
              <a:tblGrid>
                <a:gridCol w="1889372">
                  <a:extLst>
                    <a:ext uri="{9D8B030D-6E8A-4147-A177-3AD203B41FA5}">
                      <a16:colId xmlns:a16="http://schemas.microsoft.com/office/drawing/2014/main" xmlns="" val="2040108457"/>
                    </a:ext>
                  </a:extLst>
                </a:gridCol>
                <a:gridCol w="1889372">
                  <a:extLst>
                    <a:ext uri="{9D8B030D-6E8A-4147-A177-3AD203B41FA5}">
                      <a16:colId xmlns:a16="http://schemas.microsoft.com/office/drawing/2014/main" xmlns="" val="1569768283"/>
                    </a:ext>
                  </a:extLst>
                </a:gridCol>
                <a:gridCol w="1399534">
                  <a:extLst>
                    <a:ext uri="{9D8B030D-6E8A-4147-A177-3AD203B41FA5}">
                      <a16:colId xmlns:a16="http://schemas.microsoft.com/office/drawing/2014/main" xmlns="" val="809872895"/>
                    </a:ext>
                  </a:extLst>
                </a:gridCol>
                <a:gridCol w="1399534">
                  <a:extLst>
                    <a:ext uri="{9D8B030D-6E8A-4147-A177-3AD203B41FA5}">
                      <a16:colId xmlns:a16="http://schemas.microsoft.com/office/drawing/2014/main" xmlns="" val="1409123225"/>
                    </a:ext>
                  </a:extLst>
                </a:gridCol>
                <a:gridCol w="1386317">
                  <a:extLst>
                    <a:ext uri="{9D8B030D-6E8A-4147-A177-3AD203B41FA5}">
                      <a16:colId xmlns:a16="http://schemas.microsoft.com/office/drawing/2014/main" xmlns="" val="704036755"/>
                    </a:ext>
                  </a:extLst>
                </a:gridCol>
              </a:tblGrid>
              <a:tr h="223145">
                <a:tc rowSpan="2">
                  <a:txBody>
                    <a:bodyPr/>
                    <a:lstStyle/>
                    <a:p>
                      <a:pPr>
                        <a:lnSpc>
                          <a:spcPct val="115000"/>
                        </a:lnSpc>
                        <a:spcAft>
                          <a:spcPts val="100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1000"/>
                        </a:spcAft>
                      </a:pPr>
                      <a:r>
                        <a:rPr lang="en-US" sz="1200">
                          <a:effectLst/>
                        </a:rPr>
                        <a:t> </a:t>
                      </a:r>
                      <a:endParaRPr lang="en-US" sz="1100">
                        <a:effectLst/>
                      </a:endParaRPr>
                    </a:p>
                    <a:p>
                      <a:pPr algn="just">
                        <a:lnSpc>
                          <a:spcPct val="115000"/>
                        </a:lnSpc>
                        <a:spcAft>
                          <a:spcPts val="1000"/>
                        </a:spcAft>
                      </a:pPr>
                      <a:r>
                        <a:rPr lang="en-US" sz="1200">
                          <a:effectLst/>
                        </a:rPr>
                        <a:t>Services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1000"/>
                        </a:spcAft>
                      </a:pPr>
                      <a:r>
                        <a:rPr lang="en-US" sz="1200">
                          <a:effectLst/>
                        </a:rPr>
                        <a:t>No. of Specific Services Delivered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en-US" sz="1200">
                          <a:effectLst/>
                        </a:rPr>
                        <a:t>Performance Rating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3415421695"/>
                  </a:ext>
                </a:extLst>
              </a:tr>
              <a:tr h="60330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2014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2015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83455133"/>
                  </a:ext>
                </a:extLst>
              </a:tr>
              <a:tr h="223145">
                <a:tc rowSpan="5">
                  <a:txBody>
                    <a:bodyPr/>
                    <a:lstStyle/>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Health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28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4.78 – 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4.59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737129494"/>
                  </a:ext>
                </a:extLst>
              </a:tr>
              <a:tr h="223145">
                <a:tc vMerge="1">
                  <a:txBody>
                    <a:bodyPr/>
                    <a:lstStyle/>
                    <a:p>
                      <a:endParaRPr lang="en-US"/>
                    </a:p>
                  </a:txBody>
                  <a:tcPr/>
                </a:tc>
                <a:tc>
                  <a:txBody>
                    <a:bodyPr/>
                    <a:lstStyle/>
                    <a:p>
                      <a:pPr algn="just">
                        <a:lnSpc>
                          <a:spcPct val="115000"/>
                        </a:lnSpc>
                        <a:spcAft>
                          <a:spcPts val="1000"/>
                        </a:spcAft>
                      </a:pPr>
                      <a:r>
                        <a:rPr lang="en-US" sz="1200">
                          <a:effectLst/>
                        </a:rPr>
                        <a:t>Social Welfare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37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4.51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153994226"/>
                  </a:ext>
                </a:extLst>
              </a:tr>
              <a:tr h="223145">
                <a:tc vMerge="1">
                  <a:txBody>
                    <a:bodyPr/>
                    <a:lstStyle/>
                    <a:p>
                      <a:endParaRPr lang="en-US"/>
                    </a:p>
                  </a:txBody>
                  <a:tcPr/>
                </a:tc>
                <a:tc>
                  <a:txBody>
                    <a:bodyPr/>
                    <a:lstStyle/>
                    <a:p>
                      <a:pPr algn="just">
                        <a:lnSpc>
                          <a:spcPct val="115000"/>
                        </a:lnSpc>
                        <a:spcAft>
                          <a:spcPts val="1000"/>
                        </a:spcAft>
                      </a:pPr>
                      <a:r>
                        <a:rPr lang="en-US" sz="1200">
                          <a:effectLst/>
                        </a:rPr>
                        <a:t>Infrastructure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4.31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4.18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45615766"/>
                  </a:ext>
                </a:extLst>
              </a:tr>
              <a:tr h="223145">
                <a:tc vMerge="1">
                  <a:txBody>
                    <a:bodyPr/>
                    <a:lstStyle/>
                    <a:p>
                      <a:endParaRPr lang="en-US"/>
                    </a:p>
                  </a:txBody>
                  <a:tcPr/>
                </a:tc>
                <a:tc>
                  <a:txBody>
                    <a:bodyPr/>
                    <a:lstStyle/>
                    <a:p>
                      <a:pPr algn="just">
                        <a:lnSpc>
                          <a:spcPct val="115000"/>
                        </a:lnSpc>
                        <a:spcAft>
                          <a:spcPts val="1000"/>
                        </a:spcAft>
                      </a:pPr>
                      <a:r>
                        <a:rPr lang="en-US" sz="1200">
                          <a:effectLst/>
                        </a:rPr>
                        <a:t>Agriculture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4.43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4.63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77731870"/>
                  </a:ext>
                </a:extLst>
              </a:tr>
              <a:tr h="223145">
                <a:tc vMerge="1">
                  <a:txBody>
                    <a:bodyPr/>
                    <a:lstStyle/>
                    <a:p>
                      <a:endParaRPr lang="en-US"/>
                    </a:p>
                  </a:txBody>
                  <a:tcPr/>
                </a:tc>
                <a:tc>
                  <a:txBody>
                    <a:bodyPr/>
                    <a:lstStyle/>
                    <a:p>
                      <a:pPr algn="just">
                        <a:lnSpc>
                          <a:spcPct val="115000"/>
                        </a:lnSpc>
                        <a:spcAft>
                          <a:spcPts val="1000"/>
                        </a:spcAft>
                      </a:pPr>
                      <a:r>
                        <a:rPr lang="en-US" sz="1200">
                          <a:effectLst/>
                        </a:rPr>
                        <a:t>Environmental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4.50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4.92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31745723"/>
                  </a:ext>
                </a:extLst>
              </a:tr>
              <a:tr h="223145">
                <a:tc rowSpan="5">
                  <a:txBody>
                    <a:bodyPr/>
                    <a:lstStyle/>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C</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Health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No Data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4.52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16776802"/>
                  </a:ext>
                </a:extLst>
              </a:tr>
              <a:tr h="223145">
                <a:tc vMerge="1">
                  <a:txBody>
                    <a:bodyPr/>
                    <a:lstStyle/>
                    <a:p>
                      <a:endParaRPr lang="en-US"/>
                    </a:p>
                  </a:txBody>
                  <a:tcPr/>
                </a:tc>
                <a:tc>
                  <a:txBody>
                    <a:bodyPr/>
                    <a:lstStyle/>
                    <a:p>
                      <a:pPr algn="just">
                        <a:lnSpc>
                          <a:spcPct val="115000"/>
                        </a:lnSpc>
                        <a:spcAft>
                          <a:spcPts val="1000"/>
                        </a:spcAft>
                      </a:pPr>
                      <a:r>
                        <a:rPr lang="en-US" sz="1200">
                          <a:effectLst/>
                        </a:rPr>
                        <a:t>Social Welfare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4.94 – 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4.99 – 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19274713"/>
                  </a:ext>
                </a:extLst>
              </a:tr>
              <a:tr h="223145">
                <a:tc vMerge="1">
                  <a:txBody>
                    <a:bodyPr/>
                    <a:lstStyle/>
                    <a:p>
                      <a:endParaRPr lang="en-US"/>
                    </a:p>
                  </a:txBody>
                  <a:tcPr/>
                </a:tc>
                <a:tc>
                  <a:txBody>
                    <a:bodyPr/>
                    <a:lstStyle/>
                    <a:p>
                      <a:pPr algn="just">
                        <a:lnSpc>
                          <a:spcPct val="115000"/>
                        </a:lnSpc>
                        <a:spcAft>
                          <a:spcPts val="1000"/>
                        </a:spcAft>
                      </a:pPr>
                      <a:r>
                        <a:rPr lang="en-US" sz="1200">
                          <a:effectLst/>
                        </a:rPr>
                        <a:t>Infrastructure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21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4.00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No Data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387109959"/>
                  </a:ext>
                </a:extLst>
              </a:tr>
              <a:tr h="223145">
                <a:tc vMerge="1">
                  <a:txBody>
                    <a:bodyPr/>
                    <a:lstStyle/>
                    <a:p>
                      <a:endParaRPr lang="en-US"/>
                    </a:p>
                  </a:txBody>
                  <a:tcPr/>
                </a:tc>
                <a:tc>
                  <a:txBody>
                    <a:bodyPr/>
                    <a:lstStyle/>
                    <a:p>
                      <a:pPr algn="just">
                        <a:lnSpc>
                          <a:spcPct val="115000"/>
                        </a:lnSpc>
                        <a:spcAft>
                          <a:spcPts val="1000"/>
                        </a:spcAft>
                      </a:pPr>
                      <a:r>
                        <a:rPr lang="en-US" sz="1200">
                          <a:effectLst/>
                        </a:rPr>
                        <a:t>Agriculture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4.07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4.00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90404110"/>
                  </a:ext>
                </a:extLst>
              </a:tr>
              <a:tr h="223145">
                <a:tc vMerge="1">
                  <a:txBody>
                    <a:bodyPr/>
                    <a:lstStyle/>
                    <a:p>
                      <a:endParaRPr lang="en-US"/>
                    </a:p>
                  </a:txBody>
                  <a:tcPr/>
                </a:tc>
                <a:tc>
                  <a:txBody>
                    <a:bodyPr/>
                    <a:lstStyle/>
                    <a:p>
                      <a:pPr algn="just">
                        <a:lnSpc>
                          <a:spcPct val="115000"/>
                        </a:lnSpc>
                        <a:spcAft>
                          <a:spcPts val="1000"/>
                        </a:spcAft>
                      </a:pPr>
                      <a:r>
                        <a:rPr lang="en-US" sz="1200">
                          <a:effectLst/>
                        </a:rPr>
                        <a:t>Environmental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4.00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4.00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522678434"/>
                  </a:ext>
                </a:extLst>
              </a:tr>
              <a:tr h="223145">
                <a:tc rowSpan="5">
                  <a:txBody>
                    <a:bodyPr/>
                    <a:lstStyle/>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 </a:t>
                      </a:r>
                      <a:endParaRPr lang="en-US" sz="1100">
                        <a:effectLst/>
                      </a:endParaRPr>
                    </a:p>
                    <a:p>
                      <a:pPr algn="ctr">
                        <a:lnSpc>
                          <a:spcPct val="115000"/>
                        </a:lnSpc>
                        <a:spcAft>
                          <a:spcPts val="1000"/>
                        </a:spcAft>
                      </a:pPr>
                      <a:r>
                        <a:rPr lang="en-US" sz="12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Health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29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4.40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4.31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894216686"/>
                  </a:ext>
                </a:extLst>
              </a:tr>
              <a:tr h="223145">
                <a:tc vMerge="1">
                  <a:txBody>
                    <a:bodyPr/>
                    <a:lstStyle/>
                    <a:p>
                      <a:endParaRPr lang="en-US"/>
                    </a:p>
                  </a:txBody>
                  <a:tcPr/>
                </a:tc>
                <a:tc>
                  <a:txBody>
                    <a:bodyPr/>
                    <a:lstStyle/>
                    <a:p>
                      <a:pPr algn="just">
                        <a:lnSpc>
                          <a:spcPct val="115000"/>
                        </a:lnSpc>
                        <a:spcAft>
                          <a:spcPts val="1000"/>
                        </a:spcAft>
                      </a:pPr>
                      <a:r>
                        <a:rPr lang="en-US" sz="1200">
                          <a:effectLst/>
                        </a:rPr>
                        <a:t>Social Welfare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4.36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4.38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49050133"/>
                  </a:ext>
                </a:extLst>
              </a:tr>
              <a:tr h="223145">
                <a:tc vMerge="1">
                  <a:txBody>
                    <a:bodyPr/>
                    <a:lstStyle/>
                    <a:p>
                      <a:endParaRPr lang="en-US"/>
                    </a:p>
                  </a:txBody>
                  <a:tcPr/>
                </a:tc>
                <a:tc>
                  <a:txBody>
                    <a:bodyPr/>
                    <a:lstStyle/>
                    <a:p>
                      <a:pPr algn="just">
                        <a:lnSpc>
                          <a:spcPct val="115000"/>
                        </a:lnSpc>
                        <a:spcAft>
                          <a:spcPts val="1000"/>
                        </a:spcAft>
                      </a:pPr>
                      <a:r>
                        <a:rPr lang="en-US" sz="1200">
                          <a:effectLst/>
                        </a:rPr>
                        <a:t>Infrastructure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4.20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4.23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56408426"/>
                  </a:ext>
                </a:extLst>
              </a:tr>
              <a:tr h="223145">
                <a:tc vMerge="1">
                  <a:txBody>
                    <a:bodyPr/>
                    <a:lstStyle/>
                    <a:p>
                      <a:endParaRPr lang="en-US"/>
                    </a:p>
                  </a:txBody>
                  <a:tcPr/>
                </a:tc>
                <a:tc>
                  <a:txBody>
                    <a:bodyPr/>
                    <a:lstStyle/>
                    <a:p>
                      <a:pPr algn="just">
                        <a:lnSpc>
                          <a:spcPct val="115000"/>
                        </a:lnSpc>
                        <a:spcAft>
                          <a:spcPts val="1000"/>
                        </a:spcAft>
                      </a:pPr>
                      <a:r>
                        <a:rPr lang="en-US" sz="1200">
                          <a:effectLst/>
                        </a:rPr>
                        <a:t>Agriculture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37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4.27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4.33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12919657"/>
                  </a:ext>
                </a:extLst>
              </a:tr>
              <a:tr h="223145">
                <a:tc vMerge="1">
                  <a:txBody>
                    <a:bodyPr/>
                    <a:lstStyle/>
                    <a:p>
                      <a:endParaRPr lang="en-US"/>
                    </a:p>
                  </a:txBody>
                  <a:tcPr/>
                </a:tc>
                <a:tc>
                  <a:txBody>
                    <a:bodyPr/>
                    <a:lstStyle/>
                    <a:p>
                      <a:pPr algn="just">
                        <a:lnSpc>
                          <a:spcPct val="115000"/>
                        </a:lnSpc>
                        <a:spcAft>
                          <a:spcPts val="1000"/>
                        </a:spcAft>
                      </a:pPr>
                      <a:r>
                        <a:rPr lang="en-US" sz="1200">
                          <a:effectLst/>
                        </a:rPr>
                        <a:t>Environmental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200">
                          <a:effectLst/>
                        </a:rPr>
                        <a:t>23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a:effectLst/>
                        </a:rPr>
                        <a:t>4.36 – VS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200" dirty="0">
                          <a:effectLst/>
                        </a:rPr>
                        <a:t>4.46 – VS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21586742"/>
                  </a:ext>
                </a:extLst>
              </a:tr>
            </a:tbl>
          </a:graphicData>
        </a:graphic>
      </p:graphicFrame>
    </p:spTree>
    <p:extLst>
      <p:ext uri="{BB962C8B-B14F-4D97-AF65-F5344CB8AC3E}">
        <p14:creationId xmlns:p14="http://schemas.microsoft.com/office/powerpoint/2010/main" val="2278705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0331" y="304800"/>
            <a:ext cx="8153400" cy="1047979"/>
          </a:xfrm>
          <a:prstGeom prst="rect">
            <a:avLst/>
          </a:prstGeom>
        </p:spPr>
        <p:txBody>
          <a:bodyPr wrap="square">
            <a:spAutoFit/>
          </a:bodyPr>
          <a:lstStyle/>
          <a:p>
            <a:pPr marL="457200" algn="just">
              <a:lnSpc>
                <a:spcPct val="115000"/>
              </a:lnSpc>
              <a:spcAft>
                <a:spcPts val="1000"/>
              </a:spcAft>
            </a:pPr>
            <a:r>
              <a:rPr lang="en-US" b="1" dirty="0" smtClean="0">
                <a:latin typeface="Calibri" panose="020F0502020204030204" pitchFamily="34" charset="0"/>
                <a:ea typeface="Times New Roman" panose="02020603050405020304" pitchFamily="18" charset="0"/>
                <a:cs typeface="Calibri" panose="020F0502020204030204" pitchFamily="34" charset="0"/>
              </a:rPr>
              <a:t>Summary </a:t>
            </a:r>
            <a:r>
              <a:rPr lang="en-US" b="1" dirty="0">
                <a:latin typeface="Calibri" panose="020F0502020204030204" pitchFamily="34" charset="0"/>
                <a:ea typeface="Times New Roman" panose="02020603050405020304" pitchFamily="18" charset="0"/>
                <a:cs typeface="Calibri" panose="020F0502020204030204" pitchFamily="34" charset="0"/>
              </a:rPr>
              <a:t>of Performance Levels of the Employees of the Three LGUs in their Strategic, Core and Support Functions on Health, Agriculture, Infrastructure and Environmental services.</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468951344"/>
              </p:ext>
            </p:extLst>
          </p:nvPr>
        </p:nvGraphicFramePr>
        <p:xfrm>
          <a:off x="420331" y="1524006"/>
          <a:ext cx="8153399" cy="4800597"/>
        </p:xfrm>
        <a:graphic>
          <a:graphicData uri="http://schemas.openxmlformats.org/drawingml/2006/table">
            <a:tbl>
              <a:tblPr firstRow="1" firstCol="1" bandRow="1">
                <a:tableStyleId>{5C22544A-7EE6-4342-B048-85BDC9FD1C3A}</a:tableStyleId>
              </a:tblPr>
              <a:tblGrid>
                <a:gridCol w="806357">
                  <a:extLst>
                    <a:ext uri="{9D8B030D-6E8A-4147-A177-3AD203B41FA5}">
                      <a16:colId xmlns:a16="http://schemas.microsoft.com/office/drawing/2014/main" xmlns="" val="1572596943"/>
                    </a:ext>
                  </a:extLst>
                </a:gridCol>
                <a:gridCol w="1735016">
                  <a:extLst>
                    <a:ext uri="{9D8B030D-6E8A-4147-A177-3AD203B41FA5}">
                      <a16:colId xmlns:a16="http://schemas.microsoft.com/office/drawing/2014/main" xmlns="" val="3898093879"/>
                    </a:ext>
                  </a:extLst>
                </a:gridCol>
                <a:gridCol w="806357">
                  <a:extLst>
                    <a:ext uri="{9D8B030D-6E8A-4147-A177-3AD203B41FA5}">
                      <a16:colId xmlns:a16="http://schemas.microsoft.com/office/drawing/2014/main" xmlns="" val="2263927085"/>
                    </a:ext>
                  </a:extLst>
                </a:gridCol>
                <a:gridCol w="804285">
                  <a:extLst>
                    <a:ext uri="{9D8B030D-6E8A-4147-A177-3AD203B41FA5}">
                      <a16:colId xmlns:a16="http://schemas.microsoft.com/office/drawing/2014/main" xmlns="" val="3707242400"/>
                    </a:ext>
                  </a:extLst>
                </a:gridCol>
                <a:gridCol w="803594">
                  <a:extLst>
                    <a:ext uri="{9D8B030D-6E8A-4147-A177-3AD203B41FA5}">
                      <a16:colId xmlns:a16="http://schemas.microsoft.com/office/drawing/2014/main" xmlns="" val="244672311"/>
                    </a:ext>
                  </a:extLst>
                </a:gridCol>
                <a:gridCol w="805666">
                  <a:extLst>
                    <a:ext uri="{9D8B030D-6E8A-4147-A177-3AD203B41FA5}">
                      <a16:colId xmlns:a16="http://schemas.microsoft.com/office/drawing/2014/main" xmlns="" val="1395622010"/>
                    </a:ext>
                  </a:extLst>
                </a:gridCol>
                <a:gridCol w="1196062">
                  <a:extLst>
                    <a:ext uri="{9D8B030D-6E8A-4147-A177-3AD203B41FA5}">
                      <a16:colId xmlns:a16="http://schemas.microsoft.com/office/drawing/2014/main" xmlns="" val="2979766371"/>
                    </a:ext>
                  </a:extLst>
                </a:gridCol>
                <a:gridCol w="1196062">
                  <a:extLst>
                    <a:ext uri="{9D8B030D-6E8A-4147-A177-3AD203B41FA5}">
                      <a16:colId xmlns:a16="http://schemas.microsoft.com/office/drawing/2014/main" xmlns="" val="1628750929"/>
                    </a:ext>
                  </a:extLst>
                </a:gridCol>
              </a:tblGrid>
              <a:tr h="247879">
                <a:tc rowSpan="3">
                  <a:txBody>
                    <a:bodyPr/>
                    <a:lstStyle/>
                    <a:p>
                      <a:pPr algn="ctr">
                        <a:lnSpc>
                          <a:spcPct val="107000"/>
                        </a:lnSpc>
                        <a:spcAft>
                          <a:spcPts val="0"/>
                        </a:spcAft>
                      </a:pPr>
                      <a:r>
                        <a:rPr lang="en-US" sz="1100">
                          <a:effectLst/>
                        </a:rPr>
                        <a:t>LGU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0"/>
                        </a:spcAft>
                      </a:pPr>
                      <a:r>
                        <a:rPr lang="en-US" sz="1100">
                          <a:effectLst/>
                        </a:rPr>
                        <a:t>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gn="ctr">
                        <a:lnSpc>
                          <a:spcPct val="107000"/>
                        </a:lnSpc>
                        <a:spcAft>
                          <a:spcPts val="0"/>
                        </a:spcAft>
                      </a:pPr>
                      <a:r>
                        <a:rPr lang="en-US" sz="1100">
                          <a:effectLst/>
                        </a:rPr>
                        <a:t>RATING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95252380"/>
                  </a:ext>
                </a:extLst>
              </a:tr>
              <a:tr h="247879">
                <a:tc vMerge="1">
                  <a:txBody>
                    <a:bodyPr/>
                    <a:lstStyle/>
                    <a:p>
                      <a:endParaRPr lang="en-US"/>
                    </a:p>
                  </a:txBody>
                  <a:tcPr/>
                </a:tc>
                <a:tc vMerge="1">
                  <a:txBody>
                    <a:bodyPr/>
                    <a:lstStyle/>
                    <a:p>
                      <a:endParaRPr lang="en-US"/>
                    </a:p>
                  </a:txBody>
                  <a:tcPr/>
                </a:tc>
                <a:tc gridSpan="2">
                  <a:txBody>
                    <a:bodyPr/>
                    <a:lstStyle/>
                    <a:p>
                      <a:pPr algn="ctr">
                        <a:lnSpc>
                          <a:spcPct val="107000"/>
                        </a:lnSpc>
                        <a:spcAft>
                          <a:spcPts val="0"/>
                        </a:spcAft>
                      </a:pPr>
                      <a:r>
                        <a:rPr lang="en-US" sz="1100">
                          <a:effectLst/>
                        </a:rPr>
                        <a:t>Strategic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07000"/>
                        </a:lnSpc>
                        <a:spcAft>
                          <a:spcPts val="0"/>
                        </a:spcAft>
                      </a:pPr>
                      <a:r>
                        <a:rPr lang="en-US" sz="1100">
                          <a:effectLst/>
                        </a:rPr>
                        <a:t>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07000"/>
                        </a:lnSpc>
                        <a:spcAft>
                          <a:spcPts val="0"/>
                        </a:spcAft>
                      </a:pPr>
                      <a:r>
                        <a:rPr lang="en-US" sz="1100">
                          <a:effectLst/>
                        </a:rPr>
                        <a:t>Support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2742073474"/>
                  </a:ext>
                </a:extLst>
              </a:tr>
              <a:tr h="247879">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US" sz="1100">
                          <a:effectLst/>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34127075"/>
                  </a:ext>
                </a:extLst>
              </a:tr>
              <a:tr h="270464">
                <a:tc>
                  <a:txBody>
                    <a:bodyPr/>
                    <a:lstStyle/>
                    <a:p>
                      <a:pPr algn="ctr">
                        <a:lnSpc>
                          <a:spcPct val="107000"/>
                        </a:lnSpc>
                        <a:spcAft>
                          <a:spcPts val="0"/>
                        </a:spcAft>
                      </a:pPr>
                      <a:r>
                        <a:rPr lang="en-US" sz="1200">
                          <a:effectLst/>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4.17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4.85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4.92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4.58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4.50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03932338"/>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Social Welfare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4.33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4.49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4.49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5.00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4.53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96401030"/>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Infrastructure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4.83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4.00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4.17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3.83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4.15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34111725"/>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Agriculture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3.96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4.50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4.44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4.66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3.88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4.33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5784363"/>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Environment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4.46VS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4.25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4.88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3.83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3.67 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95007069"/>
                  </a:ext>
                </a:extLst>
              </a:tr>
              <a:tr h="270464">
                <a:tc>
                  <a:txBody>
                    <a:bodyPr/>
                    <a:lstStyle/>
                    <a:p>
                      <a:pPr algn="ctr">
                        <a:lnSpc>
                          <a:spcPct val="107000"/>
                        </a:lnSpc>
                        <a:spcAft>
                          <a:spcPts val="0"/>
                        </a:spcAft>
                      </a:pPr>
                      <a:r>
                        <a:rPr lang="en-US" sz="12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4.56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69855791"/>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Social Welfare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4.93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4.97 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7844643"/>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Infrastructure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4.00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25021063"/>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Agriculture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4.04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4.00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6065999"/>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Environment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4.00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4.00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6450907"/>
                  </a:ext>
                </a:extLst>
              </a:tr>
              <a:tr h="270464">
                <a:tc>
                  <a:txBody>
                    <a:bodyPr/>
                    <a:lstStyle/>
                    <a:p>
                      <a:pPr algn="ctr">
                        <a:lnSpc>
                          <a:spcPct val="107000"/>
                        </a:lnSpc>
                        <a:spcAft>
                          <a:spcPts val="0"/>
                        </a:spcAft>
                      </a:pPr>
                      <a:r>
                        <a:rPr lang="en-US" sz="1200">
                          <a:effectLst/>
                        </a:rPr>
                        <a:t>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88383582"/>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Social Welfare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4.37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4.41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78282025"/>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Infrastructure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63431529"/>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Agriculture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4.25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4.25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3.88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3.77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4.10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4.40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28070035"/>
                  </a:ext>
                </a:extLst>
              </a:tr>
              <a:tr h="270464">
                <a:tc>
                  <a:txBody>
                    <a:bodyPr/>
                    <a:lstStyle/>
                    <a:p>
                      <a:pPr algn="ctr">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Environment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4.36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4.46 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dirty="0">
                          <a:effectLst/>
                        </a:rPr>
                        <a:t>None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57893924"/>
                  </a:ext>
                </a:extLst>
              </a:tr>
            </a:tbl>
          </a:graphicData>
        </a:graphic>
      </p:graphicFrame>
    </p:spTree>
    <p:extLst>
      <p:ext uri="{BB962C8B-B14F-4D97-AF65-F5344CB8AC3E}">
        <p14:creationId xmlns:p14="http://schemas.microsoft.com/office/powerpoint/2010/main" val="2113299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Problems and Issues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8019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995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Policy 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Prioritization of budget allocation for the health and infrastructure services administrative support</a:t>
            </a:r>
          </a:p>
          <a:p>
            <a:r>
              <a:rPr lang="en-US" dirty="0" smtClean="0"/>
              <a:t>HR officers of the LGUs in partnership with the CSC Field Office should formulate a uniform standard for all the LGUs in the province as to the SPMS  efficiency and timeliness dimensions in all the LGUs services </a:t>
            </a:r>
          </a:p>
          <a:p>
            <a:r>
              <a:rPr lang="en-US" dirty="0" smtClean="0"/>
              <a:t>Creation of Procurement Office as a separate office</a:t>
            </a:r>
          </a:p>
          <a:p>
            <a:r>
              <a:rPr lang="en-US" dirty="0" smtClean="0"/>
              <a:t>Assessment of the current organization structure of the social welfare and infrastructure services</a:t>
            </a:r>
          </a:p>
          <a:p>
            <a:r>
              <a:rPr lang="en-US" dirty="0" smtClean="0"/>
              <a:t>Empowerment of volunteer groups from the barangays and provision for mechanisms for incentive and rewards to encourage more engagement and active citizens’ participation</a:t>
            </a:r>
            <a:endParaRPr lang="en-US" dirty="0"/>
          </a:p>
        </p:txBody>
      </p:sp>
    </p:spTree>
    <p:extLst>
      <p:ext uri="{BB962C8B-B14F-4D97-AF65-F5344CB8AC3E}">
        <p14:creationId xmlns:p14="http://schemas.microsoft.com/office/powerpoint/2010/main" val="414370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latin typeface="+mj-lt"/>
              </a:rPr>
              <a:t>Introduction</a:t>
            </a:r>
            <a:endParaRPr lang="en-US"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07295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4288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Proposed Development Programs for Employees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Continuing orientation on SPMS guidelines and procedures</a:t>
            </a:r>
          </a:p>
          <a:p>
            <a:r>
              <a:rPr lang="en-US" dirty="0" smtClean="0"/>
              <a:t>Conduct of performance evaluation survey to gather feedback and reactions from the employees regarding their performance ratings</a:t>
            </a:r>
          </a:p>
          <a:p>
            <a:r>
              <a:rPr lang="en-US" dirty="0" smtClean="0"/>
              <a:t>Regular conduct of coaching and mentoring session to assist employees address their problems to improve their performance</a:t>
            </a:r>
          </a:p>
          <a:p>
            <a:r>
              <a:rPr lang="en-US" dirty="0" smtClean="0"/>
              <a:t>Training on the Policies and Procedures of the Procurement Law for all the employees  as end-users </a:t>
            </a:r>
          </a:p>
          <a:p>
            <a:r>
              <a:rPr lang="en-US" dirty="0" smtClean="0"/>
              <a:t>Skills Training on Community Organizing and Engagement for needed competencies  to encourage citizens’ participation for the LGUs community-based undertakings</a:t>
            </a:r>
            <a:br>
              <a:rPr lang="en-US" dirty="0" smtClean="0"/>
            </a:br>
            <a:endParaRPr lang="en-US" dirty="0"/>
          </a:p>
        </p:txBody>
      </p:sp>
    </p:spTree>
    <p:extLst>
      <p:ext uri="{BB962C8B-B14F-4D97-AF65-F5344CB8AC3E}">
        <p14:creationId xmlns:p14="http://schemas.microsoft.com/office/powerpoint/2010/main" val="4032792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3"/>
            <a:ext cx="8229600" cy="944562"/>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 Conclusion</a:t>
            </a:r>
            <a:endParaRPr lang="en-US" dirty="0"/>
          </a:p>
        </p:txBody>
      </p:sp>
      <p:sp>
        <p:nvSpPr>
          <p:cNvPr id="3" name="Content Placeholder 2"/>
          <p:cNvSpPr>
            <a:spLocks noGrp="1"/>
          </p:cNvSpPr>
          <p:nvPr>
            <p:ph idx="1"/>
          </p:nvPr>
        </p:nvSpPr>
        <p:spPr>
          <a:xfrm>
            <a:off x="457200" y="1295400"/>
            <a:ext cx="8305800" cy="541020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n-US" sz="2400" dirty="0" smtClean="0"/>
              <a:t>A </a:t>
            </a:r>
            <a:r>
              <a:rPr lang="en-US" sz="2400" dirty="0"/>
              <a:t>very satisfactory performance ratings of the employees in the delivery of the basic services mandated to LGUs is indicative of their commitment and dedication to their sworn functions.</a:t>
            </a:r>
          </a:p>
          <a:p>
            <a:pPr lvl="0" algn="just"/>
            <a:r>
              <a:rPr lang="en-US" sz="2400" dirty="0"/>
              <a:t> As the LGU employees have not yet attained the highest level of </a:t>
            </a:r>
            <a:r>
              <a:rPr lang="en-US" sz="2400" dirty="0" smtClean="0"/>
              <a:t>their performance </a:t>
            </a:r>
            <a:r>
              <a:rPr lang="en-US" sz="2400" dirty="0"/>
              <a:t>(outstanding), there are indications that they can strive more in the performance of their functions to provide highest level of satisfaction to their constituents.</a:t>
            </a:r>
          </a:p>
          <a:p>
            <a:pPr lvl="0" algn="just"/>
            <a:r>
              <a:rPr lang="en-US" sz="2400" dirty="0"/>
              <a:t> The inability of majority of the employees to </a:t>
            </a:r>
            <a:r>
              <a:rPr lang="en-US" sz="2400" dirty="0" smtClean="0"/>
              <a:t>categorize </a:t>
            </a:r>
            <a:r>
              <a:rPr lang="en-US" sz="2400" dirty="0"/>
              <a:t>their functions into the domains prescribed by the CSC are indicative of a limited understanding on the SPMS evaluation framework</a:t>
            </a:r>
            <a:r>
              <a:rPr lang="en-US" sz="2400" dirty="0" smtClean="0"/>
              <a:t>.</a:t>
            </a:r>
            <a:endParaRPr lang="en-US" sz="2400" dirty="0"/>
          </a:p>
        </p:txBody>
      </p:sp>
    </p:spTree>
    <p:extLst>
      <p:ext uri="{BB962C8B-B14F-4D97-AF65-F5344CB8AC3E}">
        <p14:creationId xmlns:p14="http://schemas.microsoft.com/office/powerpoint/2010/main" val="1076773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3"/>
            <a:ext cx="8229600" cy="944562"/>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 Conclusion</a:t>
            </a:r>
            <a:endParaRPr lang="en-US" dirty="0"/>
          </a:p>
        </p:txBody>
      </p:sp>
      <p:sp>
        <p:nvSpPr>
          <p:cNvPr id="3" name="Content Placeholder 2"/>
          <p:cNvSpPr>
            <a:spLocks noGrp="1"/>
          </p:cNvSpPr>
          <p:nvPr>
            <p:ph idx="1"/>
          </p:nvPr>
        </p:nvSpPr>
        <p:spPr>
          <a:xfrm>
            <a:off x="457200" y="1295400"/>
            <a:ext cx="8305800" cy="5410200"/>
          </a:xfrm>
        </p:spPr>
        <p:style>
          <a:lnRef idx="1">
            <a:schemeClr val="accent1"/>
          </a:lnRef>
          <a:fillRef idx="2">
            <a:schemeClr val="accent1"/>
          </a:fillRef>
          <a:effectRef idx="1">
            <a:schemeClr val="accent1"/>
          </a:effectRef>
          <a:fontRef idx="minor">
            <a:schemeClr val="dk1"/>
          </a:fontRef>
        </p:style>
        <p:txBody>
          <a:bodyPr>
            <a:noAutofit/>
          </a:bodyPr>
          <a:lstStyle/>
          <a:p>
            <a:pPr lvl="0" algn="just"/>
            <a:r>
              <a:rPr lang="en-US" sz="2400" dirty="0" smtClean="0"/>
              <a:t>Some </a:t>
            </a:r>
            <a:r>
              <a:rPr lang="en-US" sz="2400" dirty="0"/>
              <a:t>LGU employees did not specify their strategic and support functions in their IPCR and OPCR, and focused only on their core functions.</a:t>
            </a:r>
          </a:p>
          <a:p>
            <a:pPr lvl="0" algn="just"/>
            <a:r>
              <a:rPr lang="en-US" sz="2400" dirty="0"/>
              <a:t> As a result of the non-categorization of the functions of the LGU employees, their specific performance in the different categories could hardly be identified, and their strengths and weaknesses in the different functions are difficult to determine.</a:t>
            </a:r>
          </a:p>
          <a:p>
            <a:pPr lvl="0" algn="just"/>
            <a:r>
              <a:rPr lang="en-US" sz="2400" dirty="0"/>
              <a:t>The problems encountered by the LGU employees are results of lack of understanding on the framework of the SPMS, inadequacy of physical and financial </a:t>
            </a:r>
            <a:r>
              <a:rPr lang="en-US" sz="2400" dirty="0" smtClean="0"/>
              <a:t>resources, the application of the procurement law and factors beyond their control.</a:t>
            </a:r>
            <a:endParaRPr lang="en-US" sz="2400" dirty="0"/>
          </a:p>
          <a:p>
            <a:pPr marL="0" indent="0" algn="just">
              <a:buNone/>
            </a:pPr>
            <a:endParaRPr lang="en-US" sz="2200" dirty="0"/>
          </a:p>
        </p:txBody>
      </p:sp>
    </p:spTree>
    <p:extLst>
      <p:ext uri="{BB962C8B-B14F-4D97-AF65-F5344CB8AC3E}">
        <p14:creationId xmlns:p14="http://schemas.microsoft.com/office/powerpoint/2010/main" val="66850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Recommendations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lvl="0" algn="just"/>
            <a:r>
              <a:rPr lang="en-US" sz="4000" dirty="0" smtClean="0"/>
              <a:t>The </a:t>
            </a:r>
            <a:r>
              <a:rPr lang="en-US" sz="4000" dirty="0"/>
              <a:t>LGU employees are encouraged to undergo retooling seminar or training on the SPMS </a:t>
            </a:r>
            <a:r>
              <a:rPr lang="en-US" sz="4000" dirty="0" smtClean="0"/>
              <a:t>for a better understanding of the system’s procedure and mechanism</a:t>
            </a:r>
          </a:p>
          <a:p>
            <a:pPr lvl="0" algn="just"/>
            <a:r>
              <a:rPr lang="en-US" sz="4000" dirty="0" smtClean="0"/>
              <a:t>The </a:t>
            </a:r>
            <a:r>
              <a:rPr lang="en-US" sz="4000" dirty="0"/>
              <a:t>performance ratings of the LGU employees are recommended to be revalidated to guarantee the consistency and credibility of the ratings obtain.</a:t>
            </a:r>
          </a:p>
          <a:p>
            <a:pPr marL="0" lvl="0" indent="0" algn="just">
              <a:buNone/>
            </a:pPr>
            <a:r>
              <a:rPr lang="en-US" sz="4000" dirty="0" smtClean="0"/>
              <a:t> </a:t>
            </a:r>
            <a:endParaRPr lang="en-US" sz="4000" dirty="0"/>
          </a:p>
          <a:p>
            <a:pPr marL="0" indent="0" algn="just">
              <a:buNone/>
            </a:pPr>
            <a:endParaRPr lang="en-US" dirty="0"/>
          </a:p>
        </p:txBody>
      </p:sp>
    </p:spTree>
    <p:extLst>
      <p:ext uri="{BB962C8B-B14F-4D97-AF65-F5344CB8AC3E}">
        <p14:creationId xmlns:p14="http://schemas.microsoft.com/office/powerpoint/2010/main" val="4282058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Recommendations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lvl="0" algn="just"/>
            <a:r>
              <a:rPr lang="en-US" sz="4000" dirty="0" smtClean="0"/>
              <a:t>The </a:t>
            </a:r>
            <a:r>
              <a:rPr lang="en-US" sz="4000" dirty="0"/>
              <a:t>department heads are also encouraged to conduct survey of their employees satisfaction on the manner by which they are evaluated as well as the outcomes of evaluation made to them.</a:t>
            </a:r>
          </a:p>
          <a:p>
            <a:pPr lvl="0" algn="just"/>
            <a:r>
              <a:rPr lang="en-US" sz="4000" dirty="0"/>
              <a:t>To improve performance of the employees on efficiency and timeliness, target setting has to be made clear to them on these indicators, and to identify early on the hindrances to an earlier completion of performance targets. </a:t>
            </a:r>
          </a:p>
          <a:p>
            <a:pPr lvl="0" algn="just"/>
            <a:r>
              <a:rPr lang="en-US" sz="4000" dirty="0"/>
              <a:t>Future studies involving personnel evaluation of other public servants are encouraged to be conducted using SPMS to identify flaws in the SPMS, if there are any, in order to ensure the success of employees evaluation.</a:t>
            </a:r>
          </a:p>
          <a:p>
            <a:pPr marL="0" indent="0" algn="just">
              <a:buNone/>
            </a:pPr>
            <a:endParaRPr lang="en-US" dirty="0"/>
          </a:p>
        </p:txBody>
      </p:sp>
    </p:spTree>
    <p:extLst>
      <p:ext uri="{BB962C8B-B14F-4D97-AF65-F5344CB8AC3E}">
        <p14:creationId xmlns:p14="http://schemas.microsoft.com/office/powerpoint/2010/main" val="11565953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990600"/>
            <a:ext cx="7648574" cy="4631871"/>
          </a:xfrm>
          <a:prstGeom prst="rect">
            <a:avLst/>
          </a:prstGeom>
        </p:spPr>
      </p:pic>
    </p:spTree>
    <p:extLst>
      <p:ext uri="{BB962C8B-B14F-4D97-AF65-F5344CB8AC3E}">
        <p14:creationId xmlns:p14="http://schemas.microsoft.com/office/powerpoint/2010/main" val="6921598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Introduction</a:t>
            </a:r>
            <a:endParaRPr lang="en-US" dirty="0"/>
          </a:p>
        </p:txBody>
      </p:sp>
      <p:graphicFrame>
        <p:nvGraphicFramePr>
          <p:cNvPr id="6" name="Diagram 5"/>
          <p:cNvGraphicFramePr/>
          <p:nvPr>
            <p:extLst>
              <p:ext uri="{D42A27DB-BD31-4B8C-83A1-F6EECF244321}">
                <p14:modId xmlns:p14="http://schemas.microsoft.com/office/powerpoint/2010/main" val="2408399736"/>
              </p:ext>
            </p:extLst>
          </p:nvPr>
        </p:nvGraphicFramePr>
        <p:xfrm>
          <a:off x="457200" y="1701021"/>
          <a:ext cx="8229600" cy="432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6521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Introduction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42009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4375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Introduction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98215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4311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Introduction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3784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8945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Introduction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46062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4945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b="1" dirty="0" smtClean="0">
                <a:latin typeface="Heather" pitchFamily="2" charset="0"/>
              </a:rPr>
              <a:t/>
            </a:r>
            <a:br>
              <a:rPr lang="en-US" b="1" dirty="0" smtClean="0">
                <a:latin typeface="Heather" pitchFamily="2" charset="0"/>
              </a:rPr>
            </a:br>
            <a:r>
              <a:rPr lang="en-US" b="1" dirty="0" smtClean="0">
                <a:latin typeface="+mj-lt"/>
              </a:rPr>
              <a:t>Objectives of the Study</a:t>
            </a:r>
            <a:r>
              <a:rPr lang="en-US" dirty="0">
                <a:latin typeface="Heather" pitchFamily="2" charset="0"/>
              </a:rPr>
              <a:t/>
            </a:r>
            <a:br>
              <a:rPr lang="en-US" dirty="0">
                <a:latin typeface="Heather" pitchFamily="2" charset="0"/>
              </a:rPr>
            </a:br>
            <a:endParaRPr lang="en-US" dirty="0">
              <a:latin typeface="Heather"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43079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445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800" dirty="0" smtClean="0"/>
              <a:t> </a:t>
            </a:r>
            <a:r>
              <a:rPr lang="en-US" sz="2800" dirty="0">
                <a:latin typeface="Arial" panose="020B0604020202020204" pitchFamily="34" charset="0"/>
                <a:cs typeface="Arial" panose="020B0604020202020204" pitchFamily="34" charset="0"/>
              </a:rPr>
              <a:t>Specifically, the study aimed at :</a:t>
            </a:r>
          </a:p>
          <a:p>
            <a:pPr marL="0" lvl="0" indent="0" algn="just">
              <a:buNone/>
            </a:pPr>
            <a:r>
              <a:rPr lang="en-US" sz="2800" dirty="0" smtClean="0">
                <a:latin typeface="Arial" panose="020B0604020202020204" pitchFamily="34" charset="0"/>
                <a:cs typeface="Arial" panose="020B0604020202020204" pitchFamily="34" charset="0"/>
              </a:rPr>
              <a:t>1. Describing the delivery of  </a:t>
            </a:r>
            <a:r>
              <a:rPr lang="en-US" sz="2800" dirty="0">
                <a:latin typeface="Arial" panose="020B0604020202020204" pitchFamily="34" charset="0"/>
                <a:cs typeface="Arial" panose="020B0604020202020204" pitchFamily="34" charset="0"/>
              </a:rPr>
              <a:t>basic services </a:t>
            </a:r>
            <a:r>
              <a:rPr lang="en-US" sz="2800" dirty="0" smtClean="0">
                <a:latin typeface="Arial" panose="020B0604020202020204" pitchFamily="34" charset="0"/>
                <a:cs typeface="Arial" panose="020B0604020202020204" pitchFamily="34" charset="0"/>
              </a:rPr>
              <a:t>on :</a:t>
            </a:r>
            <a:endParaRPr lang="en-US" sz="2000" dirty="0">
              <a:latin typeface="Arial" panose="020B0604020202020204" pitchFamily="34" charset="0"/>
              <a:cs typeface="Arial" panose="020B0604020202020204" pitchFamily="34" charset="0"/>
            </a:endParaRPr>
          </a:p>
          <a:p>
            <a:pPr lvl="0"/>
            <a:r>
              <a:rPr lang="en-US" dirty="0"/>
              <a:t>Health</a:t>
            </a:r>
          </a:p>
          <a:p>
            <a:pPr lvl="0"/>
            <a:r>
              <a:rPr lang="en-US" dirty="0"/>
              <a:t>Social welfare</a:t>
            </a:r>
          </a:p>
          <a:p>
            <a:pPr lvl="0"/>
            <a:r>
              <a:rPr lang="en-US" dirty="0"/>
              <a:t>Infrastructure</a:t>
            </a:r>
          </a:p>
          <a:p>
            <a:pPr lvl="0"/>
            <a:r>
              <a:rPr lang="en-US" dirty="0"/>
              <a:t>Agriculture and</a:t>
            </a:r>
          </a:p>
          <a:p>
            <a:pPr lvl="0"/>
            <a:r>
              <a:rPr lang="en-US" dirty="0"/>
              <a:t>Environmental</a:t>
            </a:r>
          </a:p>
          <a:p>
            <a:pPr marL="0" indent="0">
              <a:buNone/>
            </a:pPr>
            <a:endParaRPr lang="en-US" dirty="0"/>
          </a:p>
        </p:txBody>
      </p:sp>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Autofit/>
          </a:bodyPr>
          <a:lstStyle/>
          <a:p>
            <a:r>
              <a:rPr lang="en-US" sz="3600" b="1" dirty="0" smtClean="0"/>
              <a:t/>
            </a:r>
            <a:br>
              <a:rPr lang="en-US" sz="3600" b="1" dirty="0" smtClean="0"/>
            </a:br>
            <a:r>
              <a:rPr lang="en-US" sz="3600" b="1" dirty="0" smtClean="0"/>
              <a:t>Objectives of the Study</a:t>
            </a:r>
            <a:r>
              <a:rPr lang="en-US" sz="3600" dirty="0" smtClean="0">
                <a:latin typeface="Heather" pitchFamily="2" charset="0"/>
              </a:rPr>
              <a:t/>
            </a:r>
            <a:br>
              <a:rPr lang="en-US" sz="3600" dirty="0" smtClean="0">
                <a:latin typeface="Heather" pitchFamily="2" charset="0"/>
              </a:rPr>
            </a:b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3657600"/>
            <a:ext cx="5020056" cy="2057400"/>
          </a:xfrm>
          <a:prstGeom prst="rect">
            <a:avLst/>
          </a:prstGeom>
        </p:spPr>
      </p:pic>
    </p:spTree>
    <p:extLst>
      <p:ext uri="{BB962C8B-B14F-4D97-AF65-F5344CB8AC3E}">
        <p14:creationId xmlns:p14="http://schemas.microsoft.com/office/powerpoint/2010/main" val="1214987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1978</TotalTime>
  <Words>1817</Words>
  <Application>Microsoft Office PowerPoint</Application>
  <PresentationFormat>화면 슬라이드 쇼(4:3)</PresentationFormat>
  <Paragraphs>309</Paragraphs>
  <Slides>25</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25</vt:i4>
      </vt:variant>
    </vt:vector>
  </HeadingPairs>
  <TitlesOfParts>
    <vt:vector size="30" baseType="lpstr">
      <vt:lpstr>Heather</vt:lpstr>
      <vt:lpstr>Arial</vt:lpstr>
      <vt:lpstr>Calibri</vt:lpstr>
      <vt:lpstr>Times New Roman</vt:lpstr>
      <vt:lpstr>Office Theme</vt:lpstr>
      <vt:lpstr>PowerPoint 프레젠테이션</vt:lpstr>
      <vt:lpstr>Introduction</vt:lpstr>
      <vt:lpstr>Introduction</vt:lpstr>
      <vt:lpstr>Introduction</vt:lpstr>
      <vt:lpstr>Introduction</vt:lpstr>
      <vt:lpstr>Introduction</vt:lpstr>
      <vt:lpstr>Introduction</vt:lpstr>
      <vt:lpstr> Objectives of the Study </vt:lpstr>
      <vt:lpstr> Objectives of the Study </vt:lpstr>
      <vt:lpstr> Objectives of the Study </vt:lpstr>
      <vt:lpstr> Objectives of the Study </vt:lpstr>
      <vt:lpstr>RESEARCH METHODOLOGY</vt:lpstr>
      <vt:lpstr>RESEARCH METHODOLOGY</vt:lpstr>
      <vt:lpstr>RESEARCH METHODOLOGY</vt:lpstr>
      <vt:lpstr>RESEARCH METHODOLOGY</vt:lpstr>
      <vt:lpstr>FINDINGS</vt:lpstr>
      <vt:lpstr>PowerPoint 프레젠테이션</vt:lpstr>
      <vt:lpstr>Problems and Issues</vt:lpstr>
      <vt:lpstr>Policy Recommendations</vt:lpstr>
      <vt:lpstr>Proposed Development Programs for Employees</vt:lpstr>
      <vt:lpstr> Conclusion</vt:lpstr>
      <vt:lpstr> Conclusion</vt:lpstr>
      <vt:lpstr>Recommendations</vt:lpstr>
      <vt:lpstr>Recommendations</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EVALUATION ANALYSIS OF  PERSONNEL OF COMPONENT CITIES IN NUEVA ECIJA IN  THE DELIVERY OF BASIC SERVICES  USING THE STRATEGIC PERFORMANCE MANAGEMENT SYSTEM (SPMS) FRAMEWORK</dc:title>
  <dc:creator>HRMO</dc:creator>
  <cp:lastModifiedBy>User</cp:lastModifiedBy>
  <cp:revision>100</cp:revision>
  <dcterms:created xsi:type="dcterms:W3CDTF">2016-12-17T17:01:24Z</dcterms:created>
  <dcterms:modified xsi:type="dcterms:W3CDTF">2017-09-13T01:43:07Z</dcterms:modified>
</cp:coreProperties>
</file>