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95" r:id="rId3"/>
    <p:sldId id="311" r:id="rId4"/>
    <p:sldId id="296" r:id="rId5"/>
    <p:sldId id="297" r:id="rId6"/>
    <p:sldId id="298" r:id="rId7"/>
    <p:sldId id="325" r:id="rId8"/>
    <p:sldId id="299" r:id="rId9"/>
    <p:sldId id="327" r:id="rId10"/>
    <p:sldId id="302" r:id="rId11"/>
    <p:sldId id="317" r:id="rId12"/>
    <p:sldId id="328" r:id="rId13"/>
    <p:sldId id="307" r:id="rId14"/>
    <p:sldId id="326" r:id="rId15"/>
    <p:sldId id="330" r:id="rId16"/>
    <p:sldId id="329" r:id="rId17"/>
    <p:sldId id="324" r:id="rId18"/>
    <p:sldId id="315" r:id="rId19"/>
  </p:sldIdLst>
  <p:sldSz cx="9144000" cy="6858000" type="screen4x3"/>
  <p:notesSz cx="6858000" cy="9144000"/>
  <p:defaultTextStyle>
    <a:defPPr>
      <a:defRPr lang="en-US"/>
    </a:defPPr>
    <a:lvl1pPr algn="r" rtl="0" fontAlgn="base">
      <a:spcBef>
        <a:spcPct val="0"/>
      </a:spcBef>
      <a:spcAft>
        <a:spcPct val="0"/>
      </a:spcAft>
      <a:defRPr b="1"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b="1"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b="1"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b="1"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1" hangingPunct="1">
      <a:defRPr b="1" kern="1200">
        <a:solidFill>
          <a:schemeClr val="tx1"/>
        </a:solidFill>
        <a:latin typeface="Arial" panose="020B0604020202020204" pitchFamily="34" charset="0"/>
        <a:ea typeface="+mn-ea"/>
        <a:cs typeface="+mn-cs"/>
      </a:defRPr>
    </a:lvl6pPr>
    <a:lvl7pPr marL="2743200" algn="l" defTabSz="914400" rtl="0" eaLnBrk="1" latinLnBrk="1" hangingPunct="1">
      <a:defRPr b="1" kern="1200">
        <a:solidFill>
          <a:schemeClr val="tx1"/>
        </a:solidFill>
        <a:latin typeface="Arial" panose="020B0604020202020204" pitchFamily="34" charset="0"/>
        <a:ea typeface="+mn-ea"/>
        <a:cs typeface="+mn-cs"/>
      </a:defRPr>
    </a:lvl7pPr>
    <a:lvl8pPr marL="3200400" algn="l" defTabSz="914400" rtl="0" eaLnBrk="1" latinLnBrk="1" hangingPunct="1">
      <a:defRPr b="1" kern="1200">
        <a:solidFill>
          <a:schemeClr val="tx1"/>
        </a:solidFill>
        <a:latin typeface="Arial" panose="020B0604020202020204" pitchFamily="34" charset="0"/>
        <a:ea typeface="+mn-ea"/>
        <a:cs typeface="+mn-cs"/>
      </a:defRPr>
    </a:lvl8pPr>
    <a:lvl9pPr marL="3657600" algn="l" defTabSz="914400" rtl="0" eaLnBrk="1" latinLnBrk="1"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5F5F5F"/>
    <a:srgbClr val="808080"/>
    <a:srgbClr val="000000"/>
    <a:srgbClr val="CC0000"/>
    <a:srgbClr val="46ACAE"/>
    <a:srgbClr val="7EA5D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밝은 스타일 1 - 강조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34" autoAdjust="0"/>
    <p:restoredTop sz="95268" autoAdjust="0"/>
  </p:normalViewPr>
  <p:slideViewPr>
    <p:cSldViewPr>
      <p:cViewPr varScale="1">
        <p:scale>
          <a:sx n="69" d="100"/>
          <a:sy n="69" d="100"/>
        </p:scale>
        <p:origin x="62" y="4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B24AD7-A979-4297-9FBA-2CD55135C2FC}" type="datetimeFigureOut">
              <a:rPr lang="ko-KR" altLang="en-US" smtClean="0"/>
              <a:t>2017-08-04</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957C57-235C-4C65-9647-E10A6DD61411}" type="slidenum">
              <a:rPr lang="ko-KR" altLang="en-US" smtClean="0"/>
              <a:t>‹#›</a:t>
            </a:fld>
            <a:endParaRPr lang="ko-KR" altLang="en-US"/>
          </a:p>
        </p:txBody>
      </p:sp>
    </p:spTree>
    <p:extLst>
      <p:ext uri="{BB962C8B-B14F-4D97-AF65-F5344CB8AC3E}">
        <p14:creationId xmlns:p14="http://schemas.microsoft.com/office/powerpoint/2010/main" val="483306736"/>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400" dirty="0"/>
              <a:t>Globally, the local community has received considerable attention as an alternative to state or market mechanisms</a:t>
            </a:r>
          </a:p>
          <a:p>
            <a:r>
              <a:rPr lang="en-US" altLang="ko-KR" sz="1400" dirty="0"/>
              <a:t>There have been discussions about what the desirable local community should be like – especially in an urban area</a:t>
            </a:r>
          </a:p>
          <a:p>
            <a:pPr lvl="1"/>
            <a:r>
              <a:rPr lang="en-US" altLang="ko-KR" sz="1400" dirty="0"/>
              <a:t>- As a place in which people from different backgrounds live together, what the urban community should aim for can be problematic </a:t>
            </a:r>
          </a:p>
          <a:p>
            <a:pPr lvl="1"/>
            <a:r>
              <a:rPr lang="en-US" altLang="ko-KR" sz="1400" dirty="0"/>
              <a:t>- In urban areas, the traditional community, which comes to people’s mind when thinking of a community, has almost disappeared or never existed in the first place</a:t>
            </a:r>
          </a:p>
          <a:p>
            <a:r>
              <a:rPr lang="en-US" altLang="ko-KR" sz="1400" dirty="0"/>
              <a:t>If there is no understanding about various perceptions of local community, it is likely to produce results contrary to stakeholders’ expectations</a:t>
            </a:r>
          </a:p>
          <a:p>
            <a:pPr lvl="1"/>
            <a:r>
              <a:rPr lang="en-US" altLang="ko-KR" sz="1400" dirty="0"/>
              <a:t>- For example, while the government regards local communities as an arena of education for citizenship, residents consider local communities as a tool to solve local problems</a:t>
            </a:r>
          </a:p>
          <a:p>
            <a:r>
              <a:rPr lang="en-US" altLang="ko-KR" sz="1400" dirty="0"/>
              <a:t>Nevertheless, not much research has been conducted about the people’s perceptions in the real community, especially focusing on the diversity of perceptions</a:t>
            </a:r>
          </a:p>
          <a:p>
            <a:pPr lvl="1"/>
            <a:r>
              <a:rPr lang="en-US" altLang="ko-KR" sz="1400" dirty="0"/>
              <a:t>- Most research concentrated on categorizing communities into urban and rural communities, assuming one area belongs to one type of community  </a:t>
            </a:r>
          </a:p>
          <a:p>
            <a:r>
              <a:rPr lang="en-US" altLang="ko-KR" sz="1400" dirty="0"/>
              <a:t>This study aims to discover what kinds of perceptions the people in a local community and related to it have and how they can be categorized</a:t>
            </a:r>
          </a:p>
          <a:p>
            <a:endParaRPr lang="ko-KR" altLang="en-US" sz="1400" dirty="0"/>
          </a:p>
          <a:p>
            <a:endParaRPr lang="ko-KR" altLang="en-US" dirty="0"/>
          </a:p>
        </p:txBody>
      </p:sp>
      <p:sp>
        <p:nvSpPr>
          <p:cNvPr id="4" name="슬라이드 번호 개체 틀 3"/>
          <p:cNvSpPr>
            <a:spLocks noGrp="1"/>
          </p:cNvSpPr>
          <p:nvPr>
            <p:ph type="sldNum" sz="quarter" idx="10"/>
          </p:nvPr>
        </p:nvSpPr>
        <p:spPr/>
        <p:txBody>
          <a:bodyPr/>
          <a:lstStyle/>
          <a:p>
            <a:fld id="{C7957C57-235C-4C65-9647-E10A6DD61411}" type="slidenum">
              <a:rPr lang="ko-KR" altLang="en-US" smtClean="0"/>
              <a:t>2</a:t>
            </a:fld>
            <a:endParaRPr lang="ko-KR" altLang="en-US"/>
          </a:p>
        </p:txBody>
      </p:sp>
    </p:spTree>
    <p:extLst>
      <p:ext uri="{BB962C8B-B14F-4D97-AF65-F5344CB8AC3E}">
        <p14:creationId xmlns:p14="http://schemas.microsoft.com/office/powerpoint/2010/main" val="116862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The community is one of the most popular concepts presented as an alternative to the current social system</a:t>
            </a:r>
          </a:p>
          <a:p>
            <a:pPr lvl="1"/>
            <a:r>
              <a:rPr lang="en-US" altLang="ko-KR" dirty="0"/>
              <a:t>- Alternative to capitalism with market mechanism or to government with bureaucracy </a:t>
            </a:r>
          </a:p>
          <a:p>
            <a:r>
              <a:rPr lang="en-US" altLang="ko-KR" dirty="0"/>
              <a:t>However, there is no absolute consensus regarding what the community actually means</a:t>
            </a:r>
          </a:p>
          <a:p>
            <a:pPr lvl="1"/>
            <a:r>
              <a:rPr lang="en-US" altLang="ko-KR" dirty="0"/>
              <a:t>- </a:t>
            </a:r>
            <a:r>
              <a:rPr lang="en-US" altLang="ko-KR" dirty="0" err="1"/>
              <a:t>Hillery</a:t>
            </a:r>
            <a:r>
              <a:rPr lang="en-US" altLang="ko-KR" dirty="0"/>
              <a:t> (1955) already showed that for the definition of community, there are numerous concepts being used by scholars. Without no absolute definition, previous research seems to have focused on categorizing various communities</a:t>
            </a:r>
          </a:p>
          <a:p>
            <a:r>
              <a:rPr lang="en-US" altLang="ko-KR" dirty="0"/>
              <a:t>In terms of the categorization of communities, the main issue has been what the desirable community should be like</a:t>
            </a:r>
          </a:p>
          <a:p>
            <a:pPr lvl="1"/>
            <a:r>
              <a:rPr lang="en-US" altLang="ko-KR" dirty="0"/>
              <a:t>- Some argued about the purpose of a desirable community – discussion between liberalism versus communitarian</a:t>
            </a:r>
          </a:p>
          <a:p>
            <a:pPr lvl="1"/>
            <a:r>
              <a:rPr lang="en-US" altLang="ko-KR" dirty="0"/>
              <a:t>- The others discussed about the characteristics of a desirable community – discussion between </a:t>
            </a:r>
            <a:r>
              <a:rPr lang="en-US" altLang="ko-KR" dirty="0" err="1"/>
              <a:t>gemeinschaft</a:t>
            </a:r>
            <a:r>
              <a:rPr lang="en-US" altLang="ko-KR" dirty="0"/>
              <a:t> vs </a:t>
            </a:r>
            <a:r>
              <a:rPr lang="en-US" altLang="ko-KR" dirty="0" err="1"/>
              <a:t>gesellshaft</a:t>
            </a:r>
            <a:endParaRPr lang="en-US" altLang="ko-KR" dirty="0"/>
          </a:p>
          <a:p>
            <a:r>
              <a:rPr lang="en-US" altLang="ko-KR" dirty="0"/>
              <a:t>In most cases, even in those researches about the facts, the judgement about value of community often get involved</a:t>
            </a:r>
          </a:p>
          <a:p>
            <a:pPr lvl="1"/>
            <a:r>
              <a:rPr lang="en-US" altLang="ko-KR" dirty="0"/>
              <a:t>- There are other research streams in which the phenomenon regarding community is the main issue, such as the change of characteristics of community or the difference between urban and rural communities</a:t>
            </a:r>
          </a:p>
          <a:p>
            <a:pPr lvl="1"/>
            <a:endParaRPr lang="ko-KR" altLang="ko-KR" dirty="0"/>
          </a:p>
          <a:p>
            <a:endParaRPr lang="ko-KR" altLang="en-US" dirty="0"/>
          </a:p>
          <a:p>
            <a:endParaRPr lang="ko-KR" altLang="en-US" dirty="0"/>
          </a:p>
        </p:txBody>
      </p:sp>
      <p:sp>
        <p:nvSpPr>
          <p:cNvPr id="4" name="슬라이드 번호 개체 틀 3"/>
          <p:cNvSpPr>
            <a:spLocks noGrp="1"/>
          </p:cNvSpPr>
          <p:nvPr>
            <p:ph type="sldNum" sz="quarter" idx="10"/>
          </p:nvPr>
        </p:nvSpPr>
        <p:spPr/>
        <p:txBody>
          <a:bodyPr/>
          <a:lstStyle/>
          <a:p>
            <a:fld id="{C7957C57-235C-4C65-9647-E10A6DD61411}" type="slidenum">
              <a:rPr lang="ko-KR" altLang="en-US" smtClean="0"/>
              <a:t>4</a:t>
            </a:fld>
            <a:endParaRPr lang="ko-KR" altLang="en-US"/>
          </a:p>
        </p:txBody>
      </p:sp>
    </p:spTree>
    <p:extLst>
      <p:ext uri="{BB962C8B-B14F-4D97-AF65-F5344CB8AC3E}">
        <p14:creationId xmlns:p14="http://schemas.microsoft.com/office/powerpoint/2010/main" val="4747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400" dirty="0"/>
              <a:t>Long-term discussion about the purpose of a desirable community between social liberalism and liberal communitarianism</a:t>
            </a:r>
          </a:p>
          <a:p>
            <a:r>
              <a:rPr lang="en-US" altLang="ko-KR" sz="1400" dirty="0"/>
              <a:t>Liberal communitarians, such as </a:t>
            </a:r>
            <a:r>
              <a:rPr lang="en-US" altLang="ko-KR" sz="1400" dirty="0" err="1"/>
              <a:t>Sandel</a:t>
            </a:r>
            <a:r>
              <a:rPr lang="en-US" altLang="ko-KR" sz="1400" dirty="0"/>
              <a:t> (1982), suggested the community as an alternative to the previous system of liberalism</a:t>
            </a:r>
          </a:p>
          <a:p>
            <a:pPr lvl="1"/>
            <a:r>
              <a:rPr lang="en-US" altLang="ko-KR" sz="1400" dirty="0"/>
              <a:t>- </a:t>
            </a:r>
            <a:r>
              <a:rPr lang="en-US" altLang="ko-KR" sz="1400" dirty="0" err="1"/>
              <a:t>Sandel</a:t>
            </a:r>
            <a:r>
              <a:rPr lang="en-US" altLang="ko-KR" sz="1400" dirty="0"/>
              <a:t> (1982), as opposed to Rawls (1993) mainly, insisted that citizenship is not a given, sacrosanct right but “based on a social concept of the individual as a member of a community” (</a:t>
            </a:r>
            <a:r>
              <a:rPr lang="en-US" altLang="ko-KR" sz="1400" dirty="0" err="1"/>
              <a:t>Delanty</a:t>
            </a:r>
            <a:r>
              <a:rPr lang="en-US" altLang="ko-KR" sz="1400" dirty="0"/>
              <a:t>, 2003: 73)</a:t>
            </a:r>
          </a:p>
          <a:p>
            <a:pPr lvl="1"/>
            <a:r>
              <a:rPr lang="en-US" altLang="ko-KR" sz="1400" dirty="0"/>
              <a:t>- In other words, the community is important </a:t>
            </a:r>
            <a:r>
              <a:rPr lang="en-US" altLang="ko-KR" sz="1400" b="1" dirty="0"/>
              <a:t>not because it provides benefits by enabling collective actions but because it gives a sense of belonging and identity to a member</a:t>
            </a:r>
          </a:p>
          <a:p>
            <a:pPr lvl="1"/>
            <a:r>
              <a:rPr lang="en-US" altLang="ko-KR" sz="1400" dirty="0"/>
              <a:t>- </a:t>
            </a:r>
            <a:r>
              <a:rPr lang="en-US" altLang="ko-KR" sz="1400" dirty="0" err="1"/>
              <a:t>Sandel</a:t>
            </a:r>
            <a:r>
              <a:rPr lang="en-US" altLang="ko-KR" sz="1400" dirty="0"/>
              <a:t> (1982) also argues that </a:t>
            </a:r>
            <a:r>
              <a:rPr lang="en-US" altLang="ko-KR" sz="1400" b="1" dirty="0"/>
              <a:t>the communitarian way of life where people interact and learn how to discuss is vital in</a:t>
            </a:r>
            <a:r>
              <a:rPr lang="en-US" altLang="ko-KR" sz="1400" dirty="0"/>
              <a:t> </a:t>
            </a:r>
            <a:r>
              <a:rPr lang="en-US" altLang="ko-KR" sz="1400" b="1" dirty="0"/>
              <a:t>itself</a:t>
            </a:r>
            <a:r>
              <a:rPr lang="en-US" altLang="ko-KR" sz="1400" dirty="0"/>
              <a:t> on the contrary to </a:t>
            </a:r>
            <a:r>
              <a:rPr lang="en-US" altLang="ko-KR" sz="1400" b="1" dirty="0"/>
              <a:t>social liberalism which emphasizes the importance of the community as an efficient and effective social system in terms of problem solving</a:t>
            </a:r>
            <a:endParaRPr lang="ko-KR" altLang="ko-KR" sz="1400" b="1" dirty="0"/>
          </a:p>
          <a:p>
            <a:endParaRPr lang="ko-KR" altLang="en-US" dirty="0"/>
          </a:p>
          <a:p>
            <a:endParaRPr lang="ko-KR" altLang="en-US" dirty="0"/>
          </a:p>
        </p:txBody>
      </p:sp>
      <p:sp>
        <p:nvSpPr>
          <p:cNvPr id="4" name="슬라이드 번호 개체 틀 3"/>
          <p:cNvSpPr>
            <a:spLocks noGrp="1"/>
          </p:cNvSpPr>
          <p:nvPr>
            <p:ph type="sldNum" sz="quarter" idx="10"/>
          </p:nvPr>
        </p:nvSpPr>
        <p:spPr/>
        <p:txBody>
          <a:bodyPr/>
          <a:lstStyle/>
          <a:p>
            <a:fld id="{C7957C57-235C-4C65-9647-E10A6DD61411}" type="slidenum">
              <a:rPr lang="ko-KR" altLang="en-US" smtClean="0"/>
              <a:t>5</a:t>
            </a:fld>
            <a:endParaRPr lang="ko-KR" altLang="en-US"/>
          </a:p>
        </p:txBody>
      </p:sp>
    </p:spTree>
    <p:extLst>
      <p:ext uri="{BB962C8B-B14F-4D97-AF65-F5344CB8AC3E}">
        <p14:creationId xmlns:p14="http://schemas.microsoft.com/office/powerpoint/2010/main" val="2206983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400" dirty="0"/>
              <a:t>Another discussion about the desirable aspects of community about the difference between traditional community and modern community, in other words between </a:t>
            </a:r>
            <a:r>
              <a:rPr lang="en-US" altLang="ko-KR" sz="1400" dirty="0" err="1"/>
              <a:t>gemeinshaft</a:t>
            </a:r>
            <a:r>
              <a:rPr lang="en-US" altLang="ko-KR" sz="1400" dirty="0"/>
              <a:t> and </a:t>
            </a:r>
            <a:r>
              <a:rPr lang="en-US" altLang="ko-KR" sz="1400" dirty="0" err="1"/>
              <a:t>gesellshaft</a:t>
            </a:r>
            <a:r>
              <a:rPr lang="en-US" altLang="ko-KR" sz="1400" dirty="0"/>
              <a:t> (</a:t>
            </a:r>
            <a:r>
              <a:rPr lang="en-US" altLang="ko-KR" sz="1400" dirty="0" err="1"/>
              <a:t>Tönnies</a:t>
            </a:r>
            <a:r>
              <a:rPr lang="en-US" altLang="ko-KR" sz="1400" dirty="0"/>
              <a:t>, 1957)</a:t>
            </a:r>
          </a:p>
          <a:p>
            <a:pPr lvl="1"/>
            <a:r>
              <a:rPr lang="en-US" altLang="ko-KR" sz="1400" dirty="0"/>
              <a:t>- Including </a:t>
            </a:r>
            <a:r>
              <a:rPr lang="en-US" altLang="ko-KR" sz="1400" dirty="0" err="1"/>
              <a:t>Tönnies</a:t>
            </a:r>
            <a:r>
              <a:rPr lang="en-US" altLang="ko-KR" sz="1400" dirty="0"/>
              <a:t>, many scholars have studied the transformation of community from </a:t>
            </a:r>
            <a:r>
              <a:rPr lang="en-US" altLang="ko-KR" sz="1400" dirty="0" err="1"/>
              <a:t>gemeinshaft</a:t>
            </a:r>
            <a:r>
              <a:rPr lang="en-US" altLang="ko-KR" sz="1400" dirty="0"/>
              <a:t> to </a:t>
            </a:r>
            <a:r>
              <a:rPr lang="en-US" altLang="ko-KR" sz="1400" dirty="0" err="1"/>
              <a:t>gesellshaft</a:t>
            </a:r>
            <a:endParaRPr lang="en-US" altLang="ko-KR" sz="1400" dirty="0"/>
          </a:p>
          <a:p>
            <a:pPr lvl="1"/>
            <a:r>
              <a:rPr lang="en-US" altLang="ko-KR" sz="1400" dirty="0"/>
              <a:t>- While </a:t>
            </a:r>
            <a:r>
              <a:rPr lang="en-US" altLang="ko-KR" sz="1400" b="1" dirty="0" err="1"/>
              <a:t>gemeinshaft</a:t>
            </a:r>
            <a:r>
              <a:rPr lang="en-US" altLang="ko-KR" sz="1400" b="1" dirty="0"/>
              <a:t> includes some elements such as social ties, small size of a group, similar perceptions and way of life, </a:t>
            </a:r>
            <a:r>
              <a:rPr lang="en-US" altLang="ko-KR" sz="1400" b="1" dirty="0" err="1"/>
              <a:t>gesellshaft</a:t>
            </a:r>
            <a:r>
              <a:rPr lang="en-US" altLang="ko-KR" sz="1400" b="1" dirty="0"/>
              <a:t> covers elements of weak social bonds, large group size, different perceptions and interests </a:t>
            </a:r>
            <a:r>
              <a:rPr lang="en-US" altLang="ko-KR" sz="1400" dirty="0"/>
              <a:t>(</a:t>
            </a:r>
            <a:r>
              <a:rPr lang="en-US" altLang="ko-KR" sz="1400" dirty="0" err="1"/>
              <a:t>Brint</a:t>
            </a:r>
            <a:r>
              <a:rPr lang="en-US" altLang="ko-KR" sz="1400" dirty="0"/>
              <a:t>, 2001)</a:t>
            </a:r>
          </a:p>
          <a:p>
            <a:pPr lvl="1"/>
            <a:r>
              <a:rPr lang="en-US" altLang="ko-KR" sz="1400" dirty="0"/>
              <a:t>- In a similar sense, </a:t>
            </a:r>
            <a:r>
              <a:rPr lang="en-US" altLang="ko-KR" sz="1400" dirty="0" err="1"/>
              <a:t>gemeinshaft</a:t>
            </a:r>
            <a:r>
              <a:rPr lang="en-US" altLang="ko-KR" sz="1400" dirty="0"/>
              <a:t> often represents rural community, while </a:t>
            </a:r>
            <a:r>
              <a:rPr lang="en-US" altLang="ko-KR" sz="1400" dirty="0" err="1"/>
              <a:t>gesellshaft</a:t>
            </a:r>
            <a:r>
              <a:rPr lang="en-US" altLang="ko-KR" sz="1400" dirty="0"/>
              <a:t> represents urban community, which is similar to association</a:t>
            </a:r>
          </a:p>
          <a:p>
            <a:pPr lvl="1"/>
            <a:r>
              <a:rPr lang="en-US" altLang="ko-KR" sz="1400" dirty="0"/>
              <a:t>- Although those scholars have focused on the transformation as a matter of fact, they often reveal their perception of desirable community, like Warren (1977) who suggested the strategies to construct a good community</a:t>
            </a:r>
          </a:p>
          <a:p>
            <a:r>
              <a:rPr lang="en-US" altLang="ko-KR" sz="1400" dirty="0"/>
              <a:t>Their studies became the discussion about whether we need to resurrect the traditional community or to develop a new type of community adapting to modern society   </a:t>
            </a:r>
            <a:endParaRPr lang="ko-KR" altLang="ko-KR" sz="1400" dirty="0"/>
          </a:p>
          <a:p>
            <a:endParaRPr lang="ko-KR" altLang="en-US" sz="1400" dirty="0"/>
          </a:p>
          <a:p>
            <a:endParaRPr lang="ko-KR" altLang="en-US" dirty="0"/>
          </a:p>
        </p:txBody>
      </p:sp>
      <p:sp>
        <p:nvSpPr>
          <p:cNvPr id="4" name="슬라이드 번호 개체 틀 3"/>
          <p:cNvSpPr>
            <a:spLocks noGrp="1"/>
          </p:cNvSpPr>
          <p:nvPr>
            <p:ph type="sldNum" sz="quarter" idx="10"/>
          </p:nvPr>
        </p:nvSpPr>
        <p:spPr/>
        <p:txBody>
          <a:bodyPr/>
          <a:lstStyle/>
          <a:p>
            <a:fld id="{C7957C57-235C-4C65-9647-E10A6DD61411}" type="slidenum">
              <a:rPr lang="ko-KR" altLang="en-US" smtClean="0"/>
              <a:t>6</a:t>
            </a:fld>
            <a:endParaRPr lang="ko-KR" altLang="en-US"/>
          </a:p>
        </p:txBody>
      </p:sp>
    </p:spTree>
    <p:extLst>
      <p:ext uri="{BB962C8B-B14F-4D97-AF65-F5344CB8AC3E}">
        <p14:creationId xmlns:p14="http://schemas.microsoft.com/office/powerpoint/2010/main" val="18254104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pic>
        <p:nvPicPr>
          <p:cNvPr id="3097" name="Picture 25" descr="01_ba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76225"/>
            <a:ext cx="4876800" cy="6315075"/>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3810000" y="4267200"/>
            <a:ext cx="4648200" cy="381000"/>
          </a:xfrm>
        </p:spPr>
        <p:txBody>
          <a:bodyPr/>
          <a:lstStyle>
            <a:lvl1pPr>
              <a:defRPr>
                <a:latin typeface="맑은 고딕" panose="020B0503020000020004" pitchFamily="50" charset="-127"/>
                <a:ea typeface="맑은 고딕" panose="020B0503020000020004" pitchFamily="50" charset="-127"/>
              </a:defRPr>
            </a:lvl1pPr>
          </a:lstStyle>
          <a:p>
            <a:pPr lvl="0"/>
            <a:r>
              <a:rPr lang="ko-KR" altLang="en-US" noProof="0" dirty="0"/>
              <a:t>마스터 제목 스타일 편집</a:t>
            </a:r>
          </a:p>
        </p:txBody>
      </p:sp>
      <p:sp>
        <p:nvSpPr>
          <p:cNvPr id="3075" name="Rectangle 3"/>
          <p:cNvSpPr>
            <a:spLocks noGrp="1" noChangeArrowheads="1"/>
          </p:cNvSpPr>
          <p:nvPr>
            <p:ph type="subTitle" idx="1"/>
          </p:nvPr>
        </p:nvSpPr>
        <p:spPr>
          <a:xfrm>
            <a:off x="3852863" y="4876800"/>
            <a:ext cx="3048000" cy="304800"/>
          </a:xfrm>
        </p:spPr>
        <p:txBody>
          <a:bodyPr/>
          <a:lstStyle>
            <a:lvl1pPr marL="0" indent="0">
              <a:buFont typeface="Wingdings" panose="05000000000000000000" pitchFamily="2" charset="2"/>
              <a:buNone/>
              <a:defRPr sz="1200">
                <a:latin typeface="맑은 고딕" panose="020B0503020000020004" pitchFamily="50" charset="-127"/>
                <a:ea typeface="맑은 고딕" panose="020B0503020000020004" pitchFamily="50" charset="-127"/>
              </a:defRPr>
            </a:lvl1pPr>
          </a:lstStyle>
          <a:p>
            <a:pPr lvl="0"/>
            <a:r>
              <a:rPr lang="ko-KR" altLang="en-US" noProof="0" dirty="0"/>
              <a:t>클릭하여 마스터 부제목 스타일 편집</a:t>
            </a:r>
          </a:p>
        </p:txBody>
      </p:sp>
      <p:sp>
        <p:nvSpPr>
          <p:cNvPr id="3076" name="Rectangle 4"/>
          <p:cNvSpPr>
            <a:spLocks noGrp="1" noChangeArrowheads="1"/>
          </p:cNvSpPr>
          <p:nvPr>
            <p:ph type="dt" sz="half" idx="2"/>
          </p:nvPr>
        </p:nvSpPr>
        <p:spPr>
          <a:xfrm>
            <a:off x="228600" y="6613525"/>
            <a:ext cx="2133600" cy="244475"/>
          </a:xfrm>
        </p:spPr>
        <p:txBody>
          <a:bodyPr/>
          <a:lstStyle>
            <a:lvl1pPr algn="l">
              <a:defRPr b="0">
                <a:solidFill>
                  <a:srgbClr val="000000"/>
                </a:solidFill>
                <a:latin typeface="Arial" panose="020B0604020202020204" pitchFamily="34" charset="0"/>
              </a:defRPr>
            </a:lvl1pPr>
          </a:lstStyle>
          <a:p>
            <a:endParaRPr lang="en-US" altLang="ko-KR"/>
          </a:p>
        </p:txBody>
      </p:sp>
      <p:sp>
        <p:nvSpPr>
          <p:cNvPr id="3077" name="Rectangle 5"/>
          <p:cNvSpPr>
            <a:spLocks noGrp="1" noChangeArrowheads="1"/>
          </p:cNvSpPr>
          <p:nvPr>
            <p:ph type="ftr" sz="quarter" idx="3"/>
          </p:nvPr>
        </p:nvSpPr>
        <p:spPr>
          <a:xfrm>
            <a:off x="3200400" y="6613525"/>
            <a:ext cx="2895600" cy="244475"/>
          </a:xfrm>
        </p:spPr>
        <p:txBody>
          <a:bodyPr/>
          <a:lstStyle>
            <a:lvl1pPr algn="ctr">
              <a:defRPr sz="1000" b="0" i="0">
                <a:solidFill>
                  <a:srgbClr val="000000"/>
                </a:solidFill>
              </a:defRPr>
            </a:lvl1pPr>
          </a:lstStyle>
          <a:p>
            <a:endParaRPr lang="en-US" altLang="ko-KR"/>
          </a:p>
        </p:txBody>
      </p:sp>
      <p:sp>
        <p:nvSpPr>
          <p:cNvPr id="3078" name="Rectangle 6"/>
          <p:cNvSpPr>
            <a:spLocks noGrp="1" noChangeArrowheads="1"/>
          </p:cNvSpPr>
          <p:nvPr>
            <p:ph type="sldNum" sz="quarter" idx="4"/>
          </p:nvPr>
        </p:nvSpPr>
        <p:spPr>
          <a:xfrm>
            <a:off x="6781800" y="6613525"/>
            <a:ext cx="2133600" cy="244475"/>
          </a:xfrm>
        </p:spPr>
        <p:txBody>
          <a:bodyPr/>
          <a:lstStyle>
            <a:lvl1pPr algn="r">
              <a:defRPr>
                <a:latin typeface="Arial" panose="020B0604020202020204" pitchFamily="34" charset="0"/>
              </a:defRPr>
            </a:lvl1pPr>
          </a:lstStyle>
          <a:p>
            <a:fld id="{8C6F6222-288D-42DB-BBCF-9CD3CE617EE8}" type="slidenum">
              <a:rPr lang="ko-KR" altLang="en-US"/>
              <a:pPr/>
              <a:t>‹#›</a:t>
            </a:fld>
            <a:endParaRPr lang="en-US" altLang="ko-KR"/>
          </a:p>
        </p:txBody>
      </p:sp>
      <p:sp>
        <p:nvSpPr>
          <p:cNvPr id="3099" name="Rectangle 27"/>
          <p:cNvSpPr>
            <a:spLocks noChangeArrowheads="1"/>
          </p:cNvSpPr>
          <p:nvPr/>
        </p:nvSpPr>
        <p:spPr bwMode="auto">
          <a:xfrm>
            <a:off x="209550" y="266700"/>
            <a:ext cx="8705850" cy="6324600"/>
          </a:xfrm>
          <a:prstGeom prst="rect">
            <a:avLst/>
          </a:prstGeom>
          <a:noFill/>
          <a:ln w="1905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바닥글 개체 틀 3"/>
          <p:cNvSpPr>
            <a:spLocks noGrp="1"/>
          </p:cNvSpPr>
          <p:nvPr>
            <p:ph type="ftr" sz="quarter" idx="10"/>
          </p:nvPr>
        </p:nvSpPr>
        <p:spPr/>
        <p:txBody>
          <a:bodyPr/>
          <a:lstStyle>
            <a:lvl1pPr>
              <a:defRPr/>
            </a:lvl1pPr>
          </a:lstStyle>
          <a:p>
            <a:endParaRPr lang="en-US" altLang="ko-KR"/>
          </a:p>
        </p:txBody>
      </p:sp>
      <p:sp>
        <p:nvSpPr>
          <p:cNvPr id="5" name="슬라이드 번호 개체 틀 4"/>
          <p:cNvSpPr>
            <a:spLocks noGrp="1"/>
          </p:cNvSpPr>
          <p:nvPr>
            <p:ph type="sldNum" sz="quarter" idx="11"/>
          </p:nvPr>
        </p:nvSpPr>
        <p:spPr/>
        <p:txBody>
          <a:bodyPr/>
          <a:lstStyle>
            <a:lvl1pPr>
              <a:defRPr/>
            </a:lvl1pPr>
          </a:lstStyle>
          <a:p>
            <a:fld id="{4F5B8DD3-6AE5-44FF-BF15-7723F0E996BA}" type="slidenum">
              <a:rPr lang="ko-KR" altLang="en-US"/>
              <a:pPr/>
              <a:t>‹#›</a:t>
            </a:fld>
            <a:endParaRPr lang="en-US" altLang="ko-KR"/>
          </a:p>
        </p:txBody>
      </p:sp>
      <p:sp>
        <p:nvSpPr>
          <p:cNvPr id="6" name="날짜 개체 틀 5"/>
          <p:cNvSpPr>
            <a:spLocks noGrp="1"/>
          </p:cNvSpPr>
          <p:nvPr>
            <p:ph type="dt" sz="half" idx="12"/>
          </p:nvPr>
        </p:nvSpPr>
        <p:spPr/>
        <p:txBody>
          <a:bodyPr/>
          <a:lstStyle>
            <a:lvl1pPr>
              <a:defRPr/>
            </a:lvl1pPr>
          </a:lstStyle>
          <a:p>
            <a:endParaRPr lang="en-US" altLang="ko-KR"/>
          </a:p>
        </p:txBody>
      </p:sp>
    </p:spTree>
    <p:extLst>
      <p:ext uri="{BB962C8B-B14F-4D97-AF65-F5344CB8AC3E}">
        <p14:creationId xmlns:p14="http://schemas.microsoft.com/office/powerpoint/2010/main" val="323003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93688"/>
            <a:ext cx="2057400" cy="5745162"/>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93688"/>
            <a:ext cx="6019800" cy="5745162"/>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바닥글 개체 틀 3"/>
          <p:cNvSpPr>
            <a:spLocks noGrp="1"/>
          </p:cNvSpPr>
          <p:nvPr>
            <p:ph type="ftr" sz="quarter" idx="10"/>
          </p:nvPr>
        </p:nvSpPr>
        <p:spPr/>
        <p:txBody>
          <a:bodyPr/>
          <a:lstStyle>
            <a:lvl1pPr>
              <a:defRPr/>
            </a:lvl1pPr>
          </a:lstStyle>
          <a:p>
            <a:endParaRPr lang="en-US" altLang="ko-KR"/>
          </a:p>
        </p:txBody>
      </p:sp>
      <p:sp>
        <p:nvSpPr>
          <p:cNvPr id="5" name="슬라이드 번호 개체 틀 4"/>
          <p:cNvSpPr>
            <a:spLocks noGrp="1"/>
          </p:cNvSpPr>
          <p:nvPr>
            <p:ph type="sldNum" sz="quarter" idx="11"/>
          </p:nvPr>
        </p:nvSpPr>
        <p:spPr/>
        <p:txBody>
          <a:bodyPr/>
          <a:lstStyle>
            <a:lvl1pPr>
              <a:defRPr/>
            </a:lvl1pPr>
          </a:lstStyle>
          <a:p>
            <a:fld id="{37B651AB-51C5-4F61-B89A-117C253928C5}" type="slidenum">
              <a:rPr lang="ko-KR" altLang="en-US"/>
              <a:pPr/>
              <a:t>‹#›</a:t>
            </a:fld>
            <a:endParaRPr lang="en-US" altLang="ko-KR"/>
          </a:p>
        </p:txBody>
      </p:sp>
      <p:sp>
        <p:nvSpPr>
          <p:cNvPr id="6" name="날짜 개체 틀 5"/>
          <p:cNvSpPr>
            <a:spLocks noGrp="1"/>
          </p:cNvSpPr>
          <p:nvPr>
            <p:ph type="dt" sz="half" idx="12"/>
          </p:nvPr>
        </p:nvSpPr>
        <p:spPr/>
        <p:txBody>
          <a:bodyPr/>
          <a:lstStyle>
            <a:lvl1pPr>
              <a:defRPr/>
            </a:lvl1pPr>
          </a:lstStyle>
          <a:p>
            <a:endParaRPr lang="en-US" altLang="ko-KR"/>
          </a:p>
        </p:txBody>
      </p:sp>
    </p:spTree>
    <p:extLst>
      <p:ext uri="{BB962C8B-B14F-4D97-AF65-F5344CB8AC3E}">
        <p14:creationId xmlns:p14="http://schemas.microsoft.com/office/powerpoint/2010/main" val="1547609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685800" y="293688"/>
            <a:ext cx="4648200" cy="563562"/>
          </a:xfrm>
        </p:spPr>
        <p:txBody>
          <a:bodyPr/>
          <a:lstStyle/>
          <a:p>
            <a:r>
              <a:rPr lang="ko-KR" altLang="en-US"/>
              <a:t>마스터 제목 스타일 편집</a:t>
            </a:r>
          </a:p>
        </p:txBody>
      </p:sp>
      <p:sp>
        <p:nvSpPr>
          <p:cNvPr id="3" name="표 개체 틀 2"/>
          <p:cNvSpPr>
            <a:spLocks noGrp="1"/>
          </p:cNvSpPr>
          <p:nvPr>
            <p:ph type="tbl" idx="1"/>
          </p:nvPr>
        </p:nvSpPr>
        <p:spPr>
          <a:xfrm>
            <a:off x="457200" y="1143000"/>
            <a:ext cx="8229600" cy="4895850"/>
          </a:xfrm>
        </p:spPr>
        <p:txBody>
          <a:bodyPr/>
          <a:lstStyle/>
          <a:p>
            <a:r>
              <a:rPr lang="ko-KR" altLang="en-US"/>
              <a:t>표를 추가하려면 아이콘을 클릭하십시오</a:t>
            </a:r>
          </a:p>
        </p:txBody>
      </p:sp>
      <p:sp>
        <p:nvSpPr>
          <p:cNvPr id="4" name="바닥글 개체 틀 3"/>
          <p:cNvSpPr>
            <a:spLocks noGrp="1"/>
          </p:cNvSpPr>
          <p:nvPr>
            <p:ph type="ftr" sz="quarter" idx="10"/>
          </p:nvPr>
        </p:nvSpPr>
        <p:spPr>
          <a:xfrm>
            <a:off x="6248400" y="6537325"/>
            <a:ext cx="2438400" cy="244475"/>
          </a:xfrm>
        </p:spPr>
        <p:txBody>
          <a:bodyPr/>
          <a:lstStyle>
            <a:lvl1pPr>
              <a:defRPr/>
            </a:lvl1pPr>
          </a:lstStyle>
          <a:p>
            <a:endParaRPr lang="en-US" altLang="ko-KR"/>
          </a:p>
        </p:txBody>
      </p:sp>
      <p:sp>
        <p:nvSpPr>
          <p:cNvPr id="5" name="슬라이드 번호 개체 틀 4"/>
          <p:cNvSpPr>
            <a:spLocks noGrp="1"/>
          </p:cNvSpPr>
          <p:nvPr>
            <p:ph type="sldNum" sz="quarter" idx="11"/>
          </p:nvPr>
        </p:nvSpPr>
        <p:spPr>
          <a:xfrm>
            <a:off x="152400" y="6499225"/>
            <a:ext cx="2133600" cy="244475"/>
          </a:xfrm>
        </p:spPr>
        <p:txBody>
          <a:bodyPr/>
          <a:lstStyle>
            <a:lvl1pPr>
              <a:defRPr/>
            </a:lvl1pPr>
          </a:lstStyle>
          <a:p>
            <a:fld id="{B6ADD324-16CF-4E4F-8B81-C83D7EEB509D}" type="slidenum">
              <a:rPr lang="ko-KR" altLang="en-US"/>
              <a:pPr/>
              <a:t>‹#›</a:t>
            </a:fld>
            <a:endParaRPr lang="en-US" altLang="ko-KR"/>
          </a:p>
        </p:txBody>
      </p:sp>
      <p:sp>
        <p:nvSpPr>
          <p:cNvPr id="6" name="날짜 개체 틀 5"/>
          <p:cNvSpPr>
            <a:spLocks noGrp="1"/>
          </p:cNvSpPr>
          <p:nvPr>
            <p:ph type="dt" sz="half" idx="12"/>
          </p:nvPr>
        </p:nvSpPr>
        <p:spPr>
          <a:xfrm>
            <a:off x="3733800" y="6537325"/>
            <a:ext cx="2133600" cy="244475"/>
          </a:xfrm>
        </p:spPr>
        <p:txBody>
          <a:bodyPr/>
          <a:lstStyle>
            <a:lvl1pPr>
              <a:defRPr/>
            </a:lvl1pPr>
          </a:lstStyle>
          <a:p>
            <a:endParaRPr lang="en-US" altLang="ko-KR"/>
          </a:p>
        </p:txBody>
      </p:sp>
    </p:spTree>
    <p:extLst>
      <p:ext uri="{BB962C8B-B14F-4D97-AF65-F5344CB8AC3E}">
        <p14:creationId xmlns:p14="http://schemas.microsoft.com/office/powerpoint/2010/main" val="1827059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01142"/>
            <a:ext cx="6563072" cy="563562"/>
          </a:xfrm>
        </p:spPr>
        <p:txBody>
          <a:bodyPr/>
          <a:lstStyle>
            <a:lvl1pPr>
              <a:defRPr sz="2800">
                <a:latin typeface="맑은 고딕" panose="020B0503020000020004" pitchFamily="50" charset="-127"/>
                <a:ea typeface="맑은 고딕" panose="020B0503020000020004" pitchFamily="50" charset="-127"/>
              </a:defRPr>
            </a:lvl1pPr>
          </a:lstStyle>
          <a:p>
            <a:r>
              <a:rPr lang="ko-KR" altLang="en-US" dirty="0"/>
              <a:t>마스터 제목 스타일 편집</a:t>
            </a:r>
          </a:p>
        </p:txBody>
      </p:sp>
      <p:sp>
        <p:nvSpPr>
          <p:cNvPr id="3" name="내용 개체 틀 2"/>
          <p:cNvSpPr>
            <a:spLocks noGrp="1"/>
          </p:cNvSpPr>
          <p:nvPr>
            <p:ph idx="1"/>
          </p:nvPr>
        </p:nvSpPr>
        <p:spPr>
          <a:xfrm>
            <a:off x="457200" y="1143000"/>
            <a:ext cx="8229600" cy="2108269"/>
          </a:xfrm>
        </p:spPr>
        <p:txBody>
          <a:bodyPr>
            <a:noAutofit/>
          </a:bodyPr>
          <a:lstStyle>
            <a:lvl1pPr>
              <a:lnSpc>
                <a:spcPct val="130000"/>
              </a:lnSpc>
              <a:defRPr sz="2000">
                <a:latin typeface="맑은 고딕" panose="020B0503020000020004" pitchFamily="50" charset="-127"/>
                <a:ea typeface="맑은 고딕" panose="020B0503020000020004" pitchFamily="50" charset="-127"/>
              </a:defRPr>
            </a:lvl1pPr>
            <a:lvl2pPr>
              <a:lnSpc>
                <a:spcPct val="130000"/>
              </a:lnSpc>
              <a:defRPr sz="2000">
                <a:latin typeface="맑은 고딕" panose="020B0503020000020004" pitchFamily="50" charset="-127"/>
                <a:ea typeface="맑은 고딕" panose="020B0503020000020004" pitchFamily="50" charset="-127"/>
              </a:defRPr>
            </a:lvl2pPr>
            <a:lvl3pPr>
              <a:lnSpc>
                <a:spcPct val="130000"/>
              </a:lnSpc>
              <a:defRPr sz="1800">
                <a:latin typeface="맑은 고딕" panose="020B0503020000020004" pitchFamily="50" charset="-127"/>
                <a:ea typeface="맑은 고딕" panose="020B0503020000020004" pitchFamily="50" charset="-127"/>
              </a:defRPr>
            </a:lvl3pPr>
            <a:lvl4pPr>
              <a:lnSpc>
                <a:spcPct val="130000"/>
              </a:lnSpc>
              <a:defRPr sz="1600">
                <a:latin typeface="맑은 고딕" panose="020B0503020000020004" pitchFamily="50" charset="-127"/>
                <a:ea typeface="맑은 고딕" panose="020B0503020000020004" pitchFamily="50" charset="-127"/>
              </a:defRPr>
            </a:lvl4pPr>
            <a:lvl5pPr>
              <a:lnSpc>
                <a:spcPct val="130000"/>
              </a:lnSpc>
              <a:defRPr sz="1600">
                <a:latin typeface="맑은 고딕" panose="020B0503020000020004" pitchFamily="50" charset="-127"/>
                <a:ea typeface="맑은 고딕" panose="020B0503020000020004" pitchFamily="50" charset="-127"/>
              </a:defRPr>
            </a:lvl5p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5" name="슬라이드 번호 개체 틀 4"/>
          <p:cNvSpPr>
            <a:spLocks noGrp="1"/>
          </p:cNvSpPr>
          <p:nvPr>
            <p:ph type="sldNum" sz="quarter" idx="11"/>
          </p:nvPr>
        </p:nvSpPr>
        <p:spPr>
          <a:xfrm>
            <a:off x="6732240" y="6537324"/>
            <a:ext cx="2133600" cy="244475"/>
          </a:xfrm>
        </p:spPr>
        <p:txBody>
          <a:bodyPr/>
          <a:lstStyle>
            <a:lvl1pPr algn="r">
              <a:defRPr/>
            </a:lvl1pPr>
          </a:lstStyle>
          <a:p>
            <a:fld id="{E623987E-48AE-48CE-A24D-8090334899AF}" type="slidenum">
              <a:rPr lang="ko-KR" altLang="en-US" smtClean="0"/>
              <a:pPr/>
              <a:t>‹#›</a:t>
            </a:fld>
            <a:endParaRPr lang="en-US" altLang="ko-KR" dirty="0"/>
          </a:p>
        </p:txBody>
      </p:sp>
      <p:sp>
        <p:nvSpPr>
          <p:cNvPr id="6" name="날짜 개체 틀 5"/>
          <p:cNvSpPr>
            <a:spLocks noGrp="1"/>
          </p:cNvSpPr>
          <p:nvPr>
            <p:ph type="dt" sz="half" idx="12"/>
          </p:nvPr>
        </p:nvSpPr>
        <p:spPr/>
        <p:txBody>
          <a:bodyPr/>
          <a:lstStyle>
            <a:lvl1pPr>
              <a:defRPr/>
            </a:lvl1pPr>
          </a:lstStyle>
          <a:p>
            <a:endParaRPr lang="en-US" altLang="ko-KR"/>
          </a:p>
        </p:txBody>
      </p:sp>
      <p:cxnSp>
        <p:nvCxnSpPr>
          <p:cNvPr id="7" name="직선 연결선 6"/>
          <p:cNvCxnSpPr/>
          <p:nvPr userDrawn="1"/>
        </p:nvCxnSpPr>
        <p:spPr bwMode="auto">
          <a:xfrm>
            <a:off x="459077" y="857250"/>
            <a:ext cx="4680000" cy="0"/>
          </a:xfrm>
          <a:prstGeom prst="line">
            <a:avLst/>
          </a:prstGeom>
          <a:solidFill>
            <a:schemeClr val="accent1"/>
          </a:solidFill>
          <a:ln w="38100" cap="flat" cmpd="sng" algn="ctr">
            <a:solidFill>
              <a:schemeClr val="accent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직선 연결선 7"/>
          <p:cNvCxnSpPr/>
          <p:nvPr userDrawn="1"/>
        </p:nvCxnSpPr>
        <p:spPr bwMode="auto">
          <a:xfrm>
            <a:off x="459077" y="900253"/>
            <a:ext cx="4680000" cy="0"/>
          </a:xfrm>
          <a:prstGeom prst="line">
            <a:avLst/>
          </a:prstGeom>
          <a:solidFill>
            <a:schemeClr val="accent1"/>
          </a:solidFill>
          <a:ln w="38100" cap="flat" cmpd="sng" algn="ctr">
            <a:solidFill>
              <a:schemeClr val="accent6">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9990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13" name="Picture 25" descr="01_back"/>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276225"/>
            <a:ext cx="4876800" cy="63150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4"/>
          <p:cNvSpPr>
            <a:spLocks noGrp="1" noChangeArrowheads="1"/>
          </p:cNvSpPr>
          <p:nvPr>
            <p:ph type="dt" sz="half" idx="2"/>
          </p:nvPr>
        </p:nvSpPr>
        <p:spPr>
          <a:xfrm>
            <a:off x="228600" y="6613525"/>
            <a:ext cx="2133600" cy="244475"/>
          </a:xfrm>
        </p:spPr>
        <p:txBody>
          <a:bodyPr/>
          <a:lstStyle>
            <a:lvl1pPr algn="l">
              <a:defRPr b="0">
                <a:solidFill>
                  <a:srgbClr val="000000"/>
                </a:solidFill>
                <a:latin typeface="Arial" panose="020B0604020202020204" pitchFamily="34" charset="0"/>
              </a:defRPr>
            </a:lvl1pPr>
          </a:lstStyle>
          <a:p>
            <a:endParaRPr lang="en-US" altLang="ko-KR"/>
          </a:p>
        </p:txBody>
      </p:sp>
      <p:sp>
        <p:nvSpPr>
          <p:cNvPr id="17" name="Rectangle 5"/>
          <p:cNvSpPr>
            <a:spLocks noGrp="1" noChangeArrowheads="1"/>
          </p:cNvSpPr>
          <p:nvPr>
            <p:ph type="ftr" sz="quarter" idx="3"/>
          </p:nvPr>
        </p:nvSpPr>
        <p:spPr>
          <a:xfrm>
            <a:off x="3200400" y="6613525"/>
            <a:ext cx="2895600" cy="244475"/>
          </a:xfrm>
        </p:spPr>
        <p:txBody>
          <a:bodyPr/>
          <a:lstStyle>
            <a:lvl1pPr algn="ctr">
              <a:defRPr sz="1000" b="0" i="0">
                <a:solidFill>
                  <a:srgbClr val="000000"/>
                </a:solidFill>
              </a:defRPr>
            </a:lvl1pPr>
          </a:lstStyle>
          <a:p>
            <a:endParaRPr lang="en-US" altLang="ko-KR"/>
          </a:p>
        </p:txBody>
      </p:sp>
      <p:sp>
        <p:nvSpPr>
          <p:cNvPr id="18" name="Rectangle 6"/>
          <p:cNvSpPr>
            <a:spLocks noGrp="1" noChangeArrowheads="1"/>
          </p:cNvSpPr>
          <p:nvPr>
            <p:ph type="sldNum" sz="quarter" idx="4"/>
          </p:nvPr>
        </p:nvSpPr>
        <p:spPr>
          <a:xfrm>
            <a:off x="6781800" y="6613525"/>
            <a:ext cx="2133600" cy="244475"/>
          </a:xfrm>
        </p:spPr>
        <p:txBody>
          <a:bodyPr/>
          <a:lstStyle>
            <a:lvl1pPr algn="r">
              <a:defRPr>
                <a:latin typeface="Arial" panose="020B0604020202020204" pitchFamily="34" charset="0"/>
              </a:defRPr>
            </a:lvl1pPr>
          </a:lstStyle>
          <a:p>
            <a:fld id="{8C6F6222-288D-42DB-BBCF-9CD3CE617EE8}" type="slidenum">
              <a:rPr lang="ko-KR" altLang="en-US"/>
              <a:pPr/>
              <a:t>‹#›</a:t>
            </a:fld>
            <a:endParaRPr lang="en-US" altLang="ko-KR"/>
          </a:p>
        </p:txBody>
      </p:sp>
      <p:sp>
        <p:nvSpPr>
          <p:cNvPr id="19" name="Rectangle 27"/>
          <p:cNvSpPr>
            <a:spLocks noChangeArrowheads="1"/>
          </p:cNvSpPr>
          <p:nvPr userDrawn="1"/>
        </p:nvSpPr>
        <p:spPr bwMode="auto">
          <a:xfrm>
            <a:off x="209550" y="266700"/>
            <a:ext cx="8705850" cy="6324600"/>
          </a:xfrm>
          <a:prstGeom prst="rect">
            <a:avLst/>
          </a:prstGeom>
          <a:noFill/>
          <a:ln w="1905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1" name="직사각형 20"/>
          <p:cNvSpPr/>
          <p:nvPr userDrawn="1"/>
        </p:nvSpPr>
        <p:spPr bwMode="auto">
          <a:xfrm>
            <a:off x="226484" y="283634"/>
            <a:ext cx="5226546" cy="6300000"/>
          </a:xfrm>
          <a:prstGeom prst="rect">
            <a:avLst/>
          </a:prstGeom>
          <a:solidFill>
            <a:schemeClr val="bg1">
              <a:alpha val="5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ko-KR" altLang="en-US" sz="1800" b="1" i="0" u="none" strike="noStrike" cap="none" normalizeH="0" baseline="0">
              <a:ln>
                <a:noFill/>
              </a:ln>
              <a:solidFill>
                <a:schemeClr val="tx1"/>
              </a:solidFill>
              <a:effectLst/>
              <a:latin typeface="Arial" panose="020B0604020202020204" pitchFamily="34" charset="0"/>
            </a:endParaRPr>
          </a:p>
        </p:txBody>
      </p:sp>
      <p:sp>
        <p:nvSpPr>
          <p:cNvPr id="14" name="Rectangle 2"/>
          <p:cNvSpPr>
            <a:spLocks noGrp="1" noChangeArrowheads="1"/>
          </p:cNvSpPr>
          <p:nvPr>
            <p:ph type="ctrTitle"/>
          </p:nvPr>
        </p:nvSpPr>
        <p:spPr>
          <a:xfrm>
            <a:off x="3810000" y="4267200"/>
            <a:ext cx="4648200" cy="381000"/>
          </a:xfrm>
        </p:spPr>
        <p:txBody>
          <a:bodyPr/>
          <a:lstStyle>
            <a:lvl1pPr>
              <a:defRPr/>
            </a:lvl1pPr>
          </a:lstStyle>
          <a:p>
            <a:pPr lvl="0"/>
            <a:r>
              <a:rPr lang="ko-KR" altLang="en-US" noProof="0" dirty="0"/>
              <a:t>마스터 제목 스타일 편집</a:t>
            </a:r>
          </a:p>
        </p:txBody>
      </p:sp>
    </p:spTree>
    <p:extLst>
      <p:ext uri="{BB962C8B-B14F-4D97-AF65-F5344CB8AC3E}">
        <p14:creationId xmlns:p14="http://schemas.microsoft.com/office/powerpoint/2010/main" val="3932399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457200" y="1143000"/>
            <a:ext cx="4038600" cy="48958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143000"/>
            <a:ext cx="4038600" cy="48958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바닥글 개체 틀 4"/>
          <p:cNvSpPr>
            <a:spLocks noGrp="1"/>
          </p:cNvSpPr>
          <p:nvPr>
            <p:ph type="ftr" sz="quarter" idx="10"/>
          </p:nvPr>
        </p:nvSpPr>
        <p:spPr/>
        <p:txBody>
          <a:bodyPr/>
          <a:lstStyle>
            <a:lvl1pPr>
              <a:defRPr/>
            </a:lvl1pPr>
          </a:lstStyle>
          <a:p>
            <a:endParaRPr lang="en-US" altLang="ko-KR"/>
          </a:p>
        </p:txBody>
      </p:sp>
      <p:sp>
        <p:nvSpPr>
          <p:cNvPr id="6" name="슬라이드 번호 개체 틀 5"/>
          <p:cNvSpPr>
            <a:spLocks noGrp="1"/>
          </p:cNvSpPr>
          <p:nvPr>
            <p:ph type="sldNum" sz="quarter" idx="11"/>
          </p:nvPr>
        </p:nvSpPr>
        <p:spPr/>
        <p:txBody>
          <a:bodyPr/>
          <a:lstStyle>
            <a:lvl1pPr>
              <a:defRPr/>
            </a:lvl1pPr>
          </a:lstStyle>
          <a:p>
            <a:fld id="{0CB5DD7B-F008-4F3E-9E3F-7F14B7B657E1}" type="slidenum">
              <a:rPr lang="ko-KR" altLang="en-US"/>
              <a:pPr/>
              <a:t>‹#›</a:t>
            </a:fld>
            <a:endParaRPr lang="en-US" altLang="ko-KR"/>
          </a:p>
        </p:txBody>
      </p:sp>
      <p:sp>
        <p:nvSpPr>
          <p:cNvPr id="7" name="날짜 개체 틀 6"/>
          <p:cNvSpPr>
            <a:spLocks noGrp="1"/>
          </p:cNvSpPr>
          <p:nvPr>
            <p:ph type="dt" sz="half" idx="12"/>
          </p:nvPr>
        </p:nvSpPr>
        <p:spPr/>
        <p:txBody>
          <a:bodyPr/>
          <a:lstStyle>
            <a:lvl1pPr>
              <a:defRPr/>
            </a:lvl1pPr>
          </a:lstStyle>
          <a:p>
            <a:endParaRPr lang="en-US" altLang="ko-KR"/>
          </a:p>
        </p:txBody>
      </p:sp>
    </p:spTree>
    <p:extLst>
      <p:ext uri="{BB962C8B-B14F-4D97-AF65-F5344CB8AC3E}">
        <p14:creationId xmlns:p14="http://schemas.microsoft.com/office/powerpoint/2010/main" val="177373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내용 개체 틀 3"/>
          <p:cNvSpPr>
            <a:spLocks noGrp="1"/>
          </p:cNvSpPr>
          <p:nvPr>
            <p:ph sz="half" idx="2"/>
          </p:nvPr>
        </p:nvSpPr>
        <p:spPr>
          <a:xfrm>
            <a:off x="630238" y="2505075"/>
            <a:ext cx="3868737"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바닥글 개체 틀 6"/>
          <p:cNvSpPr>
            <a:spLocks noGrp="1"/>
          </p:cNvSpPr>
          <p:nvPr>
            <p:ph type="ftr" sz="quarter" idx="10"/>
          </p:nvPr>
        </p:nvSpPr>
        <p:spPr/>
        <p:txBody>
          <a:bodyPr/>
          <a:lstStyle>
            <a:lvl1pPr>
              <a:defRPr/>
            </a:lvl1pPr>
          </a:lstStyle>
          <a:p>
            <a:endParaRPr lang="en-US" altLang="ko-KR"/>
          </a:p>
        </p:txBody>
      </p:sp>
      <p:sp>
        <p:nvSpPr>
          <p:cNvPr id="8" name="슬라이드 번호 개체 틀 7"/>
          <p:cNvSpPr>
            <a:spLocks noGrp="1"/>
          </p:cNvSpPr>
          <p:nvPr>
            <p:ph type="sldNum" sz="quarter" idx="11"/>
          </p:nvPr>
        </p:nvSpPr>
        <p:spPr/>
        <p:txBody>
          <a:bodyPr/>
          <a:lstStyle>
            <a:lvl1pPr>
              <a:defRPr/>
            </a:lvl1pPr>
          </a:lstStyle>
          <a:p>
            <a:fld id="{9FAE6F87-DC15-4162-8859-26AC3A3F6B25}" type="slidenum">
              <a:rPr lang="ko-KR" altLang="en-US"/>
              <a:pPr/>
              <a:t>‹#›</a:t>
            </a:fld>
            <a:endParaRPr lang="en-US" altLang="ko-KR"/>
          </a:p>
        </p:txBody>
      </p:sp>
      <p:sp>
        <p:nvSpPr>
          <p:cNvPr id="9" name="날짜 개체 틀 8"/>
          <p:cNvSpPr>
            <a:spLocks noGrp="1"/>
          </p:cNvSpPr>
          <p:nvPr>
            <p:ph type="dt" sz="half" idx="12"/>
          </p:nvPr>
        </p:nvSpPr>
        <p:spPr/>
        <p:txBody>
          <a:bodyPr/>
          <a:lstStyle>
            <a:lvl1pPr>
              <a:defRPr/>
            </a:lvl1pPr>
          </a:lstStyle>
          <a:p>
            <a:endParaRPr lang="en-US" altLang="ko-KR"/>
          </a:p>
        </p:txBody>
      </p:sp>
    </p:spTree>
    <p:extLst>
      <p:ext uri="{BB962C8B-B14F-4D97-AF65-F5344CB8AC3E}">
        <p14:creationId xmlns:p14="http://schemas.microsoft.com/office/powerpoint/2010/main" val="155692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바닥글 개체 틀 2"/>
          <p:cNvSpPr>
            <a:spLocks noGrp="1"/>
          </p:cNvSpPr>
          <p:nvPr>
            <p:ph type="ftr" sz="quarter" idx="10"/>
          </p:nvPr>
        </p:nvSpPr>
        <p:spPr/>
        <p:txBody>
          <a:bodyPr/>
          <a:lstStyle>
            <a:lvl1pPr>
              <a:defRPr/>
            </a:lvl1pPr>
          </a:lstStyle>
          <a:p>
            <a:endParaRPr lang="en-US" altLang="ko-KR"/>
          </a:p>
        </p:txBody>
      </p:sp>
      <p:sp>
        <p:nvSpPr>
          <p:cNvPr id="4" name="슬라이드 번호 개체 틀 3"/>
          <p:cNvSpPr>
            <a:spLocks noGrp="1"/>
          </p:cNvSpPr>
          <p:nvPr>
            <p:ph type="sldNum" sz="quarter" idx="11"/>
          </p:nvPr>
        </p:nvSpPr>
        <p:spPr/>
        <p:txBody>
          <a:bodyPr/>
          <a:lstStyle>
            <a:lvl1pPr>
              <a:defRPr/>
            </a:lvl1pPr>
          </a:lstStyle>
          <a:p>
            <a:fld id="{69D11F82-74B1-4465-BF20-5F99098587D4}" type="slidenum">
              <a:rPr lang="ko-KR" altLang="en-US"/>
              <a:pPr/>
              <a:t>‹#›</a:t>
            </a:fld>
            <a:endParaRPr lang="en-US" altLang="ko-KR"/>
          </a:p>
        </p:txBody>
      </p:sp>
      <p:sp>
        <p:nvSpPr>
          <p:cNvPr id="5" name="날짜 개체 틀 4"/>
          <p:cNvSpPr>
            <a:spLocks noGrp="1"/>
          </p:cNvSpPr>
          <p:nvPr>
            <p:ph type="dt" sz="half" idx="12"/>
          </p:nvPr>
        </p:nvSpPr>
        <p:spPr/>
        <p:txBody>
          <a:bodyPr/>
          <a:lstStyle>
            <a:lvl1pPr>
              <a:defRPr/>
            </a:lvl1pPr>
          </a:lstStyle>
          <a:p>
            <a:endParaRPr lang="en-US" altLang="ko-KR"/>
          </a:p>
        </p:txBody>
      </p:sp>
    </p:spTree>
    <p:extLst>
      <p:ext uri="{BB962C8B-B14F-4D97-AF65-F5344CB8AC3E}">
        <p14:creationId xmlns:p14="http://schemas.microsoft.com/office/powerpoint/2010/main" val="329529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바닥글 개체 틀 1"/>
          <p:cNvSpPr>
            <a:spLocks noGrp="1"/>
          </p:cNvSpPr>
          <p:nvPr>
            <p:ph type="ftr" sz="quarter" idx="10"/>
          </p:nvPr>
        </p:nvSpPr>
        <p:spPr/>
        <p:txBody>
          <a:bodyPr/>
          <a:lstStyle>
            <a:lvl1pPr>
              <a:defRPr/>
            </a:lvl1pPr>
          </a:lstStyle>
          <a:p>
            <a:endParaRPr lang="en-US" altLang="ko-KR"/>
          </a:p>
        </p:txBody>
      </p:sp>
      <p:sp>
        <p:nvSpPr>
          <p:cNvPr id="3" name="슬라이드 번호 개체 틀 2"/>
          <p:cNvSpPr>
            <a:spLocks noGrp="1"/>
          </p:cNvSpPr>
          <p:nvPr>
            <p:ph type="sldNum" sz="quarter" idx="11"/>
          </p:nvPr>
        </p:nvSpPr>
        <p:spPr/>
        <p:txBody>
          <a:bodyPr/>
          <a:lstStyle>
            <a:lvl1pPr>
              <a:defRPr/>
            </a:lvl1pPr>
          </a:lstStyle>
          <a:p>
            <a:fld id="{EA8170D1-021F-4997-AB49-EFE32B48E9DC}" type="slidenum">
              <a:rPr lang="ko-KR" altLang="en-US"/>
              <a:pPr/>
              <a:t>‹#›</a:t>
            </a:fld>
            <a:endParaRPr lang="en-US" altLang="ko-KR"/>
          </a:p>
        </p:txBody>
      </p:sp>
      <p:sp>
        <p:nvSpPr>
          <p:cNvPr id="4" name="날짜 개체 틀 3"/>
          <p:cNvSpPr>
            <a:spLocks noGrp="1"/>
          </p:cNvSpPr>
          <p:nvPr>
            <p:ph type="dt" sz="half" idx="12"/>
          </p:nvPr>
        </p:nvSpPr>
        <p:spPr/>
        <p:txBody>
          <a:bodyPr/>
          <a:lstStyle>
            <a:lvl1pPr>
              <a:defRPr/>
            </a:lvl1pPr>
          </a:lstStyle>
          <a:p>
            <a:endParaRPr lang="en-US" altLang="ko-KR"/>
          </a:p>
        </p:txBody>
      </p:sp>
    </p:spTree>
    <p:extLst>
      <p:ext uri="{BB962C8B-B14F-4D97-AF65-F5344CB8AC3E}">
        <p14:creationId xmlns:p14="http://schemas.microsoft.com/office/powerpoint/2010/main" val="1839272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바닥글 개체 틀 4"/>
          <p:cNvSpPr>
            <a:spLocks noGrp="1"/>
          </p:cNvSpPr>
          <p:nvPr>
            <p:ph type="ftr" sz="quarter" idx="10"/>
          </p:nvPr>
        </p:nvSpPr>
        <p:spPr/>
        <p:txBody>
          <a:bodyPr/>
          <a:lstStyle>
            <a:lvl1pPr>
              <a:defRPr/>
            </a:lvl1pPr>
          </a:lstStyle>
          <a:p>
            <a:endParaRPr lang="en-US" altLang="ko-KR"/>
          </a:p>
        </p:txBody>
      </p:sp>
      <p:sp>
        <p:nvSpPr>
          <p:cNvPr id="6" name="슬라이드 번호 개체 틀 5"/>
          <p:cNvSpPr>
            <a:spLocks noGrp="1"/>
          </p:cNvSpPr>
          <p:nvPr>
            <p:ph type="sldNum" sz="quarter" idx="11"/>
          </p:nvPr>
        </p:nvSpPr>
        <p:spPr/>
        <p:txBody>
          <a:bodyPr/>
          <a:lstStyle>
            <a:lvl1pPr>
              <a:defRPr/>
            </a:lvl1pPr>
          </a:lstStyle>
          <a:p>
            <a:fld id="{BE95C9BB-2D1A-49DE-A0E4-164DE14BDCC7}" type="slidenum">
              <a:rPr lang="ko-KR" altLang="en-US"/>
              <a:pPr/>
              <a:t>‹#›</a:t>
            </a:fld>
            <a:endParaRPr lang="en-US" altLang="ko-KR"/>
          </a:p>
        </p:txBody>
      </p:sp>
      <p:sp>
        <p:nvSpPr>
          <p:cNvPr id="7" name="날짜 개체 틀 6"/>
          <p:cNvSpPr>
            <a:spLocks noGrp="1"/>
          </p:cNvSpPr>
          <p:nvPr>
            <p:ph type="dt" sz="half" idx="12"/>
          </p:nvPr>
        </p:nvSpPr>
        <p:spPr/>
        <p:txBody>
          <a:bodyPr/>
          <a:lstStyle>
            <a:lvl1pPr>
              <a:defRPr/>
            </a:lvl1pPr>
          </a:lstStyle>
          <a:p>
            <a:endParaRPr lang="en-US" altLang="ko-KR"/>
          </a:p>
        </p:txBody>
      </p:sp>
    </p:spTree>
    <p:extLst>
      <p:ext uri="{BB962C8B-B14F-4D97-AF65-F5344CB8AC3E}">
        <p14:creationId xmlns:p14="http://schemas.microsoft.com/office/powerpoint/2010/main" val="357067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바닥글 개체 틀 4"/>
          <p:cNvSpPr>
            <a:spLocks noGrp="1"/>
          </p:cNvSpPr>
          <p:nvPr>
            <p:ph type="ftr" sz="quarter" idx="10"/>
          </p:nvPr>
        </p:nvSpPr>
        <p:spPr/>
        <p:txBody>
          <a:bodyPr/>
          <a:lstStyle>
            <a:lvl1pPr>
              <a:defRPr/>
            </a:lvl1pPr>
          </a:lstStyle>
          <a:p>
            <a:endParaRPr lang="en-US" altLang="ko-KR"/>
          </a:p>
        </p:txBody>
      </p:sp>
      <p:sp>
        <p:nvSpPr>
          <p:cNvPr id="6" name="슬라이드 번호 개체 틀 5"/>
          <p:cNvSpPr>
            <a:spLocks noGrp="1"/>
          </p:cNvSpPr>
          <p:nvPr>
            <p:ph type="sldNum" sz="quarter" idx="11"/>
          </p:nvPr>
        </p:nvSpPr>
        <p:spPr/>
        <p:txBody>
          <a:bodyPr/>
          <a:lstStyle>
            <a:lvl1pPr>
              <a:defRPr/>
            </a:lvl1pPr>
          </a:lstStyle>
          <a:p>
            <a:fld id="{62962DF0-5181-4FF0-80EB-923631603AC4}" type="slidenum">
              <a:rPr lang="ko-KR" altLang="en-US"/>
              <a:pPr/>
              <a:t>‹#›</a:t>
            </a:fld>
            <a:endParaRPr lang="en-US" altLang="ko-KR"/>
          </a:p>
        </p:txBody>
      </p:sp>
      <p:sp>
        <p:nvSpPr>
          <p:cNvPr id="7" name="날짜 개체 틀 6"/>
          <p:cNvSpPr>
            <a:spLocks noGrp="1"/>
          </p:cNvSpPr>
          <p:nvPr>
            <p:ph type="dt" sz="half" idx="12"/>
          </p:nvPr>
        </p:nvSpPr>
        <p:spPr/>
        <p:txBody>
          <a:bodyPr/>
          <a:lstStyle>
            <a:lvl1pPr>
              <a:defRPr/>
            </a:lvl1pPr>
          </a:lstStyle>
          <a:p>
            <a:endParaRPr lang="en-US" altLang="ko-KR"/>
          </a:p>
        </p:txBody>
      </p:sp>
    </p:spTree>
    <p:extLst>
      <p:ext uri="{BB962C8B-B14F-4D97-AF65-F5344CB8AC3E}">
        <p14:creationId xmlns:p14="http://schemas.microsoft.com/office/powerpoint/2010/main" val="332518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79" name="Rectangle 55"/>
          <p:cNvSpPr>
            <a:spLocks noChangeArrowheads="1"/>
          </p:cNvSpPr>
          <p:nvPr/>
        </p:nvSpPr>
        <p:spPr bwMode="gray">
          <a:xfrm>
            <a:off x="5715000" y="6191250"/>
            <a:ext cx="3009900" cy="4000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78" name="Rectangle 54"/>
          <p:cNvSpPr>
            <a:spLocks noChangeArrowheads="1"/>
          </p:cNvSpPr>
          <p:nvPr/>
        </p:nvSpPr>
        <p:spPr bwMode="gray">
          <a:xfrm>
            <a:off x="609600" y="152400"/>
            <a:ext cx="5562600" cy="10858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27" name="Rectangle 3"/>
          <p:cNvSpPr>
            <a:spLocks noGrp="1" noChangeArrowheads="1"/>
          </p:cNvSpPr>
          <p:nvPr>
            <p:ph type="body" idx="1"/>
          </p:nvPr>
        </p:nvSpPr>
        <p:spPr bwMode="gray">
          <a:xfrm>
            <a:off x="457200" y="1143000"/>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1029" name="Rectangle 5"/>
          <p:cNvSpPr>
            <a:spLocks noGrp="1" noChangeArrowheads="1"/>
          </p:cNvSpPr>
          <p:nvPr>
            <p:ph type="ftr" sz="quarter" idx="3"/>
          </p:nvPr>
        </p:nvSpPr>
        <p:spPr bwMode="gray">
          <a:xfrm>
            <a:off x="6248400" y="6537325"/>
            <a:ext cx="243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2000" i="1">
                <a:solidFill>
                  <a:srgbClr val="CC0000"/>
                </a:solidFill>
                <a:ea typeface="굴림" panose="020B0600000101010101" pitchFamily="50" charset="-127"/>
              </a:defRPr>
            </a:lvl1pPr>
          </a:lstStyle>
          <a:p>
            <a:endParaRPr lang="en-US" altLang="ko-KR"/>
          </a:p>
        </p:txBody>
      </p:sp>
      <p:sp>
        <p:nvSpPr>
          <p:cNvPr id="1030" name="Rectangle 6"/>
          <p:cNvSpPr>
            <a:spLocks noGrp="1" noChangeArrowheads="1"/>
          </p:cNvSpPr>
          <p:nvPr>
            <p:ph type="sldNum" sz="quarter" idx="4"/>
          </p:nvPr>
        </p:nvSpPr>
        <p:spPr bwMode="gray">
          <a:xfrm>
            <a:off x="152400" y="6499225"/>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b="0">
                <a:solidFill>
                  <a:srgbClr val="000000"/>
                </a:solidFill>
                <a:latin typeface="+mn-lt"/>
                <a:ea typeface="굴림" panose="020B0600000101010101" pitchFamily="50" charset="-127"/>
              </a:defRPr>
            </a:lvl1pPr>
          </a:lstStyle>
          <a:p>
            <a:fld id="{3FB966AF-1378-4595-B3EA-A42DA993B1F3}" type="slidenum">
              <a:rPr lang="ko-KR" altLang="en-US"/>
              <a:pPr/>
              <a:t>‹#›</a:t>
            </a:fld>
            <a:endParaRPr lang="en-US" altLang="ko-KR"/>
          </a:p>
        </p:txBody>
      </p:sp>
      <p:sp>
        <p:nvSpPr>
          <p:cNvPr id="1026" name="Rectangle 2"/>
          <p:cNvSpPr>
            <a:spLocks noGrp="1" noChangeArrowheads="1"/>
          </p:cNvSpPr>
          <p:nvPr>
            <p:ph type="title"/>
          </p:nvPr>
        </p:nvSpPr>
        <p:spPr bwMode="gray">
          <a:xfrm>
            <a:off x="457200" y="293688"/>
            <a:ext cx="6563072"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ko-KR" altLang="en-US"/>
              <a:t>마스터 제목 스타일 편집</a:t>
            </a:r>
          </a:p>
        </p:txBody>
      </p:sp>
      <p:sp>
        <p:nvSpPr>
          <p:cNvPr id="1028" name="Rectangle 4"/>
          <p:cNvSpPr>
            <a:spLocks noGrp="1" noChangeArrowheads="1"/>
          </p:cNvSpPr>
          <p:nvPr>
            <p:ph type="dt" sz="half" idx="2"/>
          </p:nvPr>
        </p:nvSpPr>
        <p:spPr bwMode="gray">
          <a:xfrm>
            <a:off x="3733800" y="6537325"/>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rgbClr val="5F5F5F"/>
                </a:solidFill>
                <a:latin typeface="+mn-lt"/>
                <a:ea typeface="굴림" panose="020B0600000101010101" pitchFamily="50" charset="-127"/>
              </a:defRPr>
            </a:lvl1pPr>
          </a:lstStyle>
          <a:p>
            <a:endParaRPr lang="en-US" altLang="ko-K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eaLnBrk="1" fontAlgn="base" latinLnBrk="1" hangingPunct="1">
        <a:spcBef>
          <a:spcPct val="0"/>
        </a:spcBef>
        <a:spcAft>
          <a:spcPct val="0"/>
        </a:spcAft>
        <a:defRPr sz="3200" b="1" kern="1200">
          <a:solidFill>
            <a:srgbClr val="000000"/>
          </a:solidFill>
          <a:latin typeface="+mj-lt"/>
          <a:ea typeface="+mj-ea"/>
          <a:cs typeface="+mj-cs"/>
        </a:defRPr>
      </a:lvl1pPr>
      <a:lvl2pPr algn="l" rtl="0" eaLnBrk="1" fontAlgn="base" latinLnBrk="1" hangingPunct="1">
        <a:spcBef>
          <a:spcPct val="0"/>
        </a:spcBef>
        <a:spcAft>
          <a:spcPct val="0"/>
        </a:spcAft>
        <a:defRPr sz="3200" b="1">
          <a:solidFill>
            <a:srgbClr val="000000"/>
          </a:solidFill>
          <a:latin typeface="Verdana" panose="020B0604030504040204" pitchFamily="34" charset="0"/>
        </a:defRPr>
      </a:lvl2pPr>
      <a:lvl3pPr algn="l" rtl="0" eaLnBrk="1" fontAlgn="base" latinLnBrk="1" hangingPunct="1">
        <a:spcBef>
          <a:spcPct val="0"/>
        </a:spcBef>
        <a:spcAft>
          <a:spcPct val="0"/>
        </a:spcAft>
        <a:defRPr sz="3200" b="1">
          <a:solidFill>
            <a:srgbClr val="000000"/>
          </a:solidFill>
          <a:latin typeface="Verdana" panose="020B0604030504040204" pitchFamily="34" charset="0"/>
        </a:defRPr>
      </a:lvl3pPr>
      <a:lvl4pPr algn="l" rtl="0" eaLnBrk="1" fontAlgn="base" latinLnBrk="1" hangingPunct="1">
        <a:spcBef>
          <a:spcPct val="0"/>
        </a:spcBef>
        <a:spcAft>
          <a:spcPct val="0"/>
        </a:spcAft>
        <a:defRPr sz="3200" b="1">
          <a:solidFill>
            <a:srgbClr val="000000"/>
          </a:solidFill>
          <a:latin typeface="Verdana" panose="020B0604030504040204" pitchFamily="34" charset="0"/>
        </a:defRPr>
      </a:lvl4pPr>
      <a:lvl5pPr algn="l" rtl="0" eaLnBrk="1" fontAlgn="base" latinLnBrk="1" hangingPunct="1">
        <a:spcBef>
          <a:spcPct val="0"/>
        </a:spcBef>
        <a:spcAft>
          <a:spcPct val="0"/>
        </a:spcAft>
        <a:defRPr sz="3200" b="1">
          <a:solidFill>
            <a:srgbClr val="000000"/>
          </a:solidFill>
          <a:latin typeface="Verdana" panose="020B0604030504040204" pitchFamily="34" charset="0"/>
        </a:defRPr>
      </a:lvl5pPr>
      <a:lvl6pPr marL="457200" algn="l" rtl="0" eaLnBrk="1" fontAlgn="base" latinLnBrk="1" hangingPunct="1">
        <a:spcBef>
          <a:spcPct val="0"/>
        </a:spcBef>
        <a:spcAft>
          <a:spcPct val="0"/>
        </a:spcAft>
        <a:defRPr sz="3200" b="1">
          <a:solidFill>
            <a:srgbClr val="000000"/>
          </a:solidFill>
          <a:latin typeface="Verdana" panose="020B0604030504040204" pitchFamily="34" charset="0"/>
        </a:defRPr>
      </a:lvl6pPr>
      <a:lvl7pPr marL="914400" algn="l" rtl="0" eaLnBrk="1" fontAlgn="base" latinLnBrk="1" hangingPunct="1">
        <a:spcBef>
          <a:spcPct val="0"/>
        </a:spcBef>
        <a:spcAft>
          <a:spcPct val="0"/>
        </a:spcAft>
        <a:defRPr sz="3200" b="1">
          <a:solidFill>
            <a:srgbClr val="000000"/>
          </a:solidFill>
          <a:latin typeface="Verdana" panose="020B0604030504040204" pitchFamily="34" charset="0"/>
        </a:defRPr>
      </a:lvl7pPr>
      <a:lvl8pPr marL="1371600" algn="l" rtl="0" eaLnBrk="1" fontAlgn="base" latinLnBrk="1" hangingPunct="1">
        <a:spcBef>
          <a:spcPct val="0"/>
        </a:spcBef>
        <a:spcAft>
          <a:spcPct val="0"/>
        </a:spcAft>
        <a:defRPr sz="3200" b="1">
          <a:solidFill>
            <a:srgbClr val="000000"/>
          </a:solidFill>
          <a:latin typeface="Verdana" panose="020B0604030504040204" pitchFamily="34" charset="0"/>
        </a:defRPr>
      </a:lvl8pPr>
      <a:lvl9pPr marL="1828800" algn="l" rtl="0" eaLnBrk="1" fontAlgn="base" latinLnBrk="1" hangingPunct="1">
        <a:spcBef>
          <a:spcPct val="0"/>
        </a:spcBef>
        <a:spcAft>
          <a:spcPct val="0"/>
        </a:spcAft>
        <a:defRPr sz="3200" b="1">
          <a:solidFill>
            <a:srgbClr val="000000"/>
          </a:solidFill>
          <a:latin typeface="Verdana" panose="020B0604030504040204" pitchFamily="34" charset="0"/>
        </a:defRPr>
      </a:lvl9pPr>
    </p:titleStyle>
    <p:bodyStyle>
      <a:lvl1pPr marL="342900" indent="-342900" algn="l" rtl="0" eaLnBrk="1" fontAlgn="base" latinLnBrk="1" hangingPunct="1">
        <a:spcBef>
          <a:spcPct val="20000"/>
        </a:spcBef>
        <a:spcAft>
          <a:spcPct val="0"/>
        </a:spcAft>
        <a:buClr>
          <a:schemeClr val="hlink"/>
        </a:buClr>
        <a:buFont typeface="Wingdings" panose="05000000000000000000" pitchFamily="2" charset="2"/>
        <a:buChar char="v"/>
        <a:defRPr sz="2800" b="1" kern="1200">
          <a:solidFill>
            <a:schemeClr val="tx2">
              <a:lumMod val="75000"/>
            </a:schemeClr>
          </a:solidFill>
          <a:latin typeface="+mn-lt"/>
          <a:ea typeface="+mn-ea"/>
          <a:cs typeface="+mn-cs"/>
        </a:defRPr>
      </a:lvl1pPr>
      <a:lvl2pPr marL="742950" indent="-285750" algn="l" rtl="0" eaLnBrk="1" fontAlgn="base" latinLnBrk="1" hangingPunct="1">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1" fontAlgn="base" latinLnBrk="1" hangingPunct="1">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1" fontAlgn="base" latinLnBrk="1" hangingPunct="1">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1" fontAlgn="base" latinLnBrk="1" hangingPunct="1">
        <a:spcBef>
          <a:spcPct val="20000"/>
        </a:spcBef>
        <a:spcAft>
          <a:spcPct val="0"/>
        </a:spcAft>
        <a:buChar char="»"/>
        <a:defRPr sz="2000" kern="1200">
          <a:solidFill>
            <a:schemeClr val="tx1"/>
          </a:solidFill>
          <a:latin typeface="Arial" panose="020B0604020202020204" pitchFamily="34" charset="0"/>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32778" y="2204864"/>
            <a:ext cx="8663880" cy="2160240"/>
          </a:xfrm>
          <a:solidFill>
            <a:schemeClr val="bg1">
              <a:alpha val="76000"/>
            </a:schemeClr>
          </a:solidFill>
        </p:spPr>
        <p:txBody>
          <a:bodyPr tIns="324000" anchor="t"/>
          <a:lstStyle/>
          <a:p>
            <a:pPr algn="ctr">
              <a:lnSpc>
                <a:spcPct val="150000"/>
              </a:lnSpc>
            </a:pPr>
            <a:r>
              <a:rPr lang="en-US" altLang="ko-KR" sz="2800" dirty="0"/>
              <a:t>Social Capital and Healthy Aging</a:t>
            </a:r>
            <a:br>
              <a:rPr lang="en-US" altLang="ko-KR" sz="2800" dirty="0"/>
            </a:br>
            <a:r>
              <a:rPr lang="en-US" altLang="ko-KR" sz="1800" dirty="0"/>
              <a:t>: A study on the effect of social capital using multilevel modeling</a:t>
            </a:r>
            <a:endParaRPr lang="en-US" altLang="ko-KR" sz="3000" b="0" dirty="0">
              <a:ea typeface="굴림" panose="020B0600000101010101" pitchFamily="50" charset="-127"/>
            </a:endParaRPr>
          </a:p>
        </p:txBody>
      </p:sp>
      <p:sp>
        <p:nvSpPr>
          <p:cNvPr id="2051" name="Rectangle 3"/>
          <p:cNvSpPr>
            <a:spLocks noGrp="1" noChangeArrowheads="1"/>
          </p:cNvSpPr>
          <p:nvPr>
            <p:ph type="subTitle" idx="1"/>
          </p:nvPr>
        </p:nvSpPr>
        <p:spPr>
          <a:xfrm>
            <a:off x="232778" y="5733255"/>
            <a:ext cx="8653272" cy="880269"/>
          </a:xfrm>
          <a:noFill/>
        </p:spPr>
        <p:txBody>
          <a:bodyPr/>
          <a:lstStyle/>
          <a:p>
            <a:pPr algn="r"/>
            <a:r>
              <a:rPr lang="en-US" altLang="ko-KR" sz="1000" dirty="0"/>
              <a:t>*Ph.D. student, Graduate School of Public Administration, Seoul National University</a:t>
            </a:r>
          </a:p>
          <a:p>
            <a:pPr algn="r"/>
            <a:r>
              <a:rPr lang="en-US" altLang="ko-KR" sz="1000" dirty="0"/>
              <a:t>**Master student, Graduate School of Public Administration, Seoul National University</a:t>
            </a:r>
          </a:p>
          <a:p>
            <a:pPr algn="r"/>
            <a:r>
              <a:rPr lang="en-US" altLang="ko-KR" sz="1000" dirty="0"/>
              <a:t>***Post-doc Researcher, SNU SSK Research Center for Aging Society</a:t>
            </a:r>
          </a:p>
          <a:p>
            <a:pPr algn="r"/>
            <a:r>
              <a:rPr lang="en-US" altLang="ko-KR" sz="1000" dirty="0"/>
              <a:t>**** [Corresponding Author] Professor, Graduate School of Public Administration, Seoul National University</a:t>
            </a:r>
            <a:endParaRPr lang="en-US" altLang="ko-KR" sz="1000" dirty="0">
              <a:ea typeface="굴림" panose="020B0600000101010101" pitchFamily="50" charset="-127"/>
            </a:endParaRPr>
          </a:p>
        </p:txBody>
      </p:sp>
      <p:sp>
        <p:nvSpPr>
          <p:cNvPr id="2" name="슬라이드 번호 개체 틀 1"/>
          <p:cNvSpPr>
            <a:spLocks noGrp="1"/>
          </p:cNvSpPr>
          <p:nvPr>
            <p:ph type="sldNum" sz="quarter" idx="4"/>
          </p:nvPr>
        </p:nvSpPr>
        <p:spPr/>
        <p:txBody>
          <a:bodyPr/>
          <a:lstStyle/>
          <a:p>
            <a:fld id="{8C6F6222-288D-42DB-BBCF-9CD3CE617EE8}" type="slidenum">
              <a:rPr lang="ko-KR" altLang="en-US" smtClean="0"/>
              <a:pPr/>
              <a:t>1</a:t>
            </a:fld>
            <a:endParaRPr lang="en-US" altLang="ko-KR"/>
          </a:p>
        </p:txBody>
      </p:sp>
      <p:sp>
        <p:nvSpPr>
          <p:cNvPr id="5" name="Rectangle 3"/>
          <p:cNvSpPr txBox="1">
            <a:spLocks noChangeArrowheads="1"/>
          </p:cNvSpPr>
          <p:nvPr/>
        </p:nvSpPr>
        <p:spPr bwMode="gray">
          <a:xfrm>
            <a:off x="232778" y="3933056"/>
            <a:ext cx="8682622" cy="43204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0" indent="0" algn="l" rtl="0" eaLnBrk="1" fontAlgn="base" latinLnBrk="1" hangingPunct="1">
              <a:spcBef>
                <a:spcPct val="20000"/>
              </a:spcBef>
              <a:spcAft>
                <a:spcPct val="0"/>
              </a:spcAft>
              <a:buClr>
                <a:schemeClr val="hlink"/>
              </a:buClr>
              <a:buFont typeface="Wingdings" panose="05000000000000000000" pitchFamily="2" charset="2"/>
              <a:buNone/>
              <a:defRPr sz="1200" b="1" kern="1200">
                <a:solidFill>
                  <a:schemeClr val="tx2">
                    <a:lumMod val="75000"/>
                  </a:schemeClr>
                </a:solidFill>
                <a:latin typeface="맑은 고딕" panose="020B0503020000020004" pitchFamily="50" charset="-127"/>
                <a:ea typeface="맑은 고딕" panose="020B0503020000020004" pitchFamily="50" charset="-127"/>
                <a:cs typeface="+mn-cs"/>
              </a:defRPr>
            </a:lvl1pPr>
            <a:lvl2pPr marL="742950" indent="-285750" algn="l" rtl="0" eaLnBrk="1" fontAlgn="base" latinLnBrk="1" hangingPunct="1">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1" fontAlgn="base" latinLnBrk="1" hangingPunct="1">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1" fontAlgn="base" latinLnBrk="1" hangingPunct="1">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1" fontAlgn="base" latinLnBrk="1" hangingPunct="1">
              <a:spcBef>
                <a:spcPct val="20000"/>
              </a:spcBef>
              <a:spcAft>
                <a:spcPct val="0"/>
              </a:spcAft>
              <a:buChar char="»"/>
              <a:defRPr sz="2000" kern="1200">
                <a:solidFill>
                  <a:schemeClr val="tx1"/>
                </a:solidFill>
                <a:latin typeface="Arial" panose="020B0604020202020204" pitchFamily="34" charset="0"/>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ko-KR" dirty="0" err="1"/>
              <a:t>Yugyeong</a:t>
            </a:r>
            <a:r>
              <a:rPr lang="en-US" altLang="ko-KR" dirty="0"/>
              <a:t> </a:t>
            </a:r>
            <a:r>
              <a:rPr lang="en-US" altLang="ko-KR" dirty="0" err="1"/>
              <a:t>Eo</a:t>
            </a:r>
            <a:r>
              <a:rPr lang="en-US" altLang="ko-KR" dirty="0"/>
              <a:t>* </a:t>
            </a:r>
            <a:r>
              <a:rPr lang="en-US" altLang="ko-KR" dirty="0">
                <a:sym typeface="Wingdings" panose="05000000000000000000" pitchFamily="2" charset="2"/>
              </a:rPr>
              <a:t></a:t>
            </a:r>
            <a:r>
              <a:rPr lang="en-US" altLang="ko-KR" dirty="0"/>
              <a:t> </a:t>
            </a:r>
            <a:r>
              <a:rPr lang="en-US" altLang="ko-KR" dirty="0" err="1"/>
              <a:t>Intae</a:t>
            </a:r>
            <a:r>
              <a:rPr lang="en-US" altLang="ko-KR" dirty="0"/>
              <a:t> Kim** </a:t>
            </a:r>
            <a:r>
              <a:rPr lang="en-US" altLang="ko-KR" dirty="0">
                <a:sym typeface="Wingdings" panose="05000000000000000000" pitchFamily="2" charset="2"/>
              </a:rPr>
              <a:t> </a:t>
            </a:r>
            <a:r>
              <a:rPr lang="en-US" altLang="ko-KR" dirty="0" err="1"/>
              <a:t>Seokho</a:t>
            </a:r>
            <a:r>
              <a:rPr lang="en-US" altLang="ko-KR" dirty="0"/>
              <a:t> Hong*** </a:t>
            </a:r>
            <a:r>
              <a:rPr lang="en-US" altLang="ko-KR" dirty="0">
                <a:sym typeface="Wingdings" panose="05000000000000000000" pitchFamily="2" charset="2"/>
              </a:rPr>
              <a:t> </a:t>
            </a:r>
            <a:r>
              <a:rPr lang="en-US" altLang="ko-KR" dirty="0"/>
              <a:t>Soon </a:t>
            </a:r>
            <a:r>
              <a:rPr lang="en-US" altLang="ko-KR" dirty="0" err="1"/>
              <a:t>Eun</a:t>
            </a:r>
            <a:r>
              <a:rPr lang="en-US" altLang="ko-KR" dirty="0"/>
              <a:t> Kim****</a:t>
            </a:r>
            <a:endParaRPr lang="ko-KR" altLang="ko-K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01142"/>
            <a:ext cx="8686800" cy="563562"/>
          </a:xfrm>
        </p:spPr>
        <p:txBody>
          <a:bodyPr/>
          <a:lstStyle/>
          <a:p>
            <a:r>
              <a:rPr lang="en-US" altLang="ko-KR" dirty="0"/>
              <a:t>1</a:t>
            </a:r>
            <a:r>
              <a:rPr lang="en-US" altLang="ko-KR" b="1" dirty="0"/>
              <a:t>. Hypothesis and Methods</a:t>
            </a:r>
            <a:endParaRPr lang="ko-KR" altLang="en-US" dirty="0">
              <a:solidFill>
                <a:schemeClr val="accent4"/>
              </a:solidFill>
            </a:endParaRPr>
          </a:p>
        </p:txBody>
      </p:sp>
      <p:sp>
        <p:nvSpPr>
          <p:cNvPr id="3" name="슬라이드 번호 개체 틀 2"/>
          <p:cNvSpPr>
            <a:spLocks noGrp="1"/>
          </p:cNvSpPr>
          <p:nvPr>
            <p:ph type="sldNum" sz="quarter" idx="11"/>
          </p:nvPr>
        </p:nvSpPr>
        <p:spPr/>
        <p:txBody>
          <a:bodyPr/>
          <a:lstStyle/>
          <a:p>
            <a:fld id="{E623987E-48AE-48CE-A24D-8090334899AF}" type="slidenum">
              <a:rPr lang="ko-KR" altLang="en-US" smtClean="0"/>
              <a:pPr/>
              <a:t>10</a:t>
            </a:fld>
            <a:endParaRPr lang="en-US" altLang="ko-KR" dirty="0"/>
          </a:p>
        </p:txBody>
      </p:sp>
      <p:sp>
        <p:nvSpPr>
          <p:cNvPr id="4" name="내용 개체 틀 3"/>
          <p:cNvSpPr>
            <a:spLocks noGrp="1"/>
          </p:cNvSpPr>
          <p:nvPr>
            <p:ph idx="1"/>
          </p:nvPr>
        </p:nvSpPr>
        <p:spPr>
          <a:xfrm>
            <a:off x="457200" y="980728"/>
            <a:ext cx="8229600" cy="657192"/>
          </a:xfrm>
        </p:spPr>
        <p:txBody>
          <a:bodyPr/>
          <a:lstStyle/>
          <a:p>
            <a:r>
              <a:rPr lang="en-US" altLang="ko-KR" sz="1400" dirty="0"/>
              <a:t>Multilevel analysis is used to analyze the effect of individual level social capital and local level social capital on the subjective health of the elderly</a:t>
            </a:r>
            <a:endParaRPr lang="ko-KR" altLang="en-US" sz="1400" dirty="0"/>
          </a:p>
        </p:txBody>
      </p:sp>
      <p:graphicFrame>
        <p:nvGraphicFramePr>
          <p:cNvPr id="6" name="표 5"/>
          <p:cNvGraphicFramePr>
            <a:graphicFrameLocks noGrp="1"/>
          </p:cNvGraphicFramePr>
          <p:nvPr>
            <p:extLst>
              <p:ext uri="{D42A27DB-BD31-4B8C-83A1-F6EECF244321}">
                <p14:modId xmlns:p14="http://schemas.microsoft.com/office/powerpoint/2010/main" val="1595315921"/>
              </p:ext>
            </p:extLst>
          </p:nvPr>
        </p:nvGraphicFramePr>
        <p:xfrm>
          <a:off x="659063" y="1772816"/>
          <a:ext cx="7825874" cy="4455379"/>
        </p:xfrm>
        <a:graphic>
          <a:graphicData uri="http://schemas.openxmlformats.org/drawingml/2006/table">
            <a:tbl>
              <a:tblPr/>
              <a:tblGrid>
                <a:gridCol w="1389255">
                  <a:extLst>
                    <a:ext uri="{9D8B030D-6E8A-4147-A177-3AD203B41FA5}">
                      <a16:colId xmlns:a16="http://schemas.microsoft.com/office/drawing/2014/main" val="1832084514"/>
                    </a:ext>
                  </a:extLst>
                </a:gridCol>
                <a:gridCol w="1548000">
                  <a:extLst>
                    <a:ext uri="{9D8B030D-6E8A-4147-A177-3AD203B41FA5}">
                      <a16:colId xmlns:a16="http://schemas.microsoft.com/office/drawing/2014/main" val="1235902853"/>
                    </a:ext>
                  </a:extLst>
                </a:gridCol>
                <a:gridCol w="1252869">
                  <a:extLst>
                    <a:ext uri="{9D8B030D-6E8A-4147-A177-3AD203B41FA5}">
                      <a16:colId xmlns:a16="http://schemas.microsoft.com/office/drawing/2014/main" val="1008895940"/>
                    </a:ext>
                  </a:extLst>
                </a:gridCol>
                <a:gridCol w="2196000">
                  <a:extLst>
                    <a:ext uri="{9D8B030D-6E8A-4147-A177-3AD203B41FA5}">
                      <a16:colId xmlns:a16="http://schemas.microsoft.com/office/drawing/2014/main" val="1573839993"/>
                    </a:ext>
                  </a:extLst>
                </a:gridCol>
                <a:gridCol w="794502">
                  <a:extLst>
                    <a:ext uri="{9D8B030D-6E8A-4147-A177-3AD203B41FA5}">
                      <a16:colId xmlns:a16="http://schemas.microsoft.com/office/drawing/2014/main" val="1001283892"/>
                    </a:ext>
                  </a:extLst>
                </a:gridCol>
                <a:gridCol w="645248">
                  <a:extLst>
                    <a:ext uri="{9D8B030D-6E8A-4147-A177-3AD203B41FA5}">
                      <a16:colId xmlns:a16="http://schemas.microsoft.com/office/drawing/2014/main" val="3184809477"/>
                    </a:ext>
                  </a:extLst>
                </a:gridCol>
              </a:tblGrid>
              <a:tr h="570314">
                <a:tc>
                  <a:txBody>
                    <a:bodyPr/>
                    <a:lstStyle/>
                    <a:p>
                      <a:pPr marL="0" marR="0" indent="0" algn="ctr" defTabSz="914400" rtl="0" eaLnBrk="1" fontAlgn="base" latinLnBrk="1" hangingPunct="1">
                        <a:lnSpc>
                          <a:spcPct val="100000"/>
                        </a:lnSpc>
                        <a:spcBef>
                          <a:spcPts val="0"/>
                        </a:spcBef>
                        <a:spcAft>
                          <a:spcPts val="800"/>
                        </a:spcAft>
                      </a:pPr>
                      <a:r>
                        <a:rPr lang="en-US" altLang="ko-KR" sz="1200" b="1" kern="0" spc="0" baseline="0" dirty="0">
                          <a:solidFill>
                            <a:schemeClr val="bg1"/>
                          </a:solidFill>
                          <a:effectLst/>
                          <a:latin typeface="맑은 고딕" panose="020B0503020000020004" pitchFamily="50" charset="-127"/>
                          <a:ea typeface="맑은 고딕" panose="020B0503020000020004" pitchFamily="50" charset="-127"/>
                          <a:cs typeface="+mn-cs"/>
                        </a:rPr>
                        <a:t>Types of social capital</a:t>
                      </a:r>
                      <a:endParaRPr lang="ko-KR" altLang="en-US" sz="1200" b="1" kern="0" spc="0" baseline="0" dirty="0">
                        <a:solidFill>
                          <a:schemeClr val="bg1"/>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a:txBody>
                    <a:bodyPr/>
                    <a:lstStyle/>
                    <a:p>
                      <a:pPr marL="0" marR="0" indent="0" algn="ctr" defTabSz="914400" rtl="0" eaLnBrk="1" fontAlgn="base" latinLnBrk="1" hangingPunct="1">
                        <a:lnSpc>
                          <a:spcPct val="100000"/>
                        </a:lnSpc>
                        <a:spcBef>
                          <a:spcPts val="0"/>
                        </a:spcBef>
                        <a:spcAft>
                          <a:spcPts val="800"/>
                        </a:spcAft>
                      </a:pPr>
                      <a:r>
                        <a:rPr lang="en-US" altLang="ko-KR" sz="1200" b="1" kern="0" spc="0" baseline="0" dirty="0">
                          <a:solidFill>
                            <a:schemeClr val="bg1"/>
                          </a:solidFill>
                          <a:effectLst/>
                          <a:latin typeface="맑은 고딕" panose="020B0503020000020004" pitchFamily="50" charset="-127"/>
                          <a:ea typeface="맑은 고딕" panose="020B0503020000020004" pitchFamily="50" charset="-127"/>
                          <a:cs typeface="+mn-cs"/>
                        </a:rPr>
                        <a:t>Relationships with elderly group</a:t>
                      </a:r>
                      <a:endParaRPr lang="ko-KR" altLang="en-US" sz="1200" b="1" kern="0" spc="0" baseline="0" dirty="0">
                        <a:solidFill>
                          <a:schemeClr val="bg1"/>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a:txBody>
                    <a:bodyPr/>
                    <a:lstStyle/>
                    <a:p>
                      <a:pPr marL="0" marR="0" indent="0" algn="ctr" defTabSz="914400" rtl="0" eaLnBrk="1" fontAlgn="base" latinLnBrk="1" hangingPunct="1">
                        <a:lnSpc>
                          <a:spcPct val="100000"/>
                        </a:lnSpc>
                        <a:spcBef>
                          <a:spcPts val="0"/>
                        </a:spcBef>
                        <a:spcAft>
                          <a:spcPts val="800"/>
                        </a:spcAft>
                      </a:pPr>
                      <a:r>
                        <a:rPr lang="en-US" altLang="ko-KR" sz="1200" b="1" kern="0" spc="0" baseline="0" dirty="0">
                          <a:solidFill>
                            <a:schemeClr val="bg1"/>
                          </a:solidFill>
                          <a:effectLst/>
                          <a:latin typeface="맑은 고딕" panose="020B0503020000020004" pitchFamily="50" charset="-127"/>
                          <a:ea typeface="맑은 고딕" panose="020B0503020000020004" pitchFamily="50" charset="-127"/>
                          <a:cs typeface="+mn-cs"/>
                        </a:rPr>
                        <a:t>Dimensions of social capital</a:t>
                      </a:r>
                      <a:endParaRPr lang="ko-KR" altLang="en-US" sz="1200" b="1" kern="0" spc="0" baseline="0" dirty="0">
                        <a:solidFill>
                          <a:schemeClr val="bg1"/>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a:txBody>
                    <a:bodyPr/>
                    <a:lstStyle/>
                    <a:p>
                      <a:pPr marL="0" marR="0" indent="0" algn="ctr" defTabSz="914400" rtl="0" eaLnBrk="1" fontAlgn="base" latinLnBrk="1" hangingPunct="1">
                        <a:lnSpc>
                          <a:spcPct val="100000"/>
                        </a:lnSpc>
                        <a:spcBef>
                          <a:spcPts val="0"/>
                        </a:spcBef>
                        <a:spcAft>
                          <a:spcPts val="800"/>
                        </a:spcAft>
                      </a:pPr>
                      <a:r>
                        <a:rPr lang="en-US" altLang="ko-KR" sz="1200" b="1" kern="0" spc="0" baseline="0" dirty="0">
                          <a:solidFill>
                            <a:schemeClr val="bg1"/>
                          </a:solidFill>
                          <a:effectLst/>
                          <a:latin typeface="맑은 고딕" panose="020B0503020000020004" pitchFamily="50" charset="-127"/>
                          <a:ea typeface="맑은 고딕" panose="020B0503020000020004" pitchFamily="50" charset="-127"/>
                          <a:cs typeface="+mn-cs"/>
                        </a:rPr>
                        <a:t>Variables for community social capital</a:t>
                      </a:r>
                      <a:endParaRPr lang="ko-KR" altLang="en-US" sz="1200" b="1" kern="0" spc="0" baseline="0" dirty="0">
                        <a:solidFill>
                          <a:schemeClr val="bg1"/>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gridSpan="2">
                  <a:txBody>
                    <a:bodyPr/>
                    <a:lstStyle/>
                    <a:p>
                      <a:pPr marL="0" marR="0" indent="0" algn="ctr" defTabSz="914400" rtl="0" eaLnBrk="1" fontAlgn="base" latinLnBrk="1" hangingPunct="1">
                        <a:lnSpc>
                          <a:spcPct val="100000"/>
                        </a:lnSpc>
                        <a:spcBef>
                          <a:spcPts val="0"/>
                        </a:spcBef>
                        <a:spcAft>
                          <a:spcPts val="800"/>
                        </a:spcAft>
                      </a:pPr>
                      <a:r>
                        <a:rPr lang="en-US" altLang="ko-KR" sz="1200" b="1" kern="0" spc="0" baseline="0" dirty="0">
                          <a:solidFill>
                            <a:schemeClr val="bg1"/>
                          </a:solidFill>
                          <a:effectLst/>
                          <a:latin typeface="맑은 고딕" panose="020B0503020000020004" pitchFamily="50" charset="-127"/>
                          <a:ea typeface="맑은 고딕" panose="020B0503020000020004" pitchFamily="50" charset="-127"/>
                          <a:cs typeface="+mn-cs"/>
                        </a:rPr>
                        <a:t>Hypothesis</a:t>
                      </a:r>
                      <a:endParaRPr lang="ko-KR" altLang="en-US" sz="1200" b="1" kern="0" spc="0" baseline="0" dirty="0">
                        <a:solidFill>
                          <a:schemeClr val="bg1"/>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hMerge="1">
                  <a:txBody>
                    <a:bodyPr/>
                    <a:lstStyle/>
                    <a:p>
                      <a:pPr latinLnBrk="1"/>
                      <a:endParaRPr lang="ko-KR" altLang="en-US"/>
                    </a:p>
                  </a:txBody>
                  <a:tcPr/>
                </a:tc>
                <a:extLst>
                  <a:ext uri="{0D108BD9-81ED-4DB2-BD59-A6C34878D82A}">
                    <a16:rowId xmlns:a16="http://schemas.microsoft.com/office/drawing/2014/main" val="2951558068"/>
                  </a:ext>
                </a:extLst>
              </a:tr>
              <a:tr h="310589">
                <a:tc rowSpan="2">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Bonding</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social capital</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Positive relationship</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Trust</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Trust in local community</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rowSpan="2">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2-1</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65418458"/>
                  </a:ext>
                </a:extLst>
              </a:tr>
              <a:tr h="310589">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Network</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religious group</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vMerge="1">
                  <a:txBody>
                    <a:bodyPr/>
                    <a:lstStyle/>
                    <a:p>
                      <a:pPr marL="0" marR="0" indent="0" algn="ctr" defTabSz="914400" rtl="0" eaLnBrk="1" fontAlgn="base" latinLnBrk="1" hangingPunct="1">
                        <a:lnSpc>
                          <a:spcPct val="100000"/>
                        </a:lnSpc>
                        <a:spcBef>
                          <a:spcPts val="0"/>
                        </a:spcBef>
                        <a:spcAft>
                          <a:spcPts val="800"/>
                        </a:spcAft>
                      </a:pPr>
                      <a:endParaRPr lang="en-US" sz="1400" kern="0" spc="-7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2-2</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7949580"/>
                  </a:ext>
                </a:extLst>
              </a:tr>
              <a:tr h="310589">
                <a:tc rowSpan="6">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Bridging</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social capital</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rowSpan="3">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Positive relationship</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Trust</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Generalized trust</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rowSpan="3">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2-3</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98281703"/>
                  </a:ext>
                </a:extLst>
              </a:tr>
              <a:tr h="310589">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Network</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Volunteer groups</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vMerge="1">
                  <a:txBody>
                    <a:bodyPr/>
                    <a:lstStyle/>
                    <a:p>
                      <a:pPr marL="0" marR="0" indent="0" algn="ctr" defTabSz="914400" rtl="0" eaLnBrk="1" fontAlgn="base" latinLnBrk="1" hangingPunct="1">
                        <a:lnSpc>
                          <a:spcPct val="100000"/>
                        </a:lnSpc>
                        <a:spcBef>
                          <a:spcPts val="0"/>
                        </a:spcBef>
                        <a:spcAft>
                          <a:spcPts val="800"/>
                        </a:spcAft>
                      </a:pPr>
                      <a:endParaRPr lang="en-US" sz="1400" kern="0" spc="-7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2-4</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0243481"/>
                  </a:ext>
                </a:extLst>
              </a:tr>
              <a:tr h="310589">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Network</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political groups</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vMerge="1">
                  <a:txBody>
                    <a:bodyPr/>
                    <a:lstStyle/>
                    <a:p>
                      <a:pPr marL="0" marR="0" indent="0" algn="ctr" defTabSz="914400" rtl="0" eaLnBrk="1" fontAlgn="base" latinLnBrk="1" hangingPunct="1">
                        <a:lnSpc>
                          <a:spcPct val="100000"/>
                        </a:lnSpc>
                        <a:spcBef>
                          <a:spcPts val="0"/>
                        </a:spcBef>
                        <a:spcAft>
                          <a:spcPts val="800"/>
                        </a:spcAft>
                      </a:pPr>
                      <a:endParaRPr lang="en-US" sz="1400" kern="0" spc="-7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2-5</a:t>
                      </a:r>
                      <a:endParaRPr 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664608"/>
                  </a:ext>
                </a:extLst>
              </a:tr>
              <a:tr h="310589">
                <a:tc vMerge="1">
                  <a:txBody>
                    <a:bodyPr/>
                    <a:lstStyle/>
                    <a:p>
                      <a:pPr latinLnBrk="1"/>
                      <a:endParaRPr lang="ko-KR" altLang="en-US"/>
                    </a:p>
                  </a:txBody>
                  <a:tcPr/>
                </a:tc>
                <a:tc rowSpan="3">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No </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relationship</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Network</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Civic</a:t>
                      </a:r>
                      <a:r>
                        <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rPr>
                        <a:t> </a:t>
                      </a: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movement</a:t>
                      </a:r>
                      <a:r>
                        <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rPr>
                        <a:t> </a:t>
                      </a: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groups</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rowSpan="3">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None</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rPr>
                        <a:t> </a:t>
                      </a: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or -</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2-6</a:t>
                      </a:r>
                      <a:endParaRPr 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36510295"/>
                  </a:ext>
                </a:extLst>
              </a:tr>
              <a:tr h="310589">
                <a:tc vMerge="1">
                  <a:txBody>
                    <a:bodyPr/>
                    <a:lstStyle/>
                    <a:p>
                      <a:pPr latinLnBrk="1"/>
                      <a:endParaRPr lang="ko-KR" altLang="en-US"/>
                    </a:p>
                  </a:txBody>
                  <a:tcPr/>
                </a:tc>
                <a:tc vMerge="1">
                  <a:txBody>
                    <a:bodyPr/>
                    <a:lstStyle/>
                    <a:p>
                      <a:pPr marL="0" marR="0" indent="0" algn="ctr" defTabSz="914400" rtl="0" eaLnBrk="1" fontAlgn="base" latinLnBrk="1" hangingPunct="1">
                        <a:lnSpc>
                          <a:spcPct val="100000"/>
                        </a:lnSpc>
                        <a:spcBef>
                          <a:spcPts val="0"/>
                        </a:spcBef>
                        <a:spcAft>
                          <a:spcPts val="800"/>
                        </a:spcAft>
                      </a:pPr>
                      <a:endParaRPr lang="ko-KR" altLang="en-US" sz="1400" kern="0" spc="-7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Network</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Labor unions</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vMerge="1">
                  <a:txBody>
                    <a:bodyPr/>
                    <a:lstStyle/>
                    <a:p>
                      <a:pPr marL="0" marR="0" indent="0" algn="ctr" defTabSz="914400" rtl="0" eaLnBrk="1" fontAlgn="base" latinLnBrk="1" hangingPunct="1">
                        <a:lnSpc>
                          <a:spcPct val="100000"/>
                        </a:lnSpc>
                        <a:spcBef>
                          <a:spcPts val="0"/>
                        </a:spcBef>
                        <a:spcAft>
                          <a:spcPts val="800"/>
                        </a:spcAft>
                      </a:pPr>
                      <a:endParaRPr lang="en-US" sz="1400" kern="0" spc="-7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2-7</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284065"/>
                  </a:ext>
                </a:extLst>
              </a:tr>
              <a:tr h="570314">
                <a:tc vMerge="1">
                  <a:txBody>
                    <a:bodyPr/>
                    <a:lstStyle/>
                    <a:p>
                      <a:pPr latinLnBrk="1"/>
                      <a:endParaRPr lang="ko-KR" altLang="en-US"/>
                    </a:p>
                  </a:txBody>
                  <a:tcPr/>
                </a:tc>
                <a:tc vMerge="1">
                  <a:txBody>
                    <a:bodyPr/>
                    <a:lstStyle/>
                    <a:p>
                      <a:pPr marL="0" marR="0" indent="0" algn="ctr" defTabSz="914400" rtl="0" eaLnBrk="1" fontAlgn="base" latinLnBrk="1" hangingPunct="1">
                        <a:lnSpc>
                          <a:spcPct val="100000"/>
                        </a:lnSpc>
                        <a:spcBef>
                          <a:spcPts val="0"/>
                        </a:spcBef>
                        <a:spcAft>
                          <a:spcPts val="800"/>
                        </a:spcAft>
                      </a:pPr>
                      <a:endParaRPr lang="ko-KR" altLang="en-US" sz="1400" kern="0" spc="-7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Network</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Industry &amp; Professional associations</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vMerge="1">
                  <a:txBody>
                    <a:bodyPr/>
                    <a:lstStyle/>
                    <a:p>
                      <a:pPr marL="0" marR="0" indent="0" algn="ctr" defTabSz="914400" rtl="0" eaLnBrk="1" fontAlgn="base" latinLnBrk="1" hangingPunct="1">
                        <a:lnSpc>
                          <a:spcPct val="100000"/>
                        </a:lnSpc>
                        <a:spcBef>
                          <a:spcPts val="0"/>
                        </a:spcBef>
                        <a:spcAft>
                          <a:spcPts val="800"/>
                        </a:spcAft>
                      </a:pPr>
                      <a:endParaRPr lang="en-US" sz="1400" kern="0" spc="-7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2-8</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1602017"/>
                  </a:ext>
                </a:extLst>
              </a:tr>
              <a:tr h="570314">
                <a:tc rowSpan="2">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Linking</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social capital</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Positive relationship</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Civic participation</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Voter turnout</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 in local election</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2-9</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96699080"/>
                  </a:ext>
                </a:extLst>
              </a:tr>
              <a:tr h="570314">
                <a:tc vMerge="1">
                  <a:txBody>
                    <a:bodyPr/>
                    <a:lstStyle/>
                    <a:p>
                      <a:pPr latinLnBrk="1"/>
                      <a:endParaRPr lang="ko-KR" altLang="en-US"/>
                    </a:p>
                  </a:txBody>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No relationship</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Civic participation</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Information disclosure</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 claim rate</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None</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rPr>
                        <a:t> </a:t>
                      </a: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or -</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2-10</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9735536"/>
                  </a:ext>
                </a:extLst>
              </a:tr>
            </a:tbl>
          </a:graphicData>
        </a:graphic>
      </p:graphicFrame>
    </p:spTree>
    <p:extLst>
      <p:ext uri="{BB962C8B-B14F-4D97-AF65-F5344CB8AC3E}">
        <p14:creationId xmlns:p14="http://schemas.microsoft.com/office/powerpoint/2010/main" val="3236325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01142"/>
            <a:ext cx="7499176" cy="563562"/>
          </a:xfrm>
        </p:spPr>
        <p:txBody>
          <a:bodyPr/>
          <a:lstStyle/>
          <a:p>
            <a:r>
              <a:rPr lang="en-US" altLang="ko-KR" dirty="0"/>
              <a:t>2</a:t>
            </a:r>
            <a:r>
              <a:rPr lang="en-US" altLang="ko-KR" b="1" dirty="0"/>
              <a:t>. Variables and Data</a:t>
            </a:r>
            <a:endParaRPr lang="ko-KR" altLang="en-US" dirty="0">
              <a:solidFill>
                <a:schemeClr val="tx2">
                  <a:lumMod val="75000"/>
                </a:schemeClr>
              </a:solidFill>
            </a:endParaRPr>
          </a:p>
        </p:txBody>
      </p:sp>
      <p:sp>
        <p:nvSpPr>
          <p:cNvPr id="5" name="슬라이드 번호 개체 틀 4"/>
          <p:cNvSpPr>
            <a:spLocks noGrp="1"/>
          </p:cNvSpPr>
          <p:nvPr>
            <p:ph type="sldNum" sz="quarter" idx="11"/>
          </p:nvPr>
        </p:nvSpPr>
        <p:spPr>
          <a:xfrm>
            <a:off x="6974904" y="6597352"/>
            <a:ext cx="2133600" cy="244475"/>
          </a:xfrm>
        </p:spPr>
        <p:txBody>
          <a:bodyPr/>
          <a:lstStyle/>
          <a:p>
            <a:fld id="{E623987E-48AE-48CE-A24D-8090334899AF}" type="slidenum">
              <a:rPr lang="ko-KR" altLang="en-US" smtClean="0"/>
              <a:pPr/>
              <a:t>11</a:t>
            </a:fld>
            <a:endParaRPr lang="en-US" altLang="ko-KR" dirty="0"/>
          </a:p>
        </p:txBody>
      </p:sp>
      <p:graphicFrame>
        <p:nvGraphicFramePr>
          <p:cNvPr id="6" name="내용 개체 틀 5"/>
          <p:cNvGraphicFramePr>
            <a:graphicFrameLocks noGrp="1"/>
          </p:cNvGraphicFramePr>
          <p:nvPr>
            <p:ph idx="1"/>
            <p:extLst>
              <p:ext uri="{D42A27DB-BD31-4B8C-83A1-F6EECF244321}">
                <p14:modId xmlns:p14="http://schemas.microsoft.com/office/powerpoint/2010/main" val="461205383"/>
              </p:ext>
            </p:extLst>
          </p:nvPr>
        </p:nvGraphicFramePr>
        <p:xfrm>
          <a:off x="251520" y="938710"/>
          <a:ext cx="4248473" cy="5693260"/>
        </p:xfrm>
        <a:graphic>
          <a:graphicData uri="http://schemas.openxmlformats.org/drawingml/2006/table">
            <a:tbl>
              <a:tblPr/>
              <a:tblGrid>
                <a:gridCol w="805745">
                  <a:extLst>
                    <a:ext uri="{9D8B030D-6E8A-4147-A177-3AD203B41FA5}">
                      <a16:colId xmlns:a16="http://schemas.microsoft.com/office/drawing/2014/main" val="2738293525"/>
                    </a:ext>
                  </a:extLst>
                </a:gridCol>
                <a:gridCol w="2410542">
                  <a:extLst>
                    <a:ext uri="{9D8B030D-6E8A-4147-A177-3AD203B41FA5}">
                      <a16:colId xmlns:a16="http://schemas.microsoft.com/office/drawing/2014/main" val="1117651696"/>
                    </a:ext>
                  </a:extLst>
                </a:gridCol>
                <a:gridCol w="153191">
                  <a:extLst>
                    <a:ext uri="{9D8B030D-6E8A-4147-A177-3AD203B41FA5}">
                      <a16:colId xmlns:a16="http://schemas.microsoft.com/office/drawing/2014/main" val="859476996"/>
                    </a:ext>
                  </a:extLst>
                </a:gridCol>
                <a:gridCol w="878995">
                  <a:extLst>
                    <a:ext uri="{9D8B030D-6E8A-4147-A177-3AD203B41FA5}">
                      <a16:colId xmlns:a16="http://schemas.microsoft.com/office/drawing/2014/main" val="55659885"/>
                    </a:ext>
                  </a:extLst>
                </a:gridCol>
              </a:tblGrid>
              <a:tr h="192177">
                <a:tc>
                  <a:txBody>
                    <a:bodyPr/>
                    <a:lstStyle/>
                    <a:p>
                      <a:pPr marL="0" marR="0" indent="0" algn="ctr" fontAlgn="base" latinLnBrk="0">
                        <a:lnSpc>
                          <a:spcPct val="110000"/>
                        </a:lnSpc>
                        <a:spcBef>
                          <a:spcPts val="0"/>
                        </a:spcBef>
                        <a:spcAft>
                          <a:spcPts val="0"/>
                        </a:spcAft>
                      </a:pPr>
                      <a:r>
                        <a:rPr lang="en-US" altLang="ko-KR" sz="1000" b="1" kern="0" spc="-70" dirty="0">
                          <a:solidFill>
                            <a:schemeClr val="bg1"/>
                          </a:solidFill>
                          <a:effectLst/>
                          <a:latin typeface="맑은 고딕" panose="020B0503020000020004" pitchFamily="50" charset="-127"/>
                          <a:ea typeface="맑은 고딕" panose="020B0503020000020004" pitchFamily="50" charset="-127"/>
                        </a:rPr>
                        <a:t>Variables</a:t>
                      </a:r>
                      <a:endParaRPr lang="ko-KR" altLang="en-US" sz="1000" b="1" kern="0" spc="-70" dirty="0">
                        <a:solidFill>
                          <a:schemeClr val="bg1"/>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a:txBody>
                    <a:bodyPr/>
                    <a:lstStyle/>
                    <a:p>
                      <a:pPr marL="0" marR="0" indent="0" algn="ctr" fontAlgn="base" latinLnBrk="0">
                        <a:lnSpc>
                          <a:spcPct val="110000"/>
                        </a:lnSpc>
                        <a:spcBef>
                          <a:spcPts val="0"/>
                        </a:spcBef>
                        <a:spcAft>
                          <a:spcPts val="0"/>
                        </a:spcAft>
                      </a:pPr>
                      <a:r>
                        <a:rPr lang="en-US" altLang="ko-KR" sz="1000" b="1" kern="0" spc="-70" dirty="0">
                          <a:solidFill>
                            <a:schemeClr val="bg1"/>
                          </a:solidFill>
                          <a:effectLst/>
                          <a:latin typeface="맑은 고딕" panose="020B0503020000020004" pitchFamily="50" charset="-127"/>
                          <a:ea typeface="맑은 고딕" panose="020B0503020000020004" pitchFamily="50" charset="-127"/>
                        </a:rPr>
                        <a:t>Questions</a:t>
                      </a:r>
                      <a:endParaRPr lang="ko-KR" altLang="en-US" sz="1000" b="1" kern="0" spc="-70" dirty="0">
                        <a:solidFill>
                          <a:schemeClr val="bg1"/>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gridSpan="2">
                  <a:txBody>
                    <a:bodyPr/>
                    <a:lstStyle/>
                    <a:p>
                      <a:pPr marL="0" marR="0" indent="0" algn="ctr" fontAlgn="base" latinLnBrk="0">
                        <a:lnSpc>
                          <a:spcPct val="110000"/>
                        </a:lnSpc>
                        <a:spcBef>
                          <a:spcPts val="0"/>
                        </a:spcBef>
                        <a:spcAft>
                          <a:spcPts val="0"/>
                        </a:spcAft>
                      </a:pPr>
                      <a:r>
                        <a:rPr lang="en-US" altLang="ko-KR" sz="1000" b="1" kern="0" spc="-70" dirty="0">
                          <a:solidFill>
                            <a:schemeClr val="bg1"/>
                          </a:solidFill>
                          <a:effectLst/>
                          <a:latin typeface="맑은 고딕" panose="020B0503020000020004" pitchFamily="50" charset="-127"/>
                          <a:ea typeface="맑은 고딕" panose="020B0503020000020004" pitchFamily="50" charset="-127"/>
                        </a:rPr>
                        <a:t>Data</a:t>
                      </a:r>
                      <a:endParaRPr lang="ko-KR" altLang="en-US" sz="1000" b="1" kern="0" spc="-70" dirty="0">
                        <a:solidFill>
                          <a:schemeClr val="bg1"/>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hMerge="1">
                  <a:txBody>
                    <a:bodyPr/>
                    <a:lstStyle/>
                    <a:p>
                      <a:pPr latinLnBrk="1"/>
                      <a:endParaRPr lang="ko-KR" altLang="en-US"/>
                    </a:p>
                  </a:txBody>
                  <a:tcPr/>
                </a:tc>
                <a:extLst>
                  <a:ext uri="{0D108BD9-81ED-4DB2-BD59-A6C34878D82A}">
                    <a16:rowId xmlns:a16="http://schemas.microsoft.com/office/drawing/2014/main" val="1708951441"/>
                  </a:ext>
                </a:extLst>
              </a:tr>
              <a:tr h="192177">
                <a:tc gridSpan="4">
                  <a:txBody>
                    <a:bodyPr/>
                    <a:lstStyle/>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 Dependent</a:t>
                      </a:r>
                      <a:r>
                        <a:rPr lang="ko-KR" altLang="en-US" sz="1000" b="0" kern="0" spc="-70" dirty="0">
                          <a:solidFill>
                            <a:srgbClr val="000000"/>
                          </a:solidFill>
                          <a:effectLst/>
                          <a:latin typeface="맑은 고딕" panose="020B0503020000020004" pitchFamily="50" charset="-127"/>
                          <a:ea typeface="맑은 고딕" panose="020B0503020000020004" pitchFamily="50" charset="-127"/>
                        </a:rPr>
                        <a:t> </a:t>
                      </a:r>
                      <a:r>
                        <a:rPr lang="en-US" altLang="ko-KR" sz="1000" b="0" kern="0" spc="-70" dirty="0">
                          <a:solidFill>
                            <a:srgbClr val="000000"/>
                          </a:solidFill>
                          <a:effectLst/>
                          <a:latin typeface="맑은 고딕" panose="020B0503020000020004" pitchFamily="50" charset="-127"/>
                          <a:ea typeface="맑은 고딕" panose="020B0503020000020004" pitchFamily="50" charset="-127"/>
                        </a:rPr>
                        <a:t>Variables</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3821648475"/>
                  </a:ext>
                </a:extLst>
              </a:tr>
              <a:tr h="586819">
                <a:tc>
                  <a:txBody>
                    <a:bodyPr/>
                    <a:lstStyle/>
                    <a:p>
                      <a:pPr marL="0" marR="0" indent="0" algn="ctr"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Self rated health</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“How is your health?”</a:t>
                      </a: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(Very bad = 1 , Very good = 5)</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gridSpan="2">
                  <a:txBody>
                    <a:bodyPr/>
                    <a:lstStyle/>
                    <a:p>
                      <a:pPr marL="0" marR="0" indent="0" algn="ctr" fontAlgn="base" latinLnBrk="0">
                        <a:lnSpc>
                          <a:spcPct val="110000"/>
                        </a:lnSpc>
                        <a:spcBef>
                          <a:spcPts val="0"/>
                        </a:spcBef>
                        <a:spcAft>
                          <a:spcPts val="0"/>
                        </a:spcAft>
                      </a:pPr>
                      <a:r>
                        <a:rPr lang="en-US" altLang="ko-KR" sz="900" b="0" kern="0" spc="-70" dirty="0">
                          <a:solidFill>
                            <a:srgbClr val="000000"/>
                          </a:solidFill>
                          <a:effectLst/>
                          <a:latin typeface="맑은 고딕" panose="020B0503020000020004" pitchFamily="50" charset="-127"/>
                          <a:ea typeface="맑은 고딕" panose="020B0503020000020004" pitchFamily="50" charset="-127"/>
                        </a:rPr>
                        <a:t>｢Aging problem and local social capital｣ Survey</a:t>
                      </a:r>
                      <a:endParaRPr lang="ko-KR" altLang="en-US" sz="9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extLst>
                  <a:ext uri="{0D108BD9-81ED-4DB2-BD59-A6C34878D82A}">
                    <a16:rowId xmlns:a16="http://schemas.microsoft.com/office/drawing/2014/main" val="3004865235"/>
                  </a:ext>
                </a:extLst>
              </a:tr>
              <a:tr h="192177">
                <a:tc gridSpan="4">
                  <a:txBody>
                    <a:bodyPr/>
                    <a:lstStyle/>
                    <a:p>
                      <a:pPr marL="0" marR="0" indent="0" algn="l" fontAlgn="base" latinLnBrk="0">
                        <a:lnSpc>
                          <a:spcPct val="110000"/>
                        </a:lnSpc>
                        <a:spcBef>
                          <a:spcPts val="0"/>
                        </a:spcBef>
                        <a:spcAft>
                          <a:spcPts val="0"/>
                        </a:spcAft>
                      </a:pPr>
                      <a:r>
                        <a:rPr lang="ko-KR" altLang="en-US" sz="1000" b="0" kern="0" spc="-70" dirty="0">
                          <a:solidFill>
                            <a:srgbClr val="000000"/>
                          </a:solidFill>
                          <a:effectLst/>
                          <a:latin typeface="맑은 고딕" panose="020B0503020000020004" pitchFamily="50" charset="-127"/>
                          <a:ea typeface="맑은 고딕" panose="020B0503020000020004" pitchFamily="50" charset="-127"/>
                        </a:rPr>
                        <a:t> </a:t>
                      </a:r>
                      <a:r>
                        <a:rPr lang="en-US" altLang="ko-KR" sz="1000" b="0" kern="0" spc="-70" dirty="0">
                          <a:solidFill>
                            <a:srgbClr val="000000"/>
                          </a:solidFill>
                          <a:effectLst/>
                          <a:latin typeface="맑은 고딕" panose="020B0503020000020004" pitchFamily="50" charset="-127"/>
                          <a:ea typeface="맑은 고딕" panose="020B0503020000020004" pitchFamily="50" charset="-127"/>
                        </a:rPr>
                        <a:t>Independent Variables 1: Individual-level social capital</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1217282548"/>
                  </a:ext>
                </a:extLst>
              </a:tr>
              <a:tr h="984009">
                <a:tc>
                  <a:txBody>
                    <a:bodyPr/>
                    <a:lstStyle/>
                    <a:p>
                      <a:pPr marL="0" marR="0" indent="0" algn="ctr"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Generalized trust</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gridSpan="2">
                  <a:txBody>
                    <a:bodyPr/>
                    <a:lstStyle/>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1) Most people can be trusted</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2) Most of the time, people try to be fair to me</a:t>
                      </a: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3) Most of the time, people try to be helpful to me</a:t>
                      </a: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4) Most people would try to take advantage of me if they got the chance (Reverse)</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marL="0" marR="0" indent="0" algn="ctr" fontAlgn="base" latinLnBrk="0">
                        <a:lnSpc>
                          <a:spcPct val="110000"/>
                        </a:lnSpc>
                        <a:spcBef>
                          <a:spcPts val="0"/>
                        </a:spcBef>
                        <a:spcAft>
                          <a:spcPts val="0"/>
                        </a:spcAft>
                      </a:pPr>
                      <a:endParaRPr lang="ko-KR" altLang="en-US" sz="100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rowSpan="4">
                  <a:txBody>
                    <a:bodyPr/>
                    <a:lstStyle/>
                    <a:p>
                      <a:pPr marL="0" marR="0" indent="0" algn="ctr" fontAlgn="base" latinLnBrk="0">
                        <a:lnSpc>
                          <a:spcPct val="110000"/>
                        </a:lnSpc>
                        <a:spcBef>
                          <a:spcPts val="0"/>
                        </a:spcBef>
                        <a:spcAft>
                          <a:spcPts val="0"/>
                        </a:spcAft>
                      </a:pPr>
                      <a:r>
                        <a:rPr lang="en-US" altLang="ko-KR" sz="900" b="0" kern="0" spc="-70" dirty="0">
                          <a:solidFill>
                            <a:srgbClr val="000000"/>
                          </a:solidFill>
                          <a:effectLst/>
                          <a:latin typeface="맑은 고딕" panose="020B0503020000020004" pitchFamily="50" charset="-127"/>
                          <a:ea typeface="맑은 고딕" panose="020B0503020000020004" pitchFamily="50" charset="-127"/>
                        </a:rPr>
                        <a:t>｢Aging problem and local social capital｣</a:t>
                      </a:r>
                    </a:p>
                    <a:p>
                      <a:pPr marL="0" marR="0" indent="0" algn="ctr" fontAlgn="base" latinLnBrk="0">
                        <a:lnSpc>
                          <a:spcPct val="110000"/>
                        </a:lnSpc>
                        <a:spcBef>
                          <a:spcPts val="0"/>
                        </a:spcBef>
                        <a:spcAft>
                          <a:spcPts val="0"/>
                        </a:spcAft>
                      </a:pPr>
                      <a:r>
                        <a:rPr lang="en-US" altLang="ko-KR" sz="900" b="0" kern="0" spc="-70" dirty="0">
                          <a:solidFill>
                            <a:srgbClr val="000000"/>
                          </a:solidFill>
                          <a:effectLst/>
                          <a:latin typeface="맑은 고딕" panose="020B0503020000020004" pitchFamily="50" charset="-127"/>
                          <a:ea typeface="맑은 고딕" panose="020B0503020000020004" pitchFamily="50" charset="-127"/>
                        </a:rPr>
                        <a:t>Survey (2014)</a:t>
                      </a:r>
                      <a:endParaRPr lang="ko-KR" altLang="en-US" sz="9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0622469"/>
                  </a:ext>
                </a:extLst>
              </a:tr>
              <a:tr h="984009">
                <a:tc>
                  <a:txBody>
                    <a:bodyPr/>
                    <a:lstStyle/>
                    <a:p>
                      <a:pPr marL="0" marR="0" indent="0" algn="ctr"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Trust in local community</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gridSpan="2">
                  <a:txBody>
                    <a:bodyPr/>
                    <a:lstStyle/>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1) In my neighborhood, people try to help neighbors</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2) People in our neighborhood have a close relationship with each other.</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3) People in our neighborhood trust each other</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vMerge="1">
                  <a:txBody>
                    <a:bodyPr/>
                    <a:lstStyle/>
                    <a:p>
                      <a:pPr latinLnBrk="1"/>
                      <a:endParaRPr lang="ko-KR" altLang="en-US"/>
                    </a:p>
                  </a:txBody>
                  <a:tcPr/>
                </a:tc>
                <a:extLst>
                  <a:ext uri="{0D108BD9-81ED-4DB2-BD59-A6C34878D82A}">
                    <a16:rowId xmlns:a16="http://schemas.microsoft.com/office/drawing/2014/main" val="4268443013"/>
                  </a:ext>
                </a:extLst>
              </a:tr>
              <a:tr h="1181967">
                <a:tc>
                  <a:txBody>
                    <a:bodyPr/>
                    <a:lstStyle/>
                    <a:p>
                      <a:pPr marL="0" marR="0" indent="0" algn="ctr"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Network</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gridSpan="2">
                  <a:txBody>
                    <a:bodyPr/>
                    <a:lstStyle/>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1) I often talk with my neighbors</a:t>
                      </a: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2) Frequent contact with friends via phone, SNS (smartphone)</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3) Frequent use of relationship of kin (relative)</a:t>
                      </a: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4) Frequent use of regionalism</a:t>
                      </a: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5) Frequent use of school ties</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vMerge="1">
                  <a:txBody>
                    <a:bodyPr/>
                    <a:lstStyle/>
                    <a:p>
                      <a:pPr latinLnBrk="1"/>
                      <a:endParaRPr lang="ko-KR" altLang="en-US"/>
                    </a:p>
                  </a:txBody>
                  <a:tcPr/>
                </a:tc>
                <a:extLst>
                  <a:ext uri="{0D108BD9-81ED-4DB2-BD59-A6C34878D82A}">
                    <a16:rowId xmlns:a16="http://schemas.microsoft.com/office/drawing/2014/main" val="2961682199"/>
                  </a:ext>
                </a:extLst>
              </a:tr>
              <a:tr h="1379925">
                <a:tc>
                  <a:txBody>
                    <a:bodyPr/>
                    <a:lstStyle/>
                    <a:p>
                      <a:pPr marL="0" marR="0" indent="0" algn="ctr"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Civic participation</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gridSpan="2">
                  <a:txBody>
                    <a:bodyPr/>
                    <a:lstStyle/>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1) Participation in neighborhood groups</a:t>
                      </a: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2) Participation in civic movement groups</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3) Participation in leisure, hobby, sports, culture groups</a:t>
                      </a: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4) Participation in volunteer groups</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5) Participation in party or political groups</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6) Participation in religious groups</a:t>
                      </a:r>
                      <a:endParaRPr lang="ko-KR" altLang="en-US" sz="1000" b="0" kern="0" spc="-70" dirty="0">
                        <a:solidFill>
                          <a:srgbClr val="000000"/>
                        </a:solidFill>
                        <a:effectLst/>
                        <a:latin typeface="맑은 고딕" panose="020B0503020000020004" pitchFamily="50" charset="-127"/>
                        <a:ea typeface="맑은 고딕" panose="020B0503020000020004" pitchFamily="50" charset="-127"/>
                      </a:endParaRPr>
                    </a:p>
                  </a:txBody>
                  <a:tcPr marL="16870" marR="16870" marT="4664" marB="466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vMerge="1">
                  <a:txBody>
                    <a:bodyPr/>
                    <a:lstStyle/>
                    <a:p>
                      <a:pPr latinLnBrk="1"/>
                      <a:endParaRPr lang="ko-KR" altLang="en-US"/>
                    </a:p>
                  </a:txBody>
                  <a:tcPr/>
                </a:tc>
                <a:extLst>
                  <a:ext uri="{0D108BD9-81ED-4DB2-BD59-A6C34878D82A}">
                    <a16:rowId xmlns:a16="http://schemas.microsoft.com/office/drawing/2014/main" val="2071346839"/>
                  </a:ext>
                </a:extLst>
              </a:tr>
            </a:tbl>
          </a:graphicData>
        </a:graphic>
      </p:graphicFrame>
      <p:graphicFrame>
        <p:nvGraphicFramePr>
          <p:cNvPr id="8" name="표 7"/>
          <p:cNvGraphicFramePr>
            <a:graphicFrameLocks noGrp="1"/>
          </p:cNvGraphicFramePr>
          <p:nvPr>
            <p:extLst>
              <p:ext uri="{D42A27DB-BD31-4B8C-83A1-F6EECF244321}">
                <p14:modId xmlns:p14="http://schemas.microsoft.com/office/powerpoint/2010/main" val="2444175865"/>
              </p:ext>
            </p:extLst>
          </p:nvPr>
        </p:nvGraphicFramePr>
        <p:xfrm>
          <a:off x="4639228" y="938710"/>
          <a:ext cx="4273940" cy="5693259"/>
        </p:xfrm>
        <a:graphic>
          <a:graphicData uri="http://schemas.openxmlformats.org/drawingml/2006/table">
            <a:tbl>
              <a:tblPr/>
              <a:tblGrid>
                <a:gridCol w="756000">
                  <a:extLst>
                    <a:ext uri="{9D8B030D-6E8A-4147-A177-3AD203B41FA5}">
                      <a16:colId xmlns:a16="http://schemas.microsoft.com/office/drawing/2014/main" val="2689620045"/>
                    </a:ext>
                  </a:extLst>
                </a:gridCol>
                <a:gridCol w="2344627">
                  <a:extLst>
                    <a:ext uri="{9D8B030D-6E8A-4147-A177-3AD203B41FA5}">
                      <a16:colId xmlns:a16="http://schemas.microsoft.com/office/drawing/2014/main" val="1068767980"/>
                    </a:ext>
                  </a:extLst>
                </a:gridCol>
                <a:gridCol w="208280">
                  <a:extLst>
                    <a:ext uri="{9D8B030D-6E8A-4147-A177-3AD203B41FA5}">
                      <a16:colId xmlns:a16="http://schemas.microsoft.com/office/drawing/2014/main" val="266265512"/>
                    </a:ext>
                  </a:extLst>
                </a:gridCol>
                <a:gridCol w="965033">
                  <a:extLst>
                    <a:ext uri="{9D8B030D-6E8A-4147-A177-3AD203B41FA5}">
                      <a16:colId xmlns:a16="http://schemas.microsoft.com/office/drawing/2014/main" val="3253245202"/>
                    </a:ext>
                  </a:extLst>
                </a:gridCol>
              </a:tblGrid>
              <a:tr h="189403">
                <a:tc>
                  <a:txBody>
                    <a:bodyPr/>
                    <a:lstStyle/>
                    <a:p>
                      <a:pPr marL="0" marR="0" indent="0" algn="ctr" fontAlgn="base" latinLnBrk="0">
                        <a:lnSpc>
                          <a:spcPct val="110000"/>
                        </a:lnSpc>
                        <a:spcBef>
                          <a:spcPts val="0"/>
                        </a:spcBef>
                        <a:spcAft>
                          <a:spcPts val="0"/>
                        </a:spcAft>
                      </a:pPr>
                      <a:r>
                        <a:rPr lang="en-US" altLang="ko-KR" sz="1000" b="1" kern="0" spc="-70" dirty="0">
                          <a:solidFill>
                            <a:schemeClr val="bg1"/>
                          </a:solidFill>
                          <a:effectLst/>
                          <a:latin typeface="맑은 고딕" panose="020B0503020000020004" pitchFamily="50" charset="-127"/>
                          <a:ea typeface="맑은 고딕" panose="020B0503020000020004" pitchFamily="50" charset="-127"/>
                        </a:rPr>
                        <a:t>Factor</a:t>
                      </a:r>
                      <a:endParaRPr lang="ko-KR" altLang="en-US" sz="1000" b="1" kern="0" spc="-70" dirty="0">
                        <a:solidFill>
                          <a:schemeClr val="bg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a:txBody>
                    <a:bodyPr/>
                    <a:lstStyle/>
                    <a:p>
                      <a:pPr marL="0" marR="0" indent="0" algn="ctr" fontAlgn="base" latinLnBrk="0">
                        <a:lnSpc>
                          <a:spcPct val="110000"/>
                        </a:lnSpc>
                        <a:spcBef>
                          <a:spcPts val="0"/>
                        </a:spcBef>
                        <a:spcAft>
                          <a:spcPts val="0"/>
                        </a:spcAft>
                      </a:pPr>
                      <a:r>
                        <a:rPr lang="en-US" altLang="ko-KR" sz="1000" b="1" kern="0" spc="-70" dirty="0">
                          <a:solidFill>
                            <a:schemeClr val="bg1"/>
                          </a:solidFill>
                          <a:effectLst/>
                          <a:latin typeface="맑은 고딕" panose="020B0503020000020004" pitchFamily="50" charset="-127"/>
                          <a:ea typeface="맑은 고딕" panose="020B0503020000020004" pitchFamily="50" charset="-127"/>
                        </a:rPr>
                        <a:t>Variables</a:t>
                      </a:r>
                      <a:endParaRPr lang="ko-KR" altLang="en-US" sz="1000" b="1" kern="0" spc="-70" dirty="0">
                        <a:solidFill>
                          <a:schemeClr val="bg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gridSpan="2">
                  <a:txBody>
                    <a:bodyPr/>
                    <a:lstStyle/>
                    <a:p>
                      <a:pPr marL="0" marR="0" indent="0" algn="ctr" fontAlgn="base" latinLnBrk="0">
                        <a:lnSpc>
                          <a:spcPct val="110000"/>
                        </a:lnSpc>
                        <a:spcBef>
                          <a:spcPts val="0"/>
                        </a:spcBef>
                        <a:spcAft>
                          <a:spcPts val="0"/>
                        </a:spcAft>
                      </a:pPr>
                      <a:r>
                        <a:rPr lang="en-US" altLang="ko-KR" sz="1000" b="1" kern="0" spc="-70" dirty="0">
                          <a:solidFill>
                            <a:schemeClr val="bg1"/>
                          </a:solidFill>
                          <a:effectLst/>
                          <a:latin typeface="맑은 고딕" panose="020B0503020000020004" pitchFamily="50" charset="-127"/>
                          <a:ea typeface="맑은 고딕" panose="020B0503020000020004" pitchFamily="50" charset="-127"/>
                        </a:rPr>
                        <a:t>Data</a:t>
                      </a:r>
                      <a:endParaRPr lang="ko-KR" altLang="en-US" sz="1000" b="1" kern="0" spc="-70" dirty="0">
                        <a:solidFill>
                          <a:schemeClr val="bg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hMerge="1">
                  <a:txBody>
                    <a:bodyPr/>
                    <a:lstStyle/>
                    <a:p>
                      <a:pPr latinLnBrk="1"/>
                      <a:endParaRPr lang="ko-KR" altLang="en-US"/>
                    </a:p>
                  </a:txBody>
                  <a:tcPr>
                    <a:lnL w="12700" cmpd="sng">
                      <a:noFill/>
                      <a:prstDash val="solid"/>
                    </a:lnL>
                  </a:tcPr>
                </a:tc>
                <a:extLst>
                  <a:ext uri="{0D108BD9-81ED-4DB2-BD59-A6C34878D82A}">
                    <a16:rowId xmlns:a16="http://schemas.microsoft.com/office/drawing/2014/main" val="905788340"/>
                  </a:ext>
                </a:extLst>
              </a:tr>
              <a:tr h="189403">
                <a:tc gridSpan="4">
                  <a:txBody>
                    <a:bodyPr/>
                    <a:lstStyle/>
                    <a:p>
                      <a:pPr marL="0" marR="0" indent="0" algn="l" fontAlgn="base" latinLnBrk="0">
                        <a:lnSpc>
                          <a:spcPct val="110000"/>
                        </a:lnSpc>
                        <a:spcBef>
                          <a:spcPts val="0"/>
                        </a:spcBef>
                        <a:spcAft>
                          <a:spcPts val="0"/>
                        </a:spcAft>
                      </a:pPr>
                      <a:r>
                        <a:rPr lang="en-US" altLang="ko-KR" sz="1000" b="0" kern="0" spc="-70" dirty="0">
                          <a:solidFill>
                            <a:srgbClr val="000000"/>
                          </a:solidFill>
                          <a:effectLst/>
                          <a:latin typeface="맑은 고딕" panose="020B0503020000020004" pitchFamily="50" charset="-127"/>
                          <a:ea typeface="맑은 고딕" panose="020B0503020000020004" pitchFamily="50" charset="-127"/>
                        </a:rPr>
                        <a:t>Independent Variables 2: local-level social capital</a:t>
                      </a:r>
                      <a:endParaRPr lang="ko-KR" altLang="en-US" sz="1000" b="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hMerge="1">
                  <a:txBody>
                    <a:bodyPr/>
                    <a:lstStyle/>
                    <a:p>
                      <a:pPr latinLnBrk="1"/>
                      <a:endParaRPr lang="ko-KR" altLang="en-US"/>
                    </a:p>
                  </a:txBody>
                  <a:tcPr/>
                </a:tc>
                <a:tc hMerge="1">
                  <a:txBody>
                    <a:bodyPr/>
                    <a:lstStyle/>
                    <a:p>
                      <a:pPr latinLnBrk="1"/>
                      <a:endParaRPr lang="ko-KR" altLang="en-US"/>
                    </a:p>
                  </a:txBody>
                  <a:tcPr>
                    <a:lnT w="3556" cap="flat" cmpd="sng" algn="ctr">
                      <a:solidFill>
                        <a:srgbClr val="000000"/>
                      </a:solidFill>
                      <a:prstDash val="solid"/>
                      <a:round/>
                      <a:headEnd type="none" w="med" len="med"/>
                      <a:tailEnd type="none" w="med" len="med"/>
                    </a:lnT>
                  </a:tcPr>
                </a:tc>
                <a:tc hMerge="1">
                  <a:txBody>
                    <a:bodyPr/>
                    <a:lstStyle/>
                    <a:p>
                      <a:pPr latinLnBrk="1"/>
                      <a:endParaRPr lang="ko-KR" altLang="en-US"/>
                    </a:p>
                  </a:txBody>
                  <a:tcPr/>
                </a:tc>
                <a:extLst>
                  <a:ext uri="{0D108BD9-81ED-4DB2-BD59-A6C34878D82A}">
                    <a16:rowId xmlns:a16="http://schemas.microsoft.com/office/drawing/2014/main" val="3816005181"/>
                  </a:ext>
                </a:extLst>
              </a:tr>
              <a:tr h="552112">
                <a:tc>
                  <a:txBody>
                    <a:bodyPr/>
                    <a:lstStyle/>
                    <a:p>
                      <a:pPr marL="0" marR="0" indent="0" algn="ctr" fontAlgn="base" latinLnBrk="0">
                        <a:lnSpc>
                          <a:spcPct val="110000"/>
                        </a:lnSpc>
                        <a:spcBef>
                          <a:spcPts val="0"/>
                        </a:spcBef>
                        <a:spcAft>
                          <a:spcPts val="0"/>
                        </a:spcAft>
                      </a:pPr>
                      <a:r>
                        <a:rPr lang="en-US" altLang="ko-KR" sz="1000" b="0" kern="0" spc="-70" dirty="0">
                          <a:solidFill>
                            <a:schemeClr val="tx1"/>
                          </a:solidFill>
                          <a:effectLst/>
                          <a:latin typeface="맑은 고딕" panose="020B0503020000020004" pitchFamily="50" charset="-127"/>
                          <a:ea typeface="맑은 고딕" panose="020B0503020000020004" pitchFamily="50" charset="-127"/>
                        </a:rPr>
                        <a:t>Trust</a:t>
                      </a:r>
                      <a:endParaRPr lang="ko-KR" altLang="en-US" sz="1000" b="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6350" cap="flat" cmpd="sng" algn="ctr">
                      <a:solidFill>
                        <a:schemeClr val="bg1">
                          <a:lumMod val="50000"/>
                        </a:schemeClr>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l" fontAlgn="base" latinLnBrk="0">
                        <a:lnSpc>
                          <a:spcPct val="110000"/>
                        </a:lnSpc>
                        <a:spcBef>
                          <a:spcPts val="0"/>
                        </a:spcBef>
                        <a:spcAft>
                          <a:spcPts val="0"/>
                        </a:spcAft>
                      </a:pPr>
                      <a:r>
                        <a:rPr lang="ko-KR" altLang="en-US" sz="1000" kern="0" spc="-70" dirty="0">
                          <a:solidFill>
                            <a:schemeClr val="tx1"/>
                          </a:solidFill>
                          <a:effectLst/>
                          <a:latin typeface="맑은 고딕" panose="020B0503020000020004" pitchFamily="50" charset="-127"/>
                          <a:ea typeface="맑은 고딕" panose="020B0503020000020004" pitchFamily="50" charset="-127"/>
                        </a:rPr>
                        <a:t>‘</a:t>
                      </a:r>
                      <a:r>
                        <a:rPr lang="en-US" altLang="ko-KR" sz="1000" kern="0" spc="-70" dirty="0">
                          <a:solidFill>
                            <a:schemeClr val="tx1"/>
                          </a:solidFill>
                          <a:effectLst/>
                          <a:latin typeface="맑은 고딕" panose="020B0503020000020004" pitchFamily="50" charset="-127"/>
                          <a:ea typeface="맑은 고딕" panose="020B0503020000020004" pitchFamily="50" charset="-127"/>
                        </a:rPr>
                        <a:t>Generalized trust</a:t>
                      </a:r>
                      <a:r>
                        <a:rPr lang="ko-KR" altLang="en-US" sz="1000" kern="0" spc="-70" dirty="0">
                          <a:solidFill>
                            <a:schemeClr val="tx1"/>
                          </a:solidFill>
                          <a:effectLst/>
                          <a:latin typeface="맑은 고딕" panose="020B0503020000020004" pitchFamily="50" charset="-127"/>
                          <a:ea typeface="맑은 고딕" panose="020B0503020000020004" pitchFamily="50" charset="-127"/>
                        </a:rPr>
                        <a:t>’</a:t>
                      </a:r>
                      <a:r>
                        <a:rPr lang="en-US" altLang="ko-KR" sz="1000" kern="0" spc="-70" dirty="0">
                          <a:solidFill>
                            <a:schemeClr val="tx1"/>
                          </a:solidFill>
                          <a:effectLst/>
                          <a:latin typeface="맑은 고딕" panose="020B0503020000020004" pitchFamily="50" charset="-127"/>
                          <a:ea typeface="맑은 고딕" panose="020B0503020000020004" pitchFamily="50" charset="-127"/>
                        </a:rPr>
                        <a:t>, average by region</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p>
                      <a:pPr marL="0" marR="0" lvl="0" indent="0" algn="l" defTabSz="914400" rtl="0" eaLnBrk="1" fontAlgn="base" latinLnBrk="0" hangingPunct="1">
                        <a:lnSpc>
                          <a:spcPct val="110000"/>
                        </a:lnSpc>
                        <a:spcBef>
                          <a:spcPts val="0"/>
                        </a:spcBef>
                        <a:spcAft>
                          <a:spcPts val="0"/>
                        </a:spcAft>
                        <a:buClrTx/>
                        <a:buSzTx/>
                        <a:buFontTx/>
                        <a:buNone/>
                        <a:tabLst/>
                        <a:defRPr/>
                      </a:pPr>
                      <a:r>
                        <a:rPr lang="ko-KR" altLang="en-US" sz="1000" kern="0" spc="-70" dirty="0">
                          <a:solidFill>
                            <a:schemeClr val="tx1"/>
                          </a:solidFill>
                          <a:effectLst/>
                          <a:latin typeface="맑은 고딕" panose="020B0503020000020004" pitchFamily="50" charset="-127"/>
                          <a:ea typeface="맑은 고딕" panose="020B0503020000020004" pitchFamily="50" charset="-127"/>
                        </a:rPr>
                        <a:t>‘</a:t>
                      </a:r>
                      <a:r>
                        <a:rPr lang="en-US" altLang="ko-KR" sz="1000" kern="0" spc="-70" dirty="0">
                          <a:solidFill>
                            <a:schemeClr val="tx1"/>
                          </a:solidFill>
                          <a:effectLst/>
                          <a:latin typeface="맑은 고딕" panose="020B0503020000020004" pitchFamily="50" charset="-127"/>
                          <a:ea typeface="맑은 고딕" panose="020B0503020000020004" pitchFamily="50" charset="-127"/>
                        </a:rPr>
                        <a:t>Trust</a:t>
                      </a:r>
                      <a:r>
                        <a:rPr lang="ko-KR" altLang="en-US" sz="1000"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kern="0" spc="-70" dirty="0">
                          <a:solidFill>
                            <a:schemeClr val="tx1"/>
                          </a:solidFill>
                          <a:effectLst/>
                          <a:latin typeface="맑은 고딕" panose="020B0503020000020004" pitchFamily="50" charset="-127"/>
                          <a:ea typeface="맑은 고딕" panose="020B0503020000020004" pitchFamily="50" charset="-127"/>
                        </a:rPr>
                        <a:t>in</a:t>
                      </a:r>
                      <a:r>
                        <a:rPr lang="ko-KR" altLang="en-US" sz="1000"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kern="0" spc="-70" dirty="0">
                          <a:solidFill>
                            <a:schemeClr val="tx1"/>
                          </a:solidFill>
                          <a:effectLst/>
                          <a:latin typeface="맑은 고딕" panose="020B0503020000020004" pitchFamily="50" charset="-127"/>
                          <a:ea typeface="맑은 고딕" panose="020B0503020000020004" pitchFamily="50" charset="-127"/>
                        </a:rPr>
                        <a:t>local</a:t>
                      </a:r>
                      <a:r>
                        <a:rPr lang="ko-KR" altLang="en-US" sz="1000"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kern="0" spc="-70" dirty="0">
                          <a:solidFill>
                            <a:schemeClr val="tx1"/>
                          </a:solidFill>
                          <a:effectLst/>
                          <a:latin typeface="맑은 고딕" panose="020B0503020000020004" pitchFamily="50" charset="-127"/>
                          <a:ea typeface="맑은 고딕" panose="020B0503020000020004" pitchFamily="50" charset="-127"/>
                        </a:rPr>
                        <a:t>community,</a:t>
                      </a:r>
                      <a:r>
                        <a:rPr lang="ko-KR" altLang="en-US" sz="1000"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kern="0" spc="-70" dirty="0">
                          <a:solidFill>
                            <a:schemeClr val="tx1"/>
                          </a:solidFill>
                          <a:effectLst/>
                          <a:latin typeface="맑은 고딕" panose="020B0503020000020004" pitchFamily="50" charset="-127"/>
                          <a:ea typeface="맑은 고딕" panose="020B0503020000020004" pitchFamily="50" charset="-127"/>
                        </a:rPr>
                        <a:t>average by region</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6350" cap="flat" cmpd="sng" algn="ctr">
                      <a:solidFill>
                        <a:schemeClr val="bg1">
                          <a:lumMod val="50000"/>
                        </a:schemeClr>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gridSpan="2">
                  <a:txBody>
                    <a:bodyPr/>
                    <a:lstStyle/>
                    <a:p>
                      <a:pPr marL="0" marR="0" indent="0" algn="ctr" fontAlgn="base" latinLnBrk="0">
                        <a:lnSpc>
                          <a:spcPct val="110000"/>
                        </a:lnSpc>
                        <a:spcBef>
                          <a:spcPts val="0"/>
                        </a:spcBef>
                        <a:spcAft>
                          <a:spcPts val="0"/>
                        </a:spcAft>
                      </a:pPr>
                      <a:r>
                        <a:rPr lang="en-US" altLang="ko-KR" sz="900" b="0" kern="0" spc="-70" dirty="0">
                          <a:solidFill>
                            <a:srgbClr val="000000"/>
                          </a:solidFill>
                          <a:effectLst/>
                          <a:latin typeface="맑은 고딕" panose="020B0503020000020004" pitchFamily="50" charset="-127"/>
                          <a:ea typeface="맑은 고딕" panose="020B0503020000020004" pitchFamily="50" charset="-127"/>
                        </a:rPr>
                        <a:t>｢Aging problem and local social capital｣</a:t>
                      </a:r>
                    </a:p>
                    <a:p>
                      <a:pPr marL="0" marR="0" indent="0" algn="ctr" fontAlgn="base" latinLnBrk="0">
                        <a:lnSpc>
                          <a:spcPct val="110000"/>
                        </a:lnSpc>
                        <a:spcBef>
                          <a:spcPts val="0"/>
                        </a:spcBef>
                        <a:spcAft>
                          <a:spcPts val="0"/>
                        </a:spcAft>
                      </a:pPr>
                      <a:r>
                        <a:rPr lang="en-US" altLang="ko-KR" sz="900" b="0" kern="0" spc="-70" dirty="0">
                          <a:solidFill>
                            <a:srgbClr val="000000"/>
                          </a:solidFill>
                          <a:effectLst/>
                          <a:latin typeface="맑은 고딕" panose="020B0503020000020004" pitchFamily="50" charset="-127"/>
                          <a:ea typeface="맑은 고딕" panose="020B0503020000020004" pitchFamily="50" charset="-127"/>
                        </a:rPr>
                        <a:t>Survey</a:t>
                      </a:r>
                      <a:endParaRPr lang="ko-KR" altLang="en-US" sz="900" b="0" kern="0" spc="-70" dirty="0">
                        <a:solidFill>
                          <a:srgbClr val="000000"/>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6350" cap="flat" cmpd="sng" algn="ctr">
                      <a:solidFill>
                        <a:schemeClr val="bg1">
                          <a:lumMod val="50000"/>
                        </a:schemeClr>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marL="0" marR="0" indent="0" algn="ctr" fontAlgn="base" latinLnBrk="0">
                        <a:lnSpc>
                          <a:spcPct val="110000"/>
                        </a:lnSpc>
                        <a:spcBef>
                          <a:spcPts val="0"/>
                        </a:spcBef>
                        <a:spcAft>
                          <a:spcPts val="0"/>
                        </a:spcAft>
                      </a:pP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013293"/>
                  </a:ext>
                </a:extLst>
              </a:tr>
              <a:tr h="1095008">
                <a:tc>
                  <a:txBody>
                    <a:bodyPr/>
                    <a:lstStyle/>
                    <a:p>
                      <a:pPr marL="0" marR="0" indent="0" algn="ctr" fontAlgn="base" latinLnBrk="0">
                        <a:lnSpc>
                          <a:spcPct val="110000"/>
                        </a:lnSpc>
                        <a:spcBef>
                          <a:spcPts val="0"/>
                        </a:spcBef>
                        <a:spcAft>
                          <a:spcPts val="0"/>
                        </a:spcAft>
                      </a:pPr>
                      <a:r>
                        <a:rPr lang="en-US" altLang="ko-KR" sz="1000" b="0" kern="0" spc="-70" dirty="0">
                          <a:solidFill>
                            <a:schemeClr val="tx1"/>
                          </a:solidFill>
                          <a:effectLst/>
                          <a:latin typeface="맑은 고딕" panose="020B0503020000020004" pitchFamily="50" charset="-127"/>
                          <a:ea typeface="맑은 고딕" panose="020B0503020000020004" pitchFamily="50" charset="-127"/>
                        </a:rPr>
                        <a:t>Network</a:t>
                      </a:r>
                      <a:endParaRPr lang="ko-KR" altLang="en-US" sz="1000" b="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l" fontAlgn="base" latinLnBrk="0">
                        <a:lnSpc>
                          <a:spcPct val="110000"/>
                        </a:lnSpc>
                        <a:spcBef>
                          <a:spcPts val="0"/>
                        </a:spcBef>
                        <a:spcAft>
                          <a:spcPts val="0"/>
                        </a:spcAft>
                      </a:pPr>
                      <a:r>
                        <a:rPr lang="en-US" altLang="ko-KR" sz="1000" kern="0" spc="-70" dirty="0">
                          <a:solidFill>
                            <a:schemeClr val="tx1"/>
                          </a:solidFill>
                          <a:effectLst/>
                          <a:latin typeface="맑은 고딕" panose="020B0503020000020004" pitchFamily="50" charset="-127"/>
                          <a:ea typeface="맑은 고딕" panose="020B0503020000020004" pitchFamily="50" charset="-127"/>
                        </a:rPr>
                        <a:t>The number of the association per 10,000 people</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p>
                      <a:pPr marL="0" marR="0" indent="0" algn="l" fontAlgn="base" latinLnBrk="0">
                        <a:lnSpc>
                          <a:spcPct val="110000"/>
                        </a:lnSpc>
                        <a:spcBef>
                          <a:spcPts val="0"/>
                        </a:spcBef>
                        <a:spcAft>
                          <a:spcPts val="0"/>
                        </a:spcAft>
                      </a:pPr>
                      <a:r>
                        <a:rPr lang="en-US" altLang="ko-KR" sz="1000" kern="0" spc="-70" dirty="0">
                          <a:solidFill>
                            <a:schemeClr val="tx1"/>
                          </a:solidFill>
                          <a:effectLst/>
                          <a:latin typeface="맑은 고딕" panose="020B0503020000020004" pitchFamily="50" charset="-127"/>
                          <a:ea typeface="맑은 고딕" panose="020B0503020000020004" pitchFamily="50" charset="-127"/>
                        </a:rPr>
                        <a:t>(religious group, Volunteer groups, political groups, Civic movement groups, Labor unions, industry and professional associations)</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gridSpan="2">
                  <a:txBody>
                    <a:bodyPr/>
                    <a:lstStyle/>
                    <a:p>
                      <a:pPr marL="0" marR="0" indent="0" algn="ctr" fontAlgn="base" latinLnBrk="0">
                        <a:lnSpc>
                          <a:spcPct val="110000"/>
                        </a:lnSpc>
                        <a:spcBef>
                          <a:spcPts val="0"/>
                        </a:spcBef>
                        <a:spcAft>
                          <a:spcPts val="0"/>
                        </a:spcAft>
                      </a:pPr>
                      <a:r>
                        <a:rPr lang="en-US" altLang="ko-KR" sz="900" kern="0" spc="-70" dirty="0">
                          <a:solidFill>
                            <a:schemeClr val="tx1"/>
                          </a:solidFill>
                          <a:effectLst/>
                          <a:latin typeface="맑은 고딕" panose="020B0503020000020004" pitchFamily="50" charset="-127"/>
                          <a:ea typeface="맑은 고딕" panose="020B0503020000020004" pitchFamily="50" charset="-127"/>
                        </a:rPr>
                        <a:t>Ministry of Employment and Labor</a:t>
                      </a:r>
                    </a:p>
                    <a:p>
                      <a:pPr marL="0" marR="0" indent="0" algn="ctr" fontAlgn="base" latinLnBrk="0">
                        <a:lnSpc>
                          <a:spcPct val="110000"/>
                        </a:lnSpc>
                        <a:spcBef>
                          <a:spcPts val="0"/>
                        </a:spcBef>
                        <a:spcAft>
                          <a:spcPts val="0"/>
                        </a:spcAft>
                      </a:pPr>
                      <a:r>
                        <a:rPr lang="ko-KR" altLang="en-US" sz="900" kern="0" spc="-70" dirty="0">
                          <a:solidFill>
                            <a:schemeClr val="tx1"/>
                          </a:solidFill>
                          <a:effectLst/>
                          <a:latin typeface="맑은 고딕" panose="020B0503020000020004" pitchFamily="50" charset="-127"/>
                          <a:ea typeface="맑은 고딕" panose="020B0503020000020004" pitchFamily="50" charset="-127"/>
                        </a:rPr>
                        <a:t> </a:t>
                      </a:r>
                      <a:r>
                        <a:rPr lang="en-US" altLang="ko-KR" sz="900" kern="0" spc="-70" dirty="0">
                          <a:solidFill>
                            <a:schemeClr val="tx1"/>
                          </a:solidFill>
                          <a:effectLst/>
                          <a:latin typeface="맑은 고딕" panose="020B0503020000020004" pitchFamily="50" charset="-127"/>
                          <a:ea typeface="맑은 고딕" panose="020B0503020000020004" pitchFamily="50" charset="-127"/>
                        </a:rPr>
                        <a:t>｢2013 National industry Survey Report｣(2014)</a:t>
                      </a:r>
                      <a:endParaRPr lang="ko-KR" altLang="en-US" sz="90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marL="0" marR="0" indent="0" algn="ctr" fontAlgn="base" latinLnBrk="0">
                        <a:lnSpc>
                          <a:spcPct val="110000"/>
                        </a:lnSpc>
                        <a:spcBef>
                          <a:spcPts val="0"/>
                        </a:spcBef>
                        <a:spcAft>
                          <a:spcPts val="0"/>
                        </a:spcAft>
                      </a:pPr>
                      <a:endParaRPr lang="ko-KR" altLang="en-US" sz="1000" kern="0" spc="-7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5023933"/>
                  </a:ext>
                </a:extLst>
              </a:tr>
              <a:tr h="552112">
                <a:tc rowSpan="2">
                  <a:txBody>
                    <a:bodyPr/>
                    <a:lstStyle/>
                    <a:p>
                      <a:pPr marL="0" marR="0" indent="0" algn="ctr" fontAlgn="base" latinLnBrk="0">
                        <a:lnSpc>
                          <a:spcPct val="110000"/>
                        </a:lnSpc>
                        <a:spcBef>
                          <a:spcPts val="0"/>
                        </a:spcBef>
                        <a:spcAft>
                          <a:spcPts val="0"/>
                        </a:spcAft>
                      </a:pPr>
                      <a:r>
                        <a:rPr lang="en-US" altLang="ko-KR" sz="1000" b="0" kern="0" spc="-70" dirty="0">
                          <a:solidFill>
                            <a:schemeClr val="tx1"/>
                          </a:solidFill>
                          <a:effectLst/>
                          <a:latin typeface="맑은 고딕" panose="020B0503020000020004" pitchFamily="50" charset="-127"/>
                          <a:ea typeface="맑은 고딕" panose="020B0503020000020004" pitchFamily="50" charset="-127"/>
                        </a:rPr>
                        <a:t>Civic participation</a:t>
                      </a:r>
                      <a:endParaRPr lang="ko-KR" altLang="en-US" sz="1000" b="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l" fontAlgn="base" latinLnBrk="0">
                        <a:lnSpc>
                          <a:spcPct val="110000"/>
                        </a:lnSpc>
                        <a:spcBef>
                          <a:spcPts val="0"/>
                        </a:spcBef>
                        <a:spcAft>
                          <a:spcPts val="0"/>
                        </a:spcAft>
                      </a:pPr>
                      <a:r>
                        <a:rPr lang="en-US" altLang="ko-KR" sz="1000" kern="0" spc="-70" dirty="0">
                          <a:solidFill>
                            <a:schemeClr val="tx1"/>
                          </a:solidFill>
                          <a:effectLst/>
                          <a:latin typeface="맑은 고딕" panose="020B0503020000020004" pitchFamily="50" charset="-127"/>
                          <a:ea typeface="맑은 고딕" panose="020B0503020000020004" pitchFamily="50" charset="-127"/>
                        </a:rPr>
                        <a:t>Voter turnout in the local election</a:t>
                      </a:r>
                      <a:r>
                        <a:rPr lang="ko-KR" altLang="en-US" sz="1000"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kern="0" spc="-70" dirty="0">
                          <a:solidFill>
                            <a:schemeClr val="tx1"/>
                          </a:solidFill>
                          <a:effectLst/>
                          <a:latin typeface="맑은 고딕" panose="020B0503020000020004" pitchFamily="50" charset="-127"/>
                          <a:ea typeface="맑은 고딕" panose="020B0503020000020004" pitchFamily="50" charset="-127"/>
                        </a:rPr>
                        <a:t>: voter/constituents</a:t>
                      </a:r>
                      <a:r>
                        <a:rPr lang="ko-KR" altLang="en-US" sz="1000" kern="0" spc="-70" dirty="0">
                          <a:solidFill>
                            <a:schemeClr val="tx1"/>
                          </a:solidFill>
                          <a:effectLst/>
                          <a:latin typeface="맑은 고딕" panose="020B0503020000020004" pitchFamily="50" charset="-127"/>
                          <a:ea typeface="맑은 고딕" panose="020B0503020000020004" pitchFamily="50" charset="-127"/>
                        </a:rPr>
                        <a:t>*</a:t>
                      </a:r>
                      <a:r>
                        <a:rPr lang="en-US" altLang="ko-KR" sz="1000" kern="0" spc="-70" dirty="0">
                          <a:solidFill>
                            <a:schemeClr val="tx1"/>
                          </a:solidFill>
                          <a:effectLst/>
                          <a:latin typeface="맑은 고딕" panose="020B0503020000020004" pitchFamily="50" charset="-127"/>
                          <a:ea typeface="맑은 고딕" panose="020B0503020000020004" pitchFamily="50" charset="-127"/>
                        </a:rPr>
                        <a:t>100</a:t>
                      </a:r>
                    </a:p>
                    <a:p>
                      <a:pPr marL="0" marR="0" indent="0" algn="l" fontAlgn="base" latinLnBrk="0">
                        <a:lnSpc>
                          <a:spcPct val="110000"/>
                        </a:lnSpc>
                        <a:spcBef>
                          <a:spcPts val="0"/>
                        </a:spcBef>
                        <a:spcAft>
                          <a:spcPts val="0"/>
                        </a:spcAft>
                      </a:pPr>
                      <a:r>
                        <a:rPr lang="en-US" altLang="ko-KR" sz="1000" kern="0" spc="-70" dirty="0">
                          <a:solidFill>
                            <a:schemeClr val="tx1"/>
                          </a:solidFill>
                          <a:effectLst/>
                          <a:latin typeface="맑은 고딕" panose="020B0503020000020004" pitchFamily="50" charset="-127"/>
                          <a:ea typeface="맑은 고딕" panose="020B0503020000020004" pitchFamily="50" charset="-127"/>
                        </a:rPr>
                        <a:t>(The 5</a:t>
                      </a:r>
                      <a:r>
                        <a:rPr lang="en-US" altLang="ko-KR" sz="1000" kern="0" spc="-70" baseline="30000" dirty="0">
                          <a:solidFill>
                            <a:schemeClr val="tx1"/>
                          </a:solidFill>
                          <a:effectLst/>
                          <a:latin typeface="맑은 고딕" panose="020B0503020000020004" pitchFamily="50" charset="-127"/>
                          <a:ea typeface="맑은 고딕" panose="020B0503020000020004" pitchFamily="50" charset="-127"/>
                        </a:rPr>
                        <a:t>th</a:t>
                      </a:r>
                      <a:r>
                        <a:rPr lang="en-US" altLang="ko-KR" sz="1000" kern="0" spc="-70" dirty="0">
                          <a:solidFill>
                            <a:schemeClr val="tx1"/>
                          </a:solidFill>
                          <a:effectLst/>
                          <a:latin typeface="맑은 고딕" panose="020B0503020000020004" pitchFamily="50" charset="-127"/>
                          <a:ea typeface="맑은 고딕" panose="020B0503020000020004" pitchFamily="50" charset="-127"/>
                        </a:rPr>
                        <a:t> local election)</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gridSpan="2">
                  <a:txBody>
                    <a:bodyPr/>
                    <a:lstStyle/>
                    <a:p>
                      <a:pPr marL="0" marR="0" indent="0" algn="ctr" fontAlgn="base" latinLnBrk="0">
                        <a:lnSpc>
                          <a:spcPct val="110000"/>
                        </a:lnSpc>
                        <a:spcBef>
                          <a:spcPts val="0"/>
                        </a:spcBef>
                        <a:spcAft>
                          <a:spcPts val="0"/>
                        </a:spcAft>
                      </a:pPr>
                      <a:r>
                        <a:rPr lang="en-US" altLang="ko-KR" sz="900" kern="0" spc="-70" dirty="0">
                          <a:solidFill>
                            <a:schemeClr val="tx1"/>
                          </a:solidFill>
                          <a:effectLst/>
                          <a:latin typeface="맑은 고딕" panose="020B0503020000020004" pitchFamily="50" charset="-127"/>
                          <a:ea typeface="맑은 고딕" panose="020B0503020000020004" pitchFamily="50" charset="-127"/>
                        </a:rPr>
                        <a:t>National Election Commission (2010)</a:t>
                      </a:r>
                      <a:endParaRPr lang="ko-KR" altLang="en-US" sz="90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marL="0" marR="0" indent="0" algn="ctr" fontAlgn="base" latinLnBrk="0">
                        <a:lnSpc>
                          <a:spcPct val="110000"/>
                        </a:lnSpc>
                        <a:spcBef>
                          <a:spcPts val="0"/>
                        </a:spcBef>
                        <a:spcAft>
                          <a:spcPts val="0"/>
                        </a:spcAft>
                      </a:pPr>
                      <a:endParaRPr lang="ko-KR" altLang="en-US" sz="1000" kern="0" spc="-7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9903077"/>
                  </a:ext>
                </a:extLst>
              </a:tr>
              <a:tr h="370758">
                <a:tc vMerge="1">
                  <a:txBody>
                    <a:bodyPr/>
                    <a:lstStyle/>
                    <a:p>
                      <a:pPr latinLnBrk="1"/>
                      <a:endParaRPr lang="ko-KR" altLang="en-US"/>
                    </a:p>
                  </a:txBody>
                  <a:tcPr/>
                </a:tc>
                <a:tc>
                  <a:txBody>
                    <a:bodyPr/>
                    <a:lstStyle/>
                    <a:p>
                      <a:pPr marL="0" marR="0" indent="0" algn="l" fontAlgn="base" latinLnBrk="0">
                        <a:lnSpc>
                          <a:spcPct val="110000"/>
                        </a:lnSpc>
                        <a:spcBef>
                          <a:spcPts val="0"/>
                        </a:spcBef>
                        <a:spcAft>
                          <a:spcPts val="0"/>
                        </a:spcAft>
                      </a:pPr>
                      <a:r>
                        <a:rPr lang="en-US" altLang="ko-KR" sz="1000" kern="0" spc="-70" dirty="0">
                          <a:solidFill>
                            <a:schemeClr val="tx1"/>
                          </a:solidFill>
                          <a:effectLst/>
                          <a:latin typeface="맑은 고딕" panose="020B0503020000020004" pitchFamily="50" charset="-127"/>
                          <a:ea typeface="맑은 고딕" panose="020B0503020000020004" pitchFamily="50" charset="-127"/>
                        </a:rPr>
                        <a:t>Information disclosure claim rate</a:t>
                      </a:r>
                      <a:r>
                        <a:rPr lang="ko-KR" altLang="en-US" sz="1000"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kern="0" spc="-70" dirty="0">
                          <a:solidFill>
                            <a:schemeClr val="tx1"/>
                          </a:solidFill>
                          <a:effectLst/>
                          <a:latin typeface="맑은 고딕" panose="020B0503020000020004" pitchFamily="50" charset="-127"/>
                          <a:ea typeface="맑은 고딕" panose="020B0503020000020004" pitchFamily="50" charset="-127"/>
                        </a:rPr>
                        <a:t>per 10,000 people</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gridSpan="2">
                  <a:txBody>
                    <a:bodyPr/>
                    <a:lstStyle/>
                    <a:p>
                      <a:pPr marL="0" marR="0" indent="0" algn="ctr" fontAlgn="base" latinLnBrk="0">
                        <a:lnSpc>
                          <a:spcPct val="110000"/>
                        </a:lnSpc>
                        <a:spcBef>
                          <a:spcPts val="0"/>
                        </a:spcBef>
                        <a:spcAft>
                          <a:spcPts val="0"/>
                        </a:spcAft>
                      </a:pPr>
                      <a:r>
                        <a:rPr lang="en-US" altLang="ko-KR" sz="900" kern="0" spc="-70" dirty="0">
                          <a:solidFill>
                            <a:schemeClr val="tx1"/>
                          </a:solidFill>
                          <a:effectLst/>
                          <a:latin typeface="맑은 고딕" panose="020B0503020000020004" pitchFamily="50" charset="-127"/>
                          <a:ea typeface="맑은 고딕" panose="020B0503020000020004" pitchFamily="50" charset="-127"/>
                        </a:rPr>
                        <a:t>LAIIS (2013)</a:t>
                      </a:r>
                      <a:endParaRPr lang="ko-KR" altLang="en-US" sz="90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marL="0" marR="0" indent="0" algn="ctr" fontAlgn="base" latinLnBrk="0">
                        <a:lnSpc>
                          <a:spcPct val="110000"/>
                        </a:lnSpc>
                        <a:spcBef>
                          <a:spcPts val="0"/>
                        </a:spcBef>
                        <a:spcAft>
                          <a:spcPts val="0"/>
                        </a:spcAft>
                      </a:pPr>
                      <a:endParaRPr lang="ko-KR" altLang="en-US" sz="1000" kern="0" spc="-7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054904"/>
                  </a:ext>
                </a:extLst>
              </a:tr>
              <a:tr h="189403">
                <a:tc gridSpan="4">
                  <a:txBody>
                    <a:bodyPr/>
                    <a:lstStyle/>
                    <a:p>
                      <a:pPr marL="0" marR="0" indent="0" algn="l" fontAlgn="base" latinLnBrk="0">
                        <a:lnSpc>
                          <a:spcPct val="110000"/>
                        </a:lnSpc>
                        <a:spcBef>
                          <a:spcPts val="0"/>
                        </a:spcBef>
                        <a:spcAft>
                          <a:spcPts val="0"/>
                        </a:spcAft>
                      </a:pPr>
                      <a:r>
                        <a:rPr lang="en-US" altLang="ko-KR" sz="1000" b="0" kern="0" spc="-70" dirty="0">
                          <a:solidFill>
                            <a:schemeClr val="tx1"/>
                          </a:solidFill>
                          <a:effectLst/>
                          <a:latin typeface="맑은 고딕" panose="020B0503020000020004" pitchFamily="50" charset="-127"/>
                          <a:ea typeface="맑은 고딕" panose="020B0503020000020004" pitchFamily="50" charset="-127"/>
                        </a:rPr>
                        <a:t>Control</a:t>
                      </a:r>
                      <a:r>
                        <a:rPr lang="ko-KR" altLang="en-US" sz="1000" b="1"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b="0" kern="0" spc="-70" dirty="0">
                          <a:solidFill>
                            <a:schemeClr val="tx1"/>
                          </a:solidFill>
                          <a:effectLst/>
                          <a:latin typeface="맑은 고딕" panose="020B0503020000020004" pitchFamily="50" charset="-127"/>
                          <a:ea typeface="맑은 고딕" panose="020B0503020000020004" pitchFamily="50" charset="-127"/>
                        </a:rPr>
                        <a:t>Variables</a:t>
                      </a:r>
                      <a:endParaRPr lang="ko-KR" altLang="en-US" sz="1000" b="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latinLnBrk="1"/>
                      <a:endParaRPr lang="ko-KR" altLang="en-US"/>
                    </a:p>
                  </a:txBody>
                  <a:tcPr/>
                </a:tc>
                <a:tc hMerge="1">
                  <a:txBody>
                    <a:bodyPr/>
                    <a:lstStyle/>
                    <a:p>
                      <a:pPr latinLnBrk="1"/>
                      <a:endParaRPr lang="ko-KR" altLang="en-US"/>
                    </a:p>
                  </a:txBody>
                  <a:tcPr>
                    <a:lnT w="3556" cap="flat" cmpd="sng" algn="ctr">
                      <a:solidFill>
                        <a:srgbClr val="000000"/>
                      </a:solidFill>
                      <a:prstDash val="solid"/>
                      <a:round/>
                      <a:headEnd type="none" w="med" len="med"/>
                      <a:tailEnd type="none" w="med" len="med"/>
                    </a:lnT>
                  </a:tcPr>
                </a:tc>
                <a:tc hMerge="1">
                  <a:txBody>
                    <a:bodyPr/>
                    <a:lstStyle/>
                    <a:p>
                      <a:pPr latinLnBrk="1"/>
                      <a:endParaRPr lang="ko-KR" altLang="en-US"/>
                    </a:p>
                  </a:txBody>
                  <a:tcPr>
                    <a:lnT w="3556"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648882291"/>
                  </a:ext>
                </a:extLst>
              </a:tr>
              <a:tr h="552112">
                <a:tc>
                  <a:txBody>
                    <a:bodyPr/>
                    <a:lstStyle/>
                    <a:p>
                      <a:pPr marL="0" marR="0" indent="0" algn="ctr" fontAlgn="base" latinLnBrk="0">
                        <a:lnSpc>
                          <a:spcPct val="110000"/>
                        </a:lnSpc>
                        <a:spcBef>
                          <a:spcPts val="0"/>
                        </a:spcBef>
                        <a:spcAft>
                          <a:spcPts val="0"/>
                        </a:spcAft>
                      </a:pPr>
                      <a:r>
                        <a:rPr lang="en-US" altLang="ko-KR" sz="1000" kern="0" spc="-70" dirty="0">
                          <a:solidFill>
                            <a:schemeClr val="tx1"/>
                          </a:solidFill>
                          <a:effectLst/>
                          <a:latin typeface="맑은 고딕" panose="020B0503020000020004" pitchFamily="50" charset="-127"/>
                          <a:ea typeface="맑은 고딕" panose="020B0503020000020004" pitchFamily="50" charset="-127"/>
                        </a:rPr>
                        <a:t>Individual-level</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gridSpan="2">
                  <a:txBody>
                    <a:bodyPr/>
                    <a:lstStyle/>
                    <a:p>
                      <a:pPr marL="0" marR="0" indent="0" algn="l" fontAlgn="base" latinLnBrk="0">
                        <a:lnSpc>
                          <a:spcPct val="110000"/>
                        </a:lnSpc>
                        <a:spcBef>
                          <a:spcPts val="0"/>
                        </a:spcBef>
                        <a:spcAft>
                          <a:spcPts val="0"/>
                        </a:spcAft>
                      </a:pPr>
                      <a:r>
                        <a:rPr lang="en-US" altLang="ko-KR" sz="1000" kern="0" spc="-70" dirty="0">
                          <a:solidFill>
                            <a:schemeClr val="tx1"/>
                          </a:solidFill>
                          <a:effectLst/>
                          <a:latin typeface="맑은 고딕" panose="020B0503020000020004" pitchFamily="50" charset="-127"/>
                          <a:ea typeface="맑은 고딕" panose="020B0503020000020004" pitchFamily="50" charset="-127"/>
                        </a:rPr>
                        <a:t>Sex (Male=1), Age, Living alone (Yes=1), Education, Marriage (Married=1), Basic living subsidy</a:t>
                      </a:r>
                      <a:r>
                        <a:rPr lang="ko-KR" altLang="en-US" sz="1000"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kern="0" spc="-70" dirty="0">
                          <a:solidFill>
                            <a:schemeClr val="tx1"/>
                          </a:solidFill>
                          <a:effectLst/>
                          <a:latin typeface="맑은 고딕" panose="020B0503020000020004" pitchFamily="50" charset="-127"/>
                          <a:ea typeface="맑은 고딕" panose="020B0503020000020004" pitchFamily="50" charset="-127"/>
                        </a:rPr>
                        <a:t>(Recipient=1)</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w="6350" cap="flat" cmpd="sng" algn="ctr">
                      <a:no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marL="0" marR="0" indent="0" algn="ctr" fontAlgn="base" latinLnBrk="0">
                        <a:lnSpc>
                          <a:spcPct val="110000"/>
                        </a:lnSpc>
                        <a:spcBef>
                          <a:spcPts val="0"/>
                        </a:spcBef>
                        <a:spcAft>
                          <a:spcPts val="0"/>
                        </a:spcAft>
                      </a:pPr>
                      <a:r>
                        <a:rPr lang="en-US" altLang="ko-KR" sz="900" b="0" kern="0" spc="-70" dirty="0">
                          <a:solidFill>
                            <a:srgbClr val="000000"/>
                          </a:solidFill>
                          <a:effectLst/>
                          <a:latin typeface="맑은 고딕" panose="020B0503020000020004" pitchFamily="50" charset="-127"/>
                          <a:ea typeface="맑은 고딕" panose="020B0503020000020004" pitchFamily="50" charset="-127"/>
                        </a:rPr>
                        <a:t>｢Aging problem and local social capital｣ Survey</a:t>
                      </a:r>
                      <a:endParaRPr lang="ko-KR" altLang="en-US" sz="900" b="0" kern="0" spc="-70" dirty="0">
                        <a:solidFill>
                          <a:srgbClr val="000000"/>
                        </a:solidFill>
                        <a:effectLst/>
                        <a:latin typeface="맑은 고딕" panose="020B0503020000020004" pitchFamily="50" charset="-127"/>
                        <a:ea typeface="맑은 고딕" panose="020B0503020000020004" pitchFamily="50" charset="-127"/>
                      </a:endParaRPr>
                    </a:p>
                  </a:txBody>
                  <a:tcPr marL="39178" marR="39178" marT="10832" marB="10832" anchor="ctr">
                    <a:lnL w="6350" cap="flat" cmpd="sng" algn="ctr">
                      <a:noFill/>
                      <a:prstDash val="solid"/>
                      <a:round/>
                      <a:headEnd type="none" w="med" len="med"/>
                      <a:tailEnd type="none" w="med" len="med"/>
                    </a:lnL>
                    <a:lnR>
                      <a:noFill/>
                    </a:lnR>
                    <a:lnT w="6350" cap="flat" cmpd="sng" algn="ctr">
                      <a:solidFill>
                        <a:schemeClr val="bg1">
                          <a:lumMod val="50000"/>
                        </a:schemeClr>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0166983"/>
                  </a:ext>
                </a:extLst>
              </a:tr>
              <a:tr h="2002948">
                <a:tc>
                  <a:txBody>
                    <a:bodyPr/>
                    <a:lstStyle/>
                    <a:p>
                      <a:pPr marL="0" marR="0" indent="0" algn="ctr" fontAlgn="base" latinLnBrk="0">
                        <a:lnSpc>
                          <a:spcPct val="110000"/>
                        </a:lnSpc>
                        <a:spcBef>
                          <a:spcPts val="0"/>
                        </a:spcBef>
                        <a:spcAft>
                          <a:spcPts val="0"/>
                        </a:spcAft>
                      </a:pPr>
                      <a:r>
                        <a:rPr lang="en-US" altLang="ko-KR" sz="1000" kern="0" spc="-70" dirty="0">
                          <a:solidFill>
                            <a:schemeClr val="tx1"/>
                          </a:solidFill>
                          <a:effectLst/>
                          <a:latin typeface="맑은 고딕" panose="020B0503020000020004" pitchFamily="50" charset="-127"/>
                          <a:ea typeface="맑은 고딕" panose="020B0503020000020004" pitchFamily="50" charset="-127"/>
                        </a:rPr>
                        <a:t>local-level</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gridSpan="2">
                  <a:txBody>
                    <a:bodyPr/>
                    <a:lstStyle/>
                    <a:p>
                      <a:pPr marL="171450" marR="0" indent="-171450" algn="l" fontAlgn="base" latinLnBrk="0">
                        <a:lnSpc>
                          <a:spcPct val="110000"/>
                        </a:lnSpc>
                        <a:spcBef>
                          <a:spcPts val="0"/>
                        </a:spcBef>
                        <a:spcAft>
                          <a:spcPts val="0"/>
                        </a:spcAft>
                        <a:buFont typeface="Arial" panose="020B0604020202020204" pitchFamily="34" charset="0"/>
                        <a:buChar char="•"/>
                      </a:pPr>
                      <a:r>
                        <a:rPr lang="en-US" altLang="ko-KR" sz="1000" kern="0" spc="-70" dirty="0">
                          <a:solidFill>
                            <a:schemeClr val="tx1"/>
                          </a:solidFill>
                          <a:effectLst/>
                          <a:latin typeface="맑은 고딕" panose="020B0503020000020004" pitchFamily="50" charset="-127"/>
                          <a:ea typeface="맑은 고딕" panose="020B0503020000020004" pitchFamily="50" charset="-127"/>
                        </a:rPr>
                        <a:t>Population</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p>
                      <a:pPr marL="171450" marR="0" indent="-171450" algn="l" fontAlgn="base" latinLnBrk="0">
                        <a:lnSpc>
                          <a:spcPct val="110000"/>
                        </a:lnSpc>
                        <a:spcBef>
                          <a:spcPts val="0"/>
                        </a:spcBef>
                        <a:spcAft>
                          <a:spcPts val="0"/>
                        </a:spcAft>
                        <a:buFont typeface="Arial" panose="020B0604020202020204" pitchFamily="34" charset="0"/>
                        <a:buChar char="•"/>
                      </a:pPr>
                      <a:r>
                        <a:rPr lang="en-US" altLang="ko-KR" sz="1000" kern="0" spc="-70" dirty="0">
                          <a:solidFill>
                            <a:schemeClr val="tx1"/>
                          </a:solidFill>
                          <a:effectLst/>
                          <a:latin typeface="맑은 고딕" panose="020B0503020000020004" pitchFamily="50" charset="-127"/>
                          <a:ea typeface="맑은 고딕" panose="020B0503020000020004" pitchFamily="50" charset="-127"/>
                        </a:rPr>
                        <a:t>Fiscal independence rate</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p>
                      <a:pPr marL="171450" marR="0" indent="-171450" algn="l" fontAlgn="base" latinLnBrk="0">
                        <a:lnSpc>
                          <a:spcPct val="110000"/>
                        </a:lnSpc>
                        <a:spcBef>
                          <a:spcPts val="0"/>
                        </a:spcBef>
                        <a:spcAft>
                          <a:spcPts val="0"/>
                        </a:spcAft>
                        <a:buFont typeface="Arial" panose="020B0604020202020204" pitchFamily="34" charset="0"/>
                        <a:buChar char="•"/>
                      </a:pPr>
                      <a:r>
                        <a:rPr lang="en-US" altLang="ko-KR" sz="1000" kern="0" spc="-70" dirty="0">
                          <a:solidFill>
                            <a:schemeClr val="tx1"/>
                          </a:solidFill>
                          <a:effectLst/>
                          <a:latin typeface="맑은 고딕" panose="020B0503020000020004" pitchFamily="50" charset="-127"/>
                          <a:ea typeface="맑은 고딕" panose="020B0503020000020004" pitchFamily="50" charset="-127"/>
                        </a:rPr>
                        <a:t>Elderly poverty rate : elderly recipients for basic living subsidy /</a:t>
                      </a:r>
                      <a:r>
                        <a:rPr lang="ko-KR" altLang="en-US" sz="1000"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kern="0" spc="-70" dirty="0">
                          <a:solidFill>
                            <a:schemeClr val="tx1"/>
                          </a:solidFill>
                          <a:effectLst/>
                          <a:latin typeface="맑은 고딕" panose="020B0503020000020004" pitchFamily="50" charset="-127"/>
                          <a:ea typeface="맑은 고딕" panose="020B0503020000020004" pitchFamily="50" charset="-127"/>
                        </a:rPr>
                        <a:t>the</a:t>
                      </a:r>
                      <a:r>
                        <a:rPr lang="ko-KR" altLang="en-US" sz="1000"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kern="0" spc="-70" dirty="0">
                          <a:solidFill>
                            <a:schemeClr val="tx1"/>
                          </a:solidFill>
                          <a:effectLst/>
                          <a:latin typeface="맑은 고딕" panose="020B0503020000020004" pitchFamily="50" charset="-127"/>
                          <a:ea typeface="맑은 고딕" panose="020B0503020000020004" pitchFamily="50" charset="-127"/>
                        </a:rPr>
                        <a:t>number</a:t>
                      </a:r>
                      <a:r>
                        <a:rPr lang="ko-KR" altLang="en-US" sz="1000"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kern="0" spc="-70" dirty="0">
                          <a:solidFill>
                            <a:schemeClr val="tx1"/>
                          </a:solidFill>
                          <a:effectLst/>
                          <a:latin typeface="맑은 고딕" panose="020B0503020000020004" pitchFamily="50" charset="-127"/>
                          <a:ea typeface="맑은 고딕" panose="020B0503020000020004" pitchFamily="50" charset="-127"/>
                        </a:rPr>
                        <a:t>of</a:t>
                      </a:r>
                      <a:r>
                        <a:rPr lang="ko-KR" altLang="en-US" sz="1000"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kern="0" spc="-70" dirty="0">
                          <a:solidFill>
                            <a:schemeClr val="tx1"/>
                          </a:solidFill>
                          <a:effectLst/>
                          <a:latin typeface="맑은 고딕" panose="020B0503020000020004" pitchFamily="50" charset="-127"/>
                          <a:ea typeface="맑은 고딕" panose="020B0503020000020004" pitchFamily="50" charset="-127"/>
                        </a:rPr>
                        <a:t>elderly population</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p>
                      <a:pPr marL="171450" marR="0" indent="-171450" algn="l" fontAlgn="base" latinLnBrk="0">
                        <a:lnSpc>
                          <a:spcPct val="110000"/>
                        </a:lnSpc>
                        <a:spcBef>
                          <a:spcPts val="0"/>
                        </a:spcBef>
                        <a:spcAft>
                          <a:spcPts val="0"/>
                        </a:spcAft>
                        <a:buFont typeface="Arial" panose="020B0604020202020204" pitchFamily="34" charset="0"/>
                        <a:buChar char="•"/>
                      </a:pPr>
                      <a:r>
                        <a:rPr lang="en-US" altLang="ko-KR" sz="1000" kern="0" spc="-70" dirty="0">
                          <a:solidFill>
                            <a:schemeClr val="tx1"/>
                          </a:solidFill>
                          <a:effectLst/>
                          <a:latin typeface="맑은 고딕" panose="020B0503020000020004" pitchFamily="50" charset="-127"/>
                          <a:ea typeface="맑은 고딕" panose="020B0503020000020004" pitchFamily="50" charset="-127"/>
                        </a:rPr>
                        <a:t>Poverty</a:t>
                      </a:r>
                      <a:r>
                        <a:rPr lang="ko-KR" altLang="en-US" sz="1000"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kern="0" spc="-70" dirty="0">
                          <a:solidFill>
                            <a:schemeClr val="tx1"/>
                          </a:solidFill>
                          <a:effectLst/>
                          <a:latin typeface="맑은 고딕" panose="020B0503020000020004" pitchFamily="50" charset="-127"/>
                          <a:ea typeface="맑은 고딕" panose="020B0503020000020004" pitchFamily="50" charset="-127"/>
                        </a:rPr>
                        <a:t>rate : recipients for basic living subsidy / total population</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p>
                      <a:pPr marL="171450" marR="0" indent="-171450" algn="l" fontAlgn="base" latinLnBrk="0">
                        <a:lnSpc>
                          <a:spcPct val="110000"/>
                        </a:lnSpc>
                        <a:spcBef>
                          <a:spcPts val="0"/>
                        </a:spcBef>
                        <a:spcAft>
                          <a:spcPts val="0"/>
                        </a:spcAft>
                        <a:buFont typeface="Arial" panose="020B0604020202020204" pitchFamily="34" charset="0"/>
                        <a:buChar char="•"/>
                      </a:pPr>
                      <a:r>
                        <a:rPr lang="en-US" altLang="ko-KR" sz="1000" kern="0" spc="-70" dirty="0">
                          <a:solidFill>
                            <a:schemeClr val="tx1"/>
                          </a:solidFill>
                          <a:effectLst/>
                          <a:latin typeface="맑은 고딕" panose="020B0503020000020004" pitchFamily="50" charset="-127"/>
                          <a:ea typeface="맑은 고딕" panose="020B0503020000020004" pitchFamily="50" charset="-127"/>
                        </a:rPr>
                        <a:t>Aging</a:t>
                      </a:r>
                      <a:r>
                        <a:rPr lang="ko-KR" altLang="en-US" sz="1000" kern="0" spc="-70" dirty="0">
                          <a:solidFill>
                            <a:schemeClr val="tx1"/>
                          </a:solidFill>
                          <a:effectLst/>
                          <a:latin typeface="맑은 고딕" panose="020B0503020000020004" pitchFamily="50" charset="-127"/>
                          <a:ea typeface="맑은 고딕" panose="020B0503020000020004" pitchFamily="50" charset="-127"/>
                        </a:rPr>
                        <a:t> </a:t>
                      </a:r>
                      <a:r>
                        <a:rPr lang="en-US" altLang="ko-KR" sz="1000" kern="0" spc="-70" dirty="0">
                          <a:solidFill>
                            <a:schemeClr val="tx1"/>
                          </a:solidFill>
                          <a:effectLst/>
                          <a:latin typeface="맑은 고딕" panose="020B0503020000020004" pitchFamily="50" charset="-127"/>
                          <a:ea typeface="맑은 고딕" panose="020B0503020000020004" pitchFamily="50" charset="-127"/>
                        </a:rPr>
                        <a:t>rate : the number of elderly / total population</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p>
                      <a:pPr marL="171450" marR="0" indent="-171450" algn="l" fontAlgn="base" latinLnBrk="0">
                        <a:lnSpc>
                          <a:spcPct val="110000"/>
                        </a:lnSpc>
                        <a:spcBef>
                          <a:spcPts val="0"/>
                        </a:spcBef>
                        <a:spcAft>
                          <a:spcPts val="0"/>
                        </a:spcAft>
                        <a:buFont typeface="Arial" panose="020B0604020202020204" pitchFamily="34" charset="0"/>
                        <a:buChar char="•"/>
                      </a:pPr>
                      <a:r>
                        <a:rPr lang="en-US" altLang="ko-KR" sz="1000" kern="0" spc="-70" dirty="0">
                          <a:solidFill>
                            <a:schemeClr val="tx1"/>
                          </a:solidFill>
                          <a:effectLst/>
                          <a:latin typeface="맑은 고딕" panose="020B0503020000020004" pitchFamily="50" charset="-127"/>
                          <a:ea typeface="맑은 고딕" panose="020B0503020000020004" pitchFamily="50" charset="-127"/>
                        </a:rPr>
                        <a:t>Welfare resource : The number of elderly welfare facilities per 10,000 seniors</a:t>
                      </a:r>
                      <a:endParaRPr lang="ko-KR" altLang="en-US" sz="100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a:noFill/>
                    </a:lnL>
                    <a:lnR w="6350" cap="flat" cmpd="sng" algn="ctr">
                      <a:no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marL="0" marR="0" indent="0" algn="ctr" fontAlgn="base" latinLnBrk="0">
                        <a:lnSpc>
                          <a:spcPct val="110000"/>
                        </a:lnSpc>
                        <a:spcBef>
                          <a:spcPts val="0"/>
                        </a:spcBef>
                        <a:spcAft>
                          <a:spcPts val="0"/>
                        </a:spcAft>
                      </a:pPr>
                      <a:r>
                        <a:rPr lang="en-US" altLang="ko-KR" sz="900" kern="0" spc="-70" dirty="0">
                          <a:solidFill>
                            <a:schemeClr val="tx1"/>
                          </a:solidFill>
                          <a:effectLst/>
                          <a:latin typeface="맑은 고딕" panose="020B0503020000020004" pitchFamily="50" charset="-127"/>
                          <a:ea typeface="맑은 고딕" panose="020B0503020000020004" pitchFamily="50" charset="-127"/>
                        </a:rPr>
                        <a:t>Korean Statistical Information Service (2013)</a:t>
                      </a:r>
                      <a:endParaRPr lang="ko-KR" altLang="en-US" sz="900" kern="0" spc="-70" dirty="0">
                        <a:solidFill>
                          <a:schemeClr val="tx1"/>
                        </a:solidFill>
                        <a:effectLst/>
                        <a:latin typeface="맑은 고딕" panose="020B0503020000020004" pitchFamily="50" charset="-127"/>
                        <a:ea typeface="맑은 고딕" panose="020B0503020000020004" pitchFamily="50" charset="-127"/>
                      </a:endParaRPr>
                    </a:p>
                  </a:txBody>
                  <a:tcPr marL="39178" marR="39178" marT="10832" marB="10832" anchor="ctr">
                    <a:lnL w="6350" cap="flat" cmpd="sng" algn="ctr">
                      <a:no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37002313"/>
                  </a:ext>
                </a:extLst>
              </a:tr>
            </a:tbl>
          </a:graphicData>
        </a:graphic>
      </p:graphicFrame>
      <p:sp>
        <p:nvSpPr>
          <p:cNvPr id="9" name="직사각형 8"/>
          <p:cNvSpPr/>
          <p:nvPr/>
        </p:nvSpPr>
        <p:spPr>
          <a:xfrm>
            <a:off x="7826658" y="70337"/>
            <a:ext cx="1054456" cy="261610"/>
          </a:xfrm>
          <a:prstGeom prst="rect">
            <a:avLst/>
          </a:prstGeom>
        </p:spPr>
        <p:txBody>
          <a:bodyPr wrap="none">
            <a:spAutoFit/>
          </a:bodyPr>
          <a:lstStyle/>
          <a:p>
            <a:pPr algn="l">
              <a:lnSpc>
                <a:spcPct val="110000"/>
              </a:lnSpc>
              <a:spcBef>
                <a:spcPts val="0"/>
              </a:spcBef>
              <a:spcAft>
                <a:spcPts val="0"/>
              </a:spcAft>
            </a:pPr>
            <a:r>
              <a:rPr lang="ko-KR" altLang="en-US" sz="1000" b="0" kern="0" spc="-70" dirty="0">
                <a:latin typeface="맑은 고딕" panose="020B0503020000020004" pitchFamily="50" charset="-127"/>
                <a:ea typeface="맑은 고딕" panose="020B0503020000020004" pitchFamily="50" charset="-127"/>
              </a:rPr>
              <a:t>* </a:t>
            </a:r>
            <a:r>
              <a:rPr lang="en-US" altLang="ko-KR" sz="1000" b="0" kern="0" spc="-70" dirty="0">
                <a:latin typeface="맑은 고딕" panose="020B0503020000020004" pitchFamily="50" charset="-127"/>
                <a:ea typeface="맑은 고딕" panose="020B0503020000020004" pitchFamily="50" charset="-127"/>
              </a:rPr>
              <a:t>Elderly</a:t>
            </a:r>
            <a:r>
              <a:rPr lang="ko-KR" altLang="en-US" sz="1000" b="0" kern="0" spc="-70" dirty="0">
                <a:latin typeface="맑은 고딕" panose="020B0503020000020004" pitchFamily="50" charset="-127"/>
                <a:ea typeface="맑은 고딕" panose="020B0503020000020004" pitchFamily="50" charset="-127"/>
              </a:rPr>
              <a:t> </a:t>
            </a:r>
            <a:r>
              <a:rPr lang="en-US" altLang="ko-KR" sz="1000" b="0" kern="0" spc="-70" dirty="0">
                <a:latin typeface="맑은 고딕" panose="020B0503020000020004" pitchFamily="50" charset="-127"/>
                <a:ea typeface="맑은 고딕" panose="020B0503020000020004" pitchFamily="50" charset="-127"/>
              </a:rPr>
              <a:t>: over 65</a:t>
            </a:r>
            <a:endParaRPr lang="ko-KR" altLang="en-US" sz="1000" b="0" kern="0" spc="-70" dirty="0">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2771857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4"/>
          </p:nvPr>
        </p:nvSpPr>
        <p:spPr/>
        <p:txBody>
          <a:bodyPr/>
          <a:lstStyle/>
          <a:p>
            <a:fld id="{8C6F6222-288D-42DB-BBCF-9CD3CE617EE8}" type="slidenum">
              <a:rPr lang="ko-KR" altLang="en-US" smtClean="0"/>
              <a:pPr/>
              <a:t>12</a:t>
            </a:fld>
            <a:endParaRPr lang="en-US" altLang="ko-KR"/>
          </a:p>
        </p:txBody>
      </p:sp>
      <p:sp>
        <p:nvSpPr>
          <p:cNvPr id="5" name="Rectangle 2"/>
          <p:cNvSpPr txBox="1">
            <a:spLocks noChangeArrowheads="1"/>
          </p:cNvSpPr>
          <p:nvPr/>
        </p:nvSpPr>
        <p:spPr bwMode="gray">
          <a:xfrm>
            <a:off x="232778" y="2420888"/>
            <a:ext cx="8663880" cy="1872208"/>
          </a:xfrm>
          <a:prstGeom prst="rect">
            <a:avLst/>
          </a:prstGeom>
          <a:solidFill>
            <a:schemeClr val="bg1">
              <a:alpha val="76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latinLnBrk="1" hangingPunct="1">
              <a:spcBef>
                <a:spcPct val="0"/>
              </a:spcBef>
              <a:spcAft>
                <a:spcPct val="0"/>
              </a:spcAft>
              <a:defRPr sz="3200" b="1" kern="1200">
                <a:solidFill>
                  <a:srgbClr val="000000"/>
                </a:solidFill>
                <a:latin typeface="+mj-lt"/>
                <a:ea typeface="+mj-ea"/>
                <a:cs typeface="+mj-cs"/>
              </a:defRPr>
            </a:lvl1pPr>
            <a:lvl2pPr algn="l" rtl="0" eaLnBrk="1" fontAlgn="base" latinLnBrk="1" hangingPunct="1">
              <a:spcBef>
                <a:spcPct val="0"/>
              </a:spcBef>
              <a:spcAft>
                <a:spcPct val="0"/>
              </a:spcAft>
              <a:defRPr sz="3200" b="1">
                <a:solidFill>
                  <a:srgbClr val="000000"/>
                </a:solidFill>
                <a:latin typeface="Verdana" panose="020B0604030504040204" pitchFamily="34" charset="0"/>
              </a:defRPr>
            </a:lvl2pPr>
            <a:lvl3pPr algn="l" rtl="0" eaLnBrk="1" fontAlgn="base" latinLnBrk="1" hangingPunct="1">
              <a:spcBef>
                <a:spcPct val="0"/>
              </a:spcBef>
              <a:spcAft>
                <a:spcPct val="0"/>
              </a:spcAft>
              <a:defRPr sz="3200" b="1">
                <a:solidFill>
                  <a:srgbClr val="000000"/>
                </a:solidFill>
                <a:latin typeface="Verdana" panose="020B0604030504040204" pitchFamily="34" charset="0"/>
              </a:defRPr>
            </a:lvl3pPr>
            <a:lvl4pPr algn="l" rtl="0" eaLnBrk="1" fontAlgn="base" latinLnBrk="1" hangingPunct="1">
              <a:spcBef>
                <a:spcPct val="0"/>
              </a:spcBef>
              <a:spcAft>
                <a:spcPct val="0"/>
              </a:spcAft>
              <a:defRPr sz="3200" b="1">
                <a:solidFill>
                  <a:srgbClr val="000000"/>
                </a:solidFill>
                <a:latin typeface="Verdana" panose="020B0604030504040204" pitchFamily="34" charset="0"/>
              </a:defRPr>
            </a:lvl4pPr>
            <a:lvl5pPr algn="l" rtl="0" eaLnBrk="1" fontAlgn="base" latinLnBrk="1" hangingPunct="1">
              <a:spcBef>
                <a:spcPct val="0"/>
              </a:spcBef>
              <a:spcAft>
                <a:spcPct val="0"/>
              </a:spcAft>
              <a:defRPr sz="3200" b="1">
                <a:solidFill>
                  <a:srgbClr val="000000"/>
                </a:solidFill>
                <a:latin typeface="Verdana" panose="020B0604030504040204" pitchFamily="34" charset="0"/>
              </a:defRPr>
            </a:lvl5pPr>
            <a:lvl6pPr marL="457200" algn="l" rtl="0" eaLnBrk="1" fontAlgn="base" latinLnBrk="1" hangingPunct="1">
              <a:spcBef>
                <a:spcPct val="0"/>
              </a:spcBef>
              <a:spcAft>
                <a:spcPct val="0"/>
              </a:spcAft>
              <a:defRPr sz="3200" b="1">
                <a:solidFill>
                  <a:srgbClr val="000000"/>
                </a:solidFill>
                <a:latin typeface="Verdana" panose="020B0604030504040204" pitchFamily="34" charset="0"/>
              </a:defRPr>
            </a:lvl6pPr>
            <a:lvl7pPr marL="914400" algn="l" rtl="0" eaLnBrk="1" fontAlgn="base" latinLnBrk="1" hangingPunct="1">
              <a:spcBef>
                <a:spcPct val="0"/>
              </a:spcBef>
              <a:spcAft>
                <a:spcPct val="0"/>
              </a:spcAft>
              <a:defRPr sz="3200" b="1">
                <a:solidFill>
                  <a:srgbClr val="000000"/>
                </a:solidFill>
                <a:latin typeface="Verdana" panose="020B0604030504040204" pitchFamily="34" charset="0"/>
              </a:defRPr>
            </a:lvl7pPr>
            <a:lvl8pPr marL="1371600" algn="l" rtl="0" eaLnBrk="1" fontAlgn="base" latinLnBrk="1" hangingPunct="1">
              <a:spcBef>
                <a:spcPct val="0"/>
              </a:spcBef>
              <a:spcAft>
                <a:spcPct val="0"/>
              </a:spcAft>
              <a:defRPr sz="3200" b="1">
                <a:solidFill>
                  <a:srgbClr val="000000"/>
                </a:solidFill>
                <a:latin typeface="Verdana" panose="020B0604030504040204" pitchFamily="34" charset="0"/>
              </a:defRPr>
            </a:lvl8pPr>
            <a:lvl9pPr marL="1828800" algn="l" rtl="0" eaLnBrk="1" fontAlgn="base" latinLnBrk="1" hangingPunct="1">
              <a:spcBef>
                <a:spcPct val="0"/>
              </a:spcBef>
              <a:spcAft>
                <a:spcPct val="0"/>
              </a:spcAft>
              <a:defRPr sz="3200" b="1">
                <a:solidFill>
                  <a:srgbClr val="000000"/>
                </a:solidFill>
                <a:latin typeface="Verdana" panose="020B0604030504040204" pitchFamily="34" charset="0"/>
              </a:defRPr>
            </a:lvl9pPr>
          </a:lstStyle>
          <a:p>
            <a:pPr algn="ctr">
              <a:lnSpc>
                <a:spcPct val="150000"/>
              </a:lnSpc>
            </a:pPr>
            <a:r>
              <a:rPr lang="en-US" altLang="ko-KR" sz="2800" dirty="0">
                <a:latin typeface="맑은 고딕" panose="020B0503020000020004" pitchFamily="50" charset="-127"/>
                <a:ea typeface="맑은 고딕" panose="020B0503020000020004" pitchFamily="50" charset="-127"/>
              </a:rPr>
              <a:t>Ⅳ. Result</a:t>
            </a:r>
            <a:endParaRPr lang="en-US" altLang="ko-KR" sz="3000" b="0" dirty="0">
              <a:ea typeface="굴림" panose="020B0600000101010101" pitchFamily="50" charset="-127"/>
            </a:endParaRPr>
          </a:p>
        </p:txBody>
      </p:sp>
    </p:spTree>
    <p:extLst>
      <p:ext uri="{BB962C8B-B14F-4D97-AF65-F5344CB8AC3E}">
        <p14:creationId xmlns:p14="http://schemas.microsoft.com/office/powerpoint/2010/main" val="175306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109283"/>
            <a:ext cx="6563072" cy="563562"/>
          </a:xfrm>
        </p:spPr>
        <p:txBody>
          <a:bodyPr/>
          <a:lstStyle/>
          <a:p>
            <a:r>
              <a:rPr lang="en-US" altLang="ko-KR" dirty="0"/>
              <a:t>1. Results</a:t>
            </a:r>
            <a:r>
              <a:rPr lang="ko-KR" altLang="en-US" dirty="0"/>
              <a:t> </a:t>
            </a:r>
            <a:r>
              <a:rPr lang="en-US" altLang="ko-KR" dirty="0"/>
              <a:t>: Independent Variables</a:t>
            </a:r>
            <a:endParaRPr lang="ko-KR" altLang="en-US" dirty="0"/>
          </a:p>
        </p:txBody>
      </p:sp>
      <p:sp>
        <p:nvSpPr>
          <p:cNvPr id="3" name="슬라이드 번호 개체 틀 2"/>
          <p:cNvSpPr>
            <a:spLocks noGrp="1"/>
          </p:cNvSpPr>
          <p:nvPr>
            <p:ph type="sldNum" sz="quarter" idx="11"/>
          </p:nvPr>
        </p:nvSpPr>
        <p:spPr/>
        <p:txBody>
          <a:bodyPr/>
          <a:lstStyle/>
          <a:p>
            <a:fld id="{E623987E-48AE-48CE-A24D-8090334899AF}" type="slidenum">
              <a:rPr lang="ko-KR" altLang="en-US" smtClean="0"/>
              <a:pPr/>
              <a:t>13</a:t>
            </a:fld>
            <a:endParaRPr lang="en-US" altLang="ko-KR" dirty="0"/>
          </a:p>
        </p:txBody>
      </p:sp>
      <p:sp>
        <p:nvSpPr>
          <p:cNvPr id="10" name="TextBox 9"/>
          <p:cNvSpPr txBox="1"/>
          <p:nvPr/>
        </p:nvSpPr>
        <p:spPr>
          <a:xfrm>
            <a:off x="-52459" y="1772816"/>
            <a:ext cx="1240083" cy="461665"/>
          </a:xfrm>
          <a:prstGeom prst="rect">
            <a:avLst/>
          </a:prstGeom>
          <a:noFill/>
        </p:spPr>
        <p:txBody>
          <a:bodyPr wrap="none" rtlCol="0">
            <a:spAutoFit/>
          </a:bodyPr>
          <a:lstStyle/>
          <a:p>
            <a:pPr algn="ctr"/>
            <a:r>
              <a:rPr lang="en-US" altLang="ko-KR" sz="1200" b="0" dirty="0">
                <a:solidFill>
                  <a:schemeClr val="tx1">
                    <a:lumMod val="65000"/>
                    <a:lumOff val="35000"/>
                  </a:schemeClr>
                </a:solidFill>
                <a:latin typeface="맑은 고딕" panose="020B0503020000020004" pitchFamily="50" charset="-127"/>
                <a:ea typeface="맑은 고딕" panose="020B0503020000020004" pitchFamily="50" charset="-127"/>
              </a:rPr>
              <a:t>Individual-level</a:t>
            </a:r>
          </a:p>
          <a:p>
            <a:pPr algn="ctr"/>
            <a:r>
              <a:rPr lang="en-US" altLang="ko-KR" sz="1200" b="0" dirty="0">
                <a:solidFill>
                  <a:schemeClr val="tx1">
                    <a:lumMod val="65000"/>
                    <a:lumOff val="35000"/>
                  </a:schemeClr>
                </a:solidFill>
                <a:latin typeface="맑은 고딕" panose="020B0503020000020004" pitchFamily="50" charset="-127"/>
                <a:ea typeface="맑은 고딕" panose="020B0503020000020004" pitchFamily="50" charset="-127"/>
              </a:rPr>
              <a:t>social capital</a:t>
            </a:r>
          </a:p>
        </p:txBody>
      </p:sp>
      <p:sp>
        <p:nvSpPr>
          <p:cNvPr id="11" name="TextBox 10"/>
          <p:cNvSpPr txBox="1"/>
          <p:nvPr/>
        </p:nvSpPr>
        <p:spPr>
          <a:xfrm>
            <a:off x="-1645" y="3039343"/>
            <a:ext cx="1138453" cy="461665"/>
          </a:xfrm>
          <a:prstGeom prst="rect">
            <a:avLst/>
          </a:prstGeom>
          <a:noFill/>
        </p:spPr>
        <p:txBody>
          <a:bodyPr wrap="none" rtlCol="0">
            <a:spAutoFit/>
          </a:bodyPr>
          <a:lstStyle/>
          <a:p>
            <a:pPr algn="ctr"/>
            <a:r>
              <a:rPr lang="en-US" altLang="ko-KR" sz="1200" b="0" dirty="0">
                <a:solidFill>
                  <a:schemeClr val="tx1">
                    <a:lumMod val="65000"/>
                    <a:lumOff val="35000"/>
                  </a:schemeClr>
                </a:solidFill>
                <a:latin typeface="맑은 고딕" panose="020B0503020000020004" pitchFamily="50" charset="-127"/>
                <a:ea typeface="맑은 고딕" panose="020B0503020000020004" pitchFamily="50" charset="-127"/>
              </a:rPr>
              <a:t>Local-level</a:t>
            </a:r>
          </a:p>
          <a:p>
            <a:pPr algn="ctr"/>
            <a:r>
              <a:rPr lang="en-US" altLang="ko-KR" sz="1200" b="0" dirty="0">
                <a:solidFill>
                  <a:schemeClr val="tx1">
                    <a:lumMod val="65000"/>
                    <a:lumOff val="35000"/>
                  </a:schemeClr>
                </a:solidFill>
                <a:latin typeface="맑은 고딕" panose="020B0503020000020004" pitchFamily="50" charset="-127"/>
                <a:ea typeface="맑은 고딕" panose="020B0503020000020004" pitchFamily="50" charset="-127"/>
              </a:rPr>
              <a:t> social capital</a:t>
            </a:r>
            <a:endParaRPr lang="ko-KR" altLang="en-US" sz="1200" b="0" dirty="0">
              <a:solidFill>
                <a:schemeClr val="tx1">
                  <a:lumMod val="65000"/>
                  <a:lumOff val="35000"/>
                </a:schemeClr>
              </a:solidFill>
              <a:latin typeface="맑은 고딕" panose="020B0503020000020004" pitchFamily="50" charset="-127"/>
              <a:ea typeface="맑은 고딕" panose="020B0503020000020004" pitchFamily="50" charset="-127"/>
            </a:endParaRPr>
          </a:p>
        </p:txBody>
      </p:sp>
      <p:graphicFrame>
        <p:nvGraphicFramePr>
          <p:cNvPr id="8" name="내용 개체 틀 7"/>
          <p:cNvGraphicFramePr>
            <a:graphicFrameLocks noGrp="1"/>
          </p:cNvGraphicFramePr>
          <p:nvPr>
            <p:ph idx="1"/>
            <p:extLst>
              <p:ext uri="{D42A27DB-BD31-4B8C-83A1-F6EECF244321}">
                <p14:modId xmlns:p14="http://schemas.microsoft.com/office/powerpoint/2010/main" val="3125288385"/>
              </p:ext>
            </p:extLst>
          </p:nvPr>
        </p:nvGraphicFramePr>
        <p:xfrm>
          <a:off x="1187624" y="1100200"/>
          <a:ext cx="7901646" cy="5462612"/>
        </p:xfrm>
        <a:graphic>
          <a:graphicData uri="http://schemas.openxmlformats.org/drawingml/2006/table">
            <a:tbl>
              <a:tblPr/>
              <a:tblGrid>
                <a:gridCol w="1836000">
                  <a:extLst>
                    <a:ext uri="{9D8B030D-6E8A-4147-A177-3AD203B41FA5}">
                      <a16:colId xmlns:a16="http://schemas.microsoft.com/office/drawing/2014/main" val="3137822251"/>
                    </a:ext>
                  </a:extLst>
                </a:gridCol>
                <a:gridCol w="1038641">
                  <a:extLst>
                    <a:ext uri="{9D8B030D-6E8A-4147-A177-3AD203B41FA5}">
                      <a16:colId xmlns:a16="http://schemas.microsoft.com/office/drawing/2014/main" val="3807409278"/>
                    </a:ext>
                  </a:extLst>
                </a:gridCol>
                <a:gridCol w="983241">
                  <a:extLst>
                    <a:ext uri="{9D8B030D-6E8A-4147-A177-3AD203B41FA5}">
                      <a16:colId xmlns:a16="http://schemas.microsoft.com/office/drawing/2014/main" val="3580922713"/>
                    </a:ext>
                  </a:extLst>
                </a:gridCol>
                <a:gridCol w="1038641">
                  <a:extLst>
                    <a:ext uri="{9D8B030D-6E8A-4147-A177-3AD203B41FA5}">
                      <a16:colId xmlns:a16="http://schemas.microsoft.com/office/drawing/2014/main" val="1043558711"/>
                    </a:ext>
                  </a:extLst>
                </a:gridCol>
                <a:gridCol w="983241">
                  <a:extLst>
                    <a:ext uri="{9D8B030D-6E8A-4147-A177-3AD203B41FA5}">
                      <a16:colId xmlns:a16="http://schemas.microsoft.com/office/drawing/2014/main" val="3022332544"/>
                    </a:ext>
                  </a:extLst>
                </a:gridCol>
                <a:gridCol w="1038641">
                  <a:extLst>
                    <a:ext uri="{9D8B030D-6E8A-4147-A177-3AD203B41FA5}">
                      <a16:colId xmlns:a16="http://schemas.microsoft.com/office/drawing/2014/main" val="1766149058"/>
                    </a:ext>
                  </a:extLst>
                </a:gridCol>
                <a:gridCol w="983241">
                  <a:extLst>
                    <a:ext uri="{9D8B030D-6E8A-4147-A177-3AD203B41FA5}">
                      <a16:colId xmlns:a16="http://schemas.microsoft.com/office/drawing/2014/main" val="1125930302"/>
                    </a:ext>
                  </a:extLst>
                </a:gridCol>
              </a:tblGrid>
              <a:tr h="165824">
                <a:tc>
                  <a:txBody>
                    <a:bodyPr/>
                    <a:lstStyle/>
                    <a:p>
                      <a:pPr marL="0" marR="0" indent="0" algn="just" fontAlgn="base" latinLnBrk="1">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20116"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solidFill>
                  </a:tcPr>
                </a:tc>
                <a:tc gridSpan="2">
                  <a:txBody>
                    <a:bodyPr/>
                    <a:lstStyle/>
                    <a:p>
                      <a:pPr marL="0" marR="0" indent="0" algn="ctr" fontAlgn="base" latinLnBrk="0">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Model</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1</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20116"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solidFill>
                  </a:tcPr>
                </a:tc>
                <a:tc hMerge="1">
                  <a:txBody>
                    <a:bodyPr/>
                    <a:lstStyle/>
                    <a:p>
                      <a:pPr latinLnBrk="1"/>
                      <a:endParaRPr lang="ko-KR" altLang="en-US"/>
                    </a:p>
                  </a:txBody>
                  <a:tcPr/>
                </a:tc>
                <a:tc gridSpan="2">
                  <a:txBody>
                    <a:bodyPr/>
                    <a:lstStyle/>
                    <a:p>
                      <a:pPr marL="0" marR="0" indent="0" algn="ctr" fontAlgn="base" latinLnBrk="0">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Model</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2</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20116"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solidFill>
                  </a:tcPr>
                </a:tc>
                <a:tc hMerge="1">
                  <a:txBody>
                    <a:bodyPr/>
                    <a:lstStyle/>
                    <a:p>
                      <a:pPr latinLnBrk="1"/>
                      <a:endParaRPr lang="ko-KR" altLang="en-US"/>
                    </a:p>
                  </a:txBody>
                  <a:tcPr/>
                </a:tc>
                <a:tc gridSpan="2">
                  <a:txBody>
                    <a:bodyPr/>
                    <a:lstStyle/>
                    <a:p>
                      <a:pPr marL="0" marR="0" indent="0" algn="ctr" fontAlgn="base" latinLnBrk="0">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Model</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3</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20116"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solidFill>
                  </a:tcPr>
                </a:tc>
                <a:tc hMerge="1">
                  <a:txBody>
                    <a:bodyPr/>
                    <a:lstStyle/>
                    <a:p>
                      <a:pPr latinLnBrk="1"/>
                      <a:endParaRPr lang="ko-KR" altLang="en-US"/>
                    </a:p>
                  </a:txBody>
                  <a:tcPr/>
                </a:tc>
                <a:extLst>
                  <a:ext uri="{0D108BD9-81ED-4DB2-BD59-A6C34878D82A}">
                    <a16:rowId xmlns:a16="http://schemas.microsoft.com/office/drawing/2014/main" val="3656712389"/>
                  </a:ext>
                </a:extLst>
              </a:tr>
              <a:tr h="165824">
                <a:tc>
                  <a:txBody>
                    <a:bodyPr/>
                    <a:lstStyle/>
                    <a:p>
                      <a:pPr marL="0" marR="0" indent="0" algn="just" fontAlgn="base" latinLnBrk="1">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20116"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Coef.</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Std. Err.</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Coef.</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Std. Err.</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Coef.</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Std. Err.</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4948716"/>
                  </a:ext>
                </a:extLst>
              </a:tr>
              <a:tr h="165824">
                <a:tc>
                  <a:txBody>
                    <a:bodyPr/>
                    <a:lstStyle/>
                    <a:p>
                      <a:pPr marL="0" marR="0" indent="0" algn="l" fontAlgn="base" latinLnBrk="1">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Generalized trust</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w="7112"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0.131*</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0.051</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0.133**</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0.051</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0.131*</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0.051</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75634005"/>
                  </a:ext>
                </a:extLst>
              </a:tr>
              <a:tr h="165824">
                <a:tc>
                  <a:txBody>
                    <a:bodyPr/>
                    <a:lstStyle/>
                    <a:p>
                      <a:pPr marL="0" marR="0" indent="0" algn="l" fontAlgn="base" latinLnBrk="1">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Trust in local community</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-0.008</a:t>
                      </a: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0.041</a:t>
                      </a: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0.002</a:t>
                      </a: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0.042</a:t>
                      </a: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0.002</a:t>
                      </a: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0.042</a:t>
                      </a:r>
                    </a:p>
                  </a:txBody>
                  <a:tcPr marL="180000" marR="20116" marT="10058" marB="10058" anchor="ctr">
                    <a:lnL>
                      <a:noFill/>
                    </a:lnL>
                    <a:lnR>
                      <a:noFill/>
                    </a:lnR>
                    <a:lnT>
                      <a:noFill/>
                    </a:lnT>
                    <a:lnB>
                      <a:noFill/>
                    </a:lnB>
                  </a:tcPr>
                </a:tc>
                <a:extLst>
                  <a:ext uri="{0D108BD9-81ED-4DB2-BD59-A6C34878D82A}">
                    <a16:rowId xmlns:a16="http://schemas.microsoft.com/office/drawing/2014/main" val="4012599827"/>
                  </a:ext>
                </a:extLst>
              </a:tr>
              <a:tr h="165824">
                <a:tc>
                  <a:txBody>
                    <a:bodyPr/>
                    <a:lstStyle/>
                    <a:p>
                      <a:pPr marL="0" marR="0" indent="0" algn="l" fontAlgn="base" latinLnBrk="1">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Network</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a:noFill/>
                    </a:lnT>
                    <a:lnB>
                      <a:noFill/>
                    </a:lnB>
                    <a:solidFill>
                      <a:schemeClr val="accent1">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0.096*</a:t>
                      </a: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0.043</a:t>
                      </a: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0.091*</a:t>
                      </a: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0.042</a:t>
                      </a: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0.102*</a:t>
                      </a: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0.042</a:t>
                      </a:r>
                    </a:p>
                  </a:txBody>
                  <a:tcPr marL="180000" marR="20116" marT="10058" marB="10058" anchor="ctr">
                    <a:lnL>
                      <a:noFill/>
                    </a:lnL>
                    <a:lnR>
                      <a:noFill/>
                    </a:lnR>
                    <a:lnT>
                      <a:noFill/>
                    </a:lnT>
                    <a:lnB>
                      <a:noFill/>
                    </a:lnB>
                  </a:tcPr>
                </a:tc>
                <a:extLst>
                  <a:ext uri="{0D108BD9-81ED-4DB2-BD59-A6C34878D82A}">
                    <a16:rowId xmlns:a16="http://schemas.microsoft.com/office/drawing/2014/main" val="484358739"/>
                  </a:ext>
                </a:extLst>
              </a:tr>
              <a:tr h="165824">
                <a:tc>
                  <a:txBody>
                    <a:bodyPr/>
                    <a:lstStyle/>
                    <a:p>
                      <a:pPr marL="0" marR="0" indent="0" algn="l" fontAlgn="base" latinLnBrk="1">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Civic</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participation</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a:noFill/>
                    </a:lnT>
                    <a:lnB w="7112"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0.096*</a:t>
                      </a:r>
                    </a:p>
                  </a:txBody>
                  <a:tcPr marL="180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0.037</a:t>
                      </a:r>
                    </a:p>
                  </a:txBody>
                  <a:tcPr marL="180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0.095*</a:t>
                      </a:r>
                    </a:p>
                  </a:txBody>
                  <a:tcPr marL="180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0.037</a:t>
                      </a:r>
                    </a:p>
                  </a:txBody>
                  <a:tcPr marL="180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0.081*</a:t>
                      </a:r>
                    </a:p>
                  </a:txBody>
                  <a:tcPr marL="180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0.037</a:t>
                      </a:r>
                    </a:p>
                  </a:txBody>
                  <a:tcPr marL="180000" marR="20116" marT="10058" marB="10058" anchor="ctr">
                    <a:lnL>
                      <a:noFill/>
                    </a:lnL>
                    <a:lnR>
                      <a:noFill/>
                    </a:lnR>
                    <a:lnT>
                      <a:noFill/>
                    </a:lnT>
                    <a:lnB w="711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307690"/>
                  </a:ext>
                </a:extLst>
              </a:tr>
              <a:tr h="165824">
                <a:tc>
                  <a:txBody>
                    <a:bodyPr/>
                    <a:lstStyle/>
                    <a:p>
                      <a:pPr marL="0" marR="0" indent="0" algn="l" fontAlgn="base" latinLnBrk="1">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Trust in local community</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w="7112" cap="flat" cmpd="sng" algn="ctr">
                      <a:solidFill>
                        <a:srgbClr val="000000"/>
                      </a:solidFill>
                      <a:prstDash val="solid"/>
                      <a:round/>
                      <a:headEnd type="none" w="med" len="med"/>
                      <a:tailEnd type="none" w="med" len="med"/>
                    </a:lnT>
                    <a:lnB>
                      <a:noFill/>
                    </a:lnB>
                    <a:solidFill>
                      <a:schemeClr val="tx2">
                        <a:lumMod val="20000"/>
                        <a:lumOff val="80000"/>
                      </a:schemeClr>
                    </a:solidFill>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-0.408†</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0.215</a:t>
                      </a:r>
                    </a:p>
                  </a:txBody>
                  <a:tcPr marL="180000" marR="20116" marT="10058" marB="10058" anchor="ctr">
                    <a:lnL>
                      <a:noFill/>
                    </a:lnL>
                    <a:lnR>
                      <a:noFill/>
                    </a:lnR>
                    <a:lnT w="7112"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29032320"/>
                  </a:ext>
                </a:extLst>
              </a:tr>
              <a:tr h="165824">
                <a:tc>
                  <a:txBody>
                    <a:bodyPr/>
                    <a:lstStyle/>
                    <a:p>
                      <a:pPr marL="0" marR="0" indent="0" algn="l" fontAlgn="base" latinLnBrk="1">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Religious</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groups</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solidFill>
                      <a:schemeClr val="accent1">
                        <a:lumMod val="20000"/>
                        <a:lumOff val="80000"/>
                      </a:schemeClr>
                    </a:solidFill>
                  </a:tcPr>
                </a:tc>
                <a:tc>
                  <a:txBody>
                    <a:bodyPr/>
                    <a:lstStyle/>
                    <a:p>
                      <a:pPr marL="0" marR="0" indent="0" algn="l" fontAlgn="base" latinLnBrk="0">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0.028†</a:t>
                      </a: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0.015</a:t>
                      </a: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983742215"/>
                  </a:ext>
                </a:extLst>
              </a:tr>
              <a:tr h="165824">
                <a:tc>
                  <a:txBody>
                    <a:bodyPr/>
                    <a:lstStyle/>
                    <a:p>
                      <a:pPr marL="0" marR="0" indent="0" algn="l" fontAlgn="base" latinLnBrk="1">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Generalized trust</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solidFill>
                      <a:schemeClr val="accent1">
                        <a:lumMod val="20000"/>
                        <a:lumOff val="80000"/>
                      </a:schemeClr>
                    </a:solidFill>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1.078**</a:t>
                      </a: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0.346</a:t>
                      </a: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extLst>
                  <a:ext uri="{0D108BD9-81ED-4DB2-BD59-A6C34878D82A}">
                    <a16:rowId xmlns:a16="http://schemas.microsoft.com/office/drawing/2014/main" val="3938774792"/>
                  </a:ext>
                </a:extLst>
              </a:tr>
              <a:tr h="165824">
                <a:tc>
                  <a:txBody>
                    <a:bodyPr/>
                    <a:lstStyle/>
                    <a:p>
                      <a:pPr marL="0" marR="0" indent="0" algn="l" fontAlgn="base" latinLnBrk="1">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Volunteer</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groups</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a:noFill/>
                    </a:lnT>
                    <a:lnB>
                      <a:noFill/>
                    </a:lnB>
                    <a:solidFill>
                      <a:schemeClr val="accent1">
                        <a:lumMod val="20000"/>
                        <a:lumOff val="80000"/>
                      </a:schemeClr>
                    </a:solidFill>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0.016†</a:t>
                      </a: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0.008</a:t>
                      </a:r>
                    </a:p>
                  </a:txBody>
                  <a:tcPr marL="180000" marR="20116" marT="10058" marB="10058" anchor="ctr">
                    <a:lnL>
                      <a:noFill/>
                    </a:lnL>
                    <a:lnR>
                      <a:noFill/>
                    </a:lnR>
                    <a:lnT>
                      <a:noFill/>
                    </a:lnT>
                    <a:lnB>
                      <a:noFill/>
                    </a:lnB>
                  </a:tcPr>
                </a:tc>
                <a:extLst>
                  <a:ext uri="{0D108BD9-81ED-4DB2-BD59-A6C34878D82A}">
                    <a16:rowId xmlns:a16="http://schemas.microsoft.com/office/drawing/2014/main" val="3713320625"/>
                  </a:ext>
                </a:extLst>
              </a:tr>
              <a:tr h="165824">
                <a:tc>
                  <a:txBody>
                    <a:bodyPr/>
                    <a:lstStyle/>
                    <a:p>
                      <a:pPr marL="0" marR="0" indent="0" algn="l" fontAlgn="base" latinLnBrk="1">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Political</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groups</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solidFill>
                      <a:schemeClr val="accent1">
                        <a:lumMod val="20000"/>
                        <a:lumOff val="80000"/>
                      </a:schemeClr>
                    </a:solidFill>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0.587***</a:t>
                      </a: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0.145</a:t>
                      </a: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16647494"/>
                  </a:ext>
                </a:extLst>
              </a:tr>
              <a:tr h="165824">
                <a:tc>
                  <a:txBody>
                    <a:bodyPr/>
                    <a:lstStyle/>
                    <a:p>
                      <a:pPr marL="0" marR="0" indent="0" algn="l" fontAlgn="base" latinLnBrk="1">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Civic</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movement</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groups</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solidFill>
                      <a:schemeClr val="tx2">
                        <a:lumMod val="20000"/>
                        <a:lumOff val="80000"/>
                      </a:schemeClr>
                    </a:solidFill>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-0.217*</a:t>
                      </a: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0.086</a:t>
                      </a: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extLst>
                  <a:ext uri="{0D108BD9-81ED-4DB2-BD59-A6C34878D82A}">
                    <a16:rowId xmlns:a16="http://schemas.microsoft.com/office/drawing/2014/main" val="3164500542"/>
                  </a:ext>
                </a:extLst>
              </a:tr>
              <a:tr h="165824">
                <a:tc>
                  <a:txBody>
                    <a:bodyPr/>
                    <a:lstStyle/>
                    <a:p>
                      <a:pPr marL="0" marR="0" indent="0" algn="l" fontAlgn="base" latinLnBrk="1">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Labor unions</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a:noFill/>
                    </a:lnT>
                    <a:lnB>
                      <a:noFill/>
                    </a:lnB>
                    <a:solidFill>
                      <a:schemeClr val="tx2">
                        <a:lumMod val="20000"/>
                        <a:lumOff val="80000"/>
                      </a:schemeClr>
                    </a:solidFill>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-0.272*</a:t>
                      </a:r>
                    </a:p>
                  </a:txBody>
                  <a:tcPr marL="180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0.119</a:t>
                      </a:r>
                    </a:p>
                  </a:txBody>
                  <a:tcPr marL="180000" marR="20116" marT="10058" marB="10058" anchor="ctr">
                    <a:lnL>
                      <a:noFill/>
                    </a:lnL>
                    <a:lnR>
                      <a:noFill/>
                    </a:lnR>
                    <a:lnT>
                      <a:noFill/>
                    </a:lnT>
                    <a:lnB>
                      <a:noFill/>
                    </a:lnB>
                  </a:tcPr>
                </a:tc>
                <a:extLst>
                  <a:ext uri="{0D108BD9-81ED-4DB2-BD59-A6C34878D82A}">
                    <a16:rowId xmlns:a16="http://schemas.microsoft.com/office/drawing/2014/main" val="2946076908"/>
                  </a:ext>
                </a:extLst>
              </a:tr>
              <a:tr h="267959">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Industry &amp; Professional Associations</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solidFill>
                      <a:schemeClr val="accent1">
                        <a:lumMod val="20000"/>
                        <a:lumOff val="80000"/>
                      </a:schemeClr>
                    </a:solidFill>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0.155**</a:t>
                      </a: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0.048</a:t>
                      </a:r>
                    </a:p>
                  </a:txBody>
                  <a:tcPr marL="180000" marR="20116" marT="10058" marB="10058" anchor="ctr">
                    <a:lnL>
                      <a:noFill/>
                    </a:lnL>
                    <a:lnR>
                      <a:noFill/>
                    </a:lnR>
                    <a:lnT>
                      <a:noFill/>
                    </a:lnT>
                    <a:lnB w="63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357994329"/>
                  </a:ext>
                </a:extLst>
              </a:tr>
              <a:tr h="165824">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Local election turnout</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0.523</a:t>
                      </a: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1.447</a:t>
                      </a:r>
                    </a:p>
                  </a:txBody>
                  <a:tcPr marL="180000" marR="20116" marT="10058" marB="10058" anchor="ctr">
                    <a:lnL>
                      <a:noFill/>
                    </a:lnL>
                    <a:lnR>
                      <a:noFill/>
                    </a:lnR>
                    <a:lnT w="6350" cap="flat" cmpd="sng" algn="ctr">
                      <a:solidFill>
                        <a:schemeClr val="bg1">
                          <a:lumMod val="85000"/>
                        </a:schemeClr>
                      </a:solidFill>
                      <a:prstDash val="solid"/>
                      <a:round/>
                      <a:headEnd type="none" w="med" len="med"/>
                      <a:tailEnd type="none" w="med" len="med"/>
                    </a:lnT>
                    <a:lnB>
                      <a:noFill/>
                    </a:lnB>
                  </a:tcPr>
                </a:tc>
                <a:extLst>
                  <a:ext uri="{0D108BD9-81ED-4DB2-BD59-A6C34878D82A}">
                    <a16:rowId xmlns:a16="http://schemas.microsoft.com/office/drawing/2014/main" val="256272203"/>
                  </a:ext>
                </a:extLst>
              </a:tr>
              <a:tr h="165824">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Information</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disclosure</a:t>
                      </a:r>
                      <a:br>
                        <a:rPr lang="en-US" altLang="ko-KR" sz="1200" kern="0" spc="-50" dirty="0">
                          <a:solidFill>
                            <a:schemeClr val="tx1"/>
                          </a:solidFill>
                          <a:effectLst/>
                          <a:latin typeface="맑은 고딕" panose="020B0503020000020004" pitchFamily="50" charset="-127"/>
                          <a:ea typeface="맑은 고딕" panose="020B0503020000020004" pitchFamily="50" charset="-127"/>
                        </a:rPr>
                      </a:br>
                      <a:r>
                        <a:rPr lang="en-US" altLang="ko-KR" sz="1200" kern="0" spc="-50" dirty="0">
                          <a:solidFill>
                            <a:schemeClr val="tx1"/>
                          </a:solidFill>
                          <a:effectLst/>
                          <a:latin typeface="맑은 고딕" panose="020B0503020000020004" pitchFamily="50" charset="-127"/>
                          <a:ea typeface="맑은 고딕" panose="020B0503020000020004" pitchFamily="50" charset="-127"/>
                        </a:rPr>
                        <a:t>claim</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rate</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72000" marR="20116" marT="10058" marB="10058" anchor="ctr">
                    <a:lnL>
                      <a:noFill/>
                    </a:lnL>
                    <a:lnR>
                      <a:noFill/>
                    </a:lnR>
                    <a:lnT>
                      <a:noFill/>
                    </a:lnT>
                    <a:lnB w="7112"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80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0.002†</a:t>
                      </a:r>
                    </a:p>
                  </a:txBody>
                  <a:tcPr marL="180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0.001</a:t>
                      </a:r>
                    </a:p>
                  </a:txBody>
                  <a:tcPr marL="180000" marR="20116" marT="10058" marB="10058" anchor="ctr">
                    <a:lnL>
                      <a:noFill/>
                    </a:lnL>
                    <a:lnR>
                      <a:noFill/>
                    </a:lnR>
                    <a:lnT>
                      <a:noFill/>
                    </a:lnT>
                    <a:lnB w="711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1755284"/>
                  </a:ext>
                </a:extLst>
              </a:tr>
              <a:tr h="165824">
                <a:tc gridSpan="7">
                  <a:txBody>
                    <a:bodyPr/>
                    <a:lstStyle/>
                    <a:p>
                      <a:pPr marL="0" marR="0" indent="0" algn="just" fontAlgn="base" latinLnBrk="1">
                        <a:lnSpc>
                          <a:spcPct val="160000"/>
                        </a:lnSpc>
                        <a:spcBef>
                          <a:spcPts val="0"/>
                        </a:spcBef>
                        <a:spcAft>
                          <a:spcPts val="0"/>
                        </a:spcAft>
                      </a:pPr>
                      <a:r>
                        <a:rPr lang="nn-NO" sz="1200" kern="0" spc="-50" dirty="0">
                          <a:solidFill>
                            <a:schemeClr val="tx1"/>
                          </a:solidFill>
                          <a:effectLst/>
                          <a:latin typeface="맑은 고딕" panose="020B0503020000020004" pitchFamily="50" charset="-127"/>
                          <a:ea typeface="맑은 고딕" panose="020B0503020000020004" pitchFamily="50" charset="-127"/>
                        </a:rPr>
                        <a:t>†p&lt;.1, *p&lt;.05, **p&lt;.01, ***p&lt;.001</a:t>
                      </a:r>
                    </a:p>
                  </a:txBody>
                  <a:tcPr marL="20116" marR="20116" marT="10058" marB="10058" anchor="ctr">
                    <a:lnL>
                      <a:noFill/>
                    </a:lnL>
                    <a:lnR>
                      <a:noFill/>
                    </a:lnR>
                    <a:lnT w="7112" cap="flat" cmpd="sng" algn="ctr">
                      <a:solidFill>
                        <a:srgbClr val="000000"/>
                      </a:solidFill>
                      <a:prstDash val="solid"/>
                      <a:round/>
                      <a:headEnd type="none" w="med" len="med"/>
                      <a:tailEnd type="none" w="med" len="med"/>
                    </a:lnT>
                    <a:lnB>
                      <a:noFill/>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2517127229"/>
                  </a:ext>
                </a:extLst>
              </a:tr>
            </a:tbl>
          </a:graphicData>
        </a:graphic>
      </p:graphicFrame>
    </p:spTree>
    <p:extLst>
      <p:ext uri="{BB962C8B-B14F-4D97-AF65-F5344CB8AC3E}">
        <p14:creationId xmlns:p14="http://schemas.microsoft.com/office/powerpoint/2010/main" val="4059739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109283"/>
            <a:ext cx="6563072" cy="563562"/>
          </a:xfrm>
        </p:spPr>
        <p:txBody>
          <a:bodyPr/>
          <a:lstStyle/>
          <a:p>
            <a:r>
              <a:rPr lang="en-US" altLang="ko-KR" dirty="0"/>
              <a:t>1. Results</a:t>
            </a:r>
            <a:r>
              <a:rPr lang="ko-KR" altLang="en-US" dirty="0"/>
              <a:t> </a:t>
            </a:r>
            <a:r>
              <a:rPr lang="en-US" altLang="ko-KR" dirty="0"/>
              <a:t>: Control Variables</a:t>
            </a:r>
            <a:endParaRPr lang="ko-KR" altLang="en-US" dirty="0"/>
          </a:p>
        </p:txBody>
      </p:sp>
      <p:sp>
        <p:nvSpPr>
          <p:cNvPr id="3" name="슬라이드 번호 개체 틀 2"/>
          <p:cNvSpPr>
            <a:spLocks noGrp="1"/>
          </p:cNvSpPr>
          <p:nvPr>
            <p:ph type="sldNum" sz="quarter" idx="11"/>
          </p:nvPr>
        </p:nvSpPr>
        <p:spPr/>
        <p:txBody>
          <a:bodyPr/>
          <a:lstStyle/>
          <a:p>
            <a:fld id="{E623987E-48AE-48CE-A24D-8090334899AF}" type="slidenum">
              <a:rPr lang="ko-KR" altLang="en-US" smtClean="0"/>
              <a:pPr/>
              <a:t>14</a:t>
            </a:fld>
            <a:endParaRPr lang="en-US" altLang="ko-KR" dirty="0"/>
          </a:p>
        </p:txBody>
      </p:sp>
      <p:sp>
        <p:nvSpPr>
          <p:cNvPr id="12" name="TextBox 11"/>
          <p:cNvSpPr txBox="1"/>
          <p:nvPr/>
        </p:nvSpPr>
        <p:spPr>
          <a:xfrm>
            <a:off x="44643" y="1772816"/>
            <a:ext cx="1336841" cy="461665"/>
          </a:xfrm>
          <a:prstGeom prst="rect">
            <a:avLst/>
          </a:prstGeom>
          <a:noFill/>
        </p:spPr>
        <p:txBody>
          <a:bodyPr wrap="none" rtlCol="0">
            <a:spAutoFit/>
          </a:bodyPr>
          <a:lstStyle/>
          <a:p>
            <a:pPr algn="ctr"/>
            <a:r>
              <a:rPr lang="en-US" altLang="ko-KR" sz="1200" b="0" dirty="0">
                <a:solidFill>
                  <a:schemeClr val="tx1">
                    <a:lumMod val="65000"/>
                    <a:lumOff val="35000"/>
                  </a:schemeClr>
                </a:solidFill>
                <a:latin typeface="맑은 고딕" panose="020B0503020000020004" pitchFamily="50" charset="-127"/>
                <a:ea typeface="맑은 고딕" panose="020B0503020000020004" pitchFamily="50" charset="-127"/>
              </a:rPr>
              <a:t>Individual-level</a:t>
            </a:r>
          </a:p>
          <a:p>
            <a:pPr algn="ctr"/>
            <a:r>
              <a:rPr lang="en-US" altLang="ko-KR" sz="1200" b="0" dirty="0">
                <a:solidFill>
                  <a:schemeClr val="tx1">
                    <a:lumMod val="65000"/>
                    <a:lumOff val="35000"/>
                  </a:schemeClr>
                </a:solidFill>
                <a:latin typeface="맑은 고딕" panose="020B0503020000020004" pitchFamily="50" charset="-127"/>
                <a:ea typeface="맑은 고딕" panose="020B0503020000020004" pitchFamily="50" charset="-127"/>
              </a:rPr>
              <a:t>control variables</a:t>
            </a:r>
            <a:endParaRPr lang="ko-KR" altLang="en-US" sz="1200" b="0" dirty="0">
              <a:solidFill>
                <a:schemeClr val="tx1">
                  <a:lumMod val="65000"/>
                  <a:lumOff val="35000"/>
                </a:schemeClr>
              </a:solidFill>
              <a:latin typeface="맑은 고딕" panose="020B0503020000020004" pitchFamily="50" charset="-127"/>
              <a:ea typeface="맑은 고딕" panose="020B0503020000020004" pitchFamily="50" charset="-127"/>
            </a:endParaRPr>
          </a:p>
        </p:txBody>
      </p:sp>
      <p:sp>
        <p:nvSpPr>
          <p:cNvPr id="13" name="TextBox 12"/>
          <p:cNvSpPr txBox="1"/>
          <p:nvPr/>
        </p:nvSpPr>
        <p:spPr>
          <a:xfrm>
            <a:off x="44643" y="3696524"/>
            <a:ext cx="1336841" cy="461665"/>
          </a:xfrm>
          <a:prstGeom prst="rect">
            <a:avLst/>
          </a:prstGeom>
          <a:noFill/>
        </p:spPr>
        <p:txBody>
          <a:bodyPr wrap="none" rtlCol="0">
            <a:spAutoFit/>
          </a:bodyPr>
          <a:lstStyle/>
          <a:p>
            <a:pPr algn="ctr"/>
            <a:r>
              <a:rPr lang="en-US" altLang="ko-KR" sz="1200" b="0" dirty="0">
                <a:solidFill>
                  <a:schemeClr val="tx1">
                    <a:lumMod val="65000"/>
                    <a:lumOff val="35000"/>
                  </a:schemeClr>
                </a:solidFill>
                <a:latin typeface="맑은 고딕" panose="020B0503020000020004" pitchFamily="50" charset="-127"/>
                <a:ea typeface="맑은 고딕" panose="020B0503020000020004" pitchFamily="50" charset="-127"/>
              </a:rPr>
              <a:t>Local-level</a:t>
            </a:r>
          </a:p>
          <a:p>
            <a:pPr algn="ctr"/>
            <a:r>
              <a:rPr lang="en-US" altLang="ko-KR" sz="1200" b="0" dirty="0">
                <a:solidFill>
                  <a:schemeClr val="tx1">
                    <a:lumMod val="65000"/>
                    <a:lumOff val="35000"/>
                  </a:schemeClr>
                </a:solidFill>
                <a:latin typeface="맑은 고딕" panose="020B0503020000020004" pitchFamily="50" charset="-127"/>
                <a:ea typeface="맑은 고딕" panose="020B0503020000020004" pitchFamily="50" charset="-127"/>
              </a:rPr>
              <a:t>control variables</a:t>
            </a:r>
            <a:endParaRPr lang="ko-KR" altLang="en-US" sz="1200" b="0" dirty="0">
              <a:solidFill>
                <a:schemeClr val="tx1">
                  <a:lumMod val="65000"/>
                  <a:lumOff val="35000"/>
                </a:schemeClr>
              </a:solidFill>
              <a:latin typeface="맑은 고딕" panose="020B0503020000020004" pitchFamily="50" charset="-127"/>
              <a:ea typeface="맑은 고딕" panose="020B0503020000020004" pitchFamily="50" charset="-127"/>
            </a:endParaRPr>
          </a:p>
        </p:txBody>
      </p:sp>
      <p:graphicFrame>
        <p:nvGraphicFramePr>
          <p:cNvPr id="8" name="내용 개체 틀 7"/>
          <p:cNvGraphicFramePr>
            <a:graphicFrameLocks noGrp="1"/>
          </p:cNvGraphicFramePr>
          <p:nvPr>
            <p:ph idx="1"/>
            <p:extLst>
              <p:ext uri="{D42A27DB-BD31-4B8C-83A1-F6EECF244321}">
                <p14:modId xmlns:p14="http://schemas.microsoft.com/office/powerpoint/2010/main" val="2675075999"/>
              </p:ext>
            </p:extLst>
          </p:nvPr>
        </p:nvGraphicFramePr>
        <p:xfrm>
          <a:off x="1403648" y="1121208"/>
          <a:ext cx="7246166" cy="5149888"/>
        </p:xfrm>
        <a:graphic>
          <a:graphicData uri="http://schemas.openxmlformats.org/drawingml/2006/table">
            <a:tbl>
              <a:tblPr/>
              <a:tblGrid>
                <a:gridCol w="1521830">
                  <a:extLst>
                    <a:ext uri="{9D8B030D-6E8A-4147-A177-3AD203B41FA5}">
                      <a16:colId xmlns:a16="http://schemas.microsoft.com/office/drawing/2014/main" val="3137822251"/>
                    </a:ext>
                  </a:extLst>
                </a:gridCol>
                <a:gridCol w="980197">
                  <a:extLst>
                    <a:ext uri="{9D8B030D-6E8A-4147-A177-3AD203B41FA5}">
                      <a16:colId xmlns:a16="http://schemas.microsoft.com/office/drawing/2014/main" val="3807409278"/>
                    </a:ext>
                  </a:extLst>
                </a:gridCol>
                <a:gridCol w="927915">
                  <a:extLst>
                    <a:ext uri="{9D8B030D-6E8A-4147-A177-3AD203B41FA5}">
                      <a16:colId xmlns:a16="http://schemas.microsoft.com/office/drawing/2014/main" val="3580922713"/>
                    </a:ext>
                  </a:extLst>
                </a:gridCol>
                <a:gridCol w="980197">
                  <a:extLst>
                    <a:ext uri="{9D8B030D-6E8A-4147-A177-3AD203B41FA5}">
                      <a16:colId xmlns:a16="http://schemas.microsoft.com/office/drawing/2014/main" val="1043558711"/>
                    </a:ext>
                  </a:extLst>
                </a:gridCol>
                <a:gridCol w="927915">
                  <a:extLst>
                    <a:ext uri="{9D8B030D-6E8A-4147-A177-3AD203B41FA5}">
                      <a16:colId xmlns:a16="http://schemas.microsoft.com/office/drawing/2014/main" val="3022332544"/>
                    </a:ext>
                  </a:extLst>
                </a:gridCol>
                <a:gridCol w="980197">
                  <a:extLst>
                    <a:ext uri="{9D8B030D-6E8A-4147-A177-3AD203B41FA5}">
                      <a16:colId xmlns:a16="http://schemas.microsoft.com/office/drawing/2014/main" val="1766149058"/>
                    </a:ext>
                  </a:extLst>
                </a:gridCol>
                <a:gridCol w="927915">
                  <a:extLst>
                    <a:ext uri="{9D8B030D-6E8A-4147-A177-3AD203B41FA5}">
                      <a16:colId xmlns:a16="http://schemas.microsoft.com/office/drawing/2014/main" val="1125930302"/>
                    </a:ext>
                  </a:extLst>
                </a:gridCol>
              </a:tblGrid>
              <a:tr h="165824">
                <a:tc>
                  <a:txBody>
                    <a:bodyPr/>
                    <a:lstStyle/>
                    <a:p>
                      <a:pPr marL="0" marR="0" indent="0" algn="just" fontAlgn="base" latinLnBrk="1">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20116"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solidFill>
                  </a:tcPr>
                </a:tc>
                <a:tc gridSpan="2">
                  <a:txBody>
                    <a:bodyPr/>
                    <a:lstStyle/>
                    <a:p>
                      <a:pPr marL="0" marR="0" indent="0" algn="ctr" fontAlgn="base" latinLnBrk="0">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Model</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1</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20116"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solidFill>
                  </a:tcPr>
                </a:tc>
                <a:tc hMerge="1">
                  <a:txBody>
                    <a:bodyPr/>
                    <a:lstStyle/>
                    <a:p>
                      <a:pPr latinLnBrk="1"/>
                      <a:endParaRPr lang="ko-KR" altLang="en-US"/>
                    </a:p>
                  </a:txBody>
                  <a:tcPr/>
                </a:tc>
                <a:tc gridSpan="2">
                  <a:txBody>
                    <a:bodyPr/>
                    <a:lstStyle/>
                    <a:p>
                      <a:pPr marL="0" marR="0" indent="0" algn="ctr" fontAlgn="base" latinLnBrk="0">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Model</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2</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20116"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solidFill>
                  </a:tcPr>
                </a:tc>
                <a:tc hMerge="1">
                  <a:txBody>
                    <a:bodyPr/>
                    <a:lstStyle/>
                    <a:p>
                      <a:pPr latinLnBrk="1"/>
                      <a:endParaRPr lang="ko-KR" altLang="en-US"/>
                    </a:p>
                  </a:txBody>
                  <a:tcPr/>
                </a:tc>
                <a:tc gridSpan="2">
                  <a:txBody>
                    <a:bodyPr/>
                    <a:lstStyle/>
                    <a:p>
                      <a:pPr marL="0" marR="0" indent="0" algn="ctr" fontAlgn="base" latinLnBrk="0">
                        <a:lnSpc>
                          <a:spcPct val="16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Model</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3</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20116"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solidFill>
                  </a:tcPr>
                </a:tc>
                <a:tc hMerge="1">
                  <a:txBody>
                    <a:bodyPr/>
                    <a:lstStyle/>
                    <a:p>
                      <a:pPr latinLnBrk="1"/>
                      <a:endParaRPr lang="ko-KR" altLang="en-US"/>
                    </a:p>
                  </a:txBody>
                  <a:tcPr/>
                </a:tc>
                <a:extLst>
                  <a:ext uri="{0D108BD9-81ED-4DB2-BD59-A6C34878D82A}">
                    <a16:rowId xmlns:a16="http://schemas.microsoft.com/office/drawing/2014/main" val="3656712389"/>
                  </a:ext>
                </a:extLst>
              </a:tr>
              <a:tr h="165824">
                <a:tc>
                  <a:txBody>
                    <a:bodyPr/>
                    <a:lstStyle/>
                    <a:p>
                      <a:pPr marL="0" marR="0" indent="0" algn="just" fontAlgn="base" latinLnBrk="1">
                        <a:lnSpc>
                          <a:spcPct val="160000"/>
                        </a:lnSpc>
                        <a:spcBef>
                          <a:spcPts val="0"/>
                        </a:spcBef>
                        <a:spcAft>
                          <a:spcPts val="0"/>
                        </a:spcAft>
                      </a:pP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Coef.</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Std. Err.</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Coef.</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Std. Err.</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Coef.</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Std. Err.</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64948716"/>
                  </a:ext>
                </a:extLst>
              </a:tr>
              <a:tr h="165824">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Sex</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(Male=1)</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0.125*</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0.059</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0.127*</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0.059</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0.127*</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0.059</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15274822"/>
                  </a:ext>
                </a:extLst>
              </a:tr>
              <a:tr h="267959">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Age</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solidFill>
                      <a:schemeClr val="tx2">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-0.026***</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0.004</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-0.026***</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0.004</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-0.027***</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0.004</a:t>
                      </a:r>
                    </a:p>
                  </a:txBody>
                  <a:tcPr marL="108000" marR="20116" marT="10058" marB="10058" anchor="ctr">
                    <a:lnL>
                      <a:noFill/>
                    </a:lnL>
                    <a:lnR>
                      <a:noFill/>
                    </a:lnR>
                    <a:lnT>
                      <a:noFill/>
                    </a:lnT>
                    <a:lnB>
                      <a:noFill/>
                    </a:lnB>
                  </a:tcPr>
                </a:tc>
                <a:extLst>
                  <a:ext uri="{0D108BD9-81ED-4DB2-BD59-A6C34878D82A}">
                    <a16:rowId xmlns:a16="http://schemas.microsoft.com/office/drawing/2014/main" val="3096460360"/>
                  </a:ext>
                </a:extLst>
              </a:tr>
              <a:tr h="165824">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Living alone (Yes=1)</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0.071</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0.089</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0.072</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0.089</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0.082</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0.089</a:t>
                      </a:r>
                    </a:p>
                  </a:txBody>
                  <a:tcPr marL="108000" marR="20116" marT="10058" marB="10058" anchor="ctr">
                    <a:lnL>
                      <a:noFill/>
                    </a:lnL>
                    <a:lnR>
                      <a:noFill/>
                    </a:lnR>
                    <a:lnT>
                      <a:noFill/>
                    </a:lnT>
                    <a:lnB>
                      <a:noFill/>
                    </a:lnB>
                  </a:tcPr>
                </a:tc>
                <a:extLst>
                  <a:ext uri="{0D108BD9-81ED-4DB2-BD59-A6C34878D82A}">
                    <a16:rowId xmlns:a16="http://schemas.microsoft.com/office/drawing/2014/main" val="3353860248"/>
                  </a:ext>
                </a:extLst>
              </a:tr>
              <a:tr h="165824">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Education</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solidFill>
                      <a:schemeClr val="accent1">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0.182***</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0.028</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0.179***</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0.028</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0.177***</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0.028</a:t>
                      </a:r>
                    </a:p>
                  </a:txBody>
                  <a:tcPr marL="108000" marR="20116" marT="10058" marB="10058" anchor="ctr">
                    <a:lnL>
                      <a:noFill/>
                    </a:lnL>
                    <a:lnR>
                      <a:noFill/>
                    </a:lnR>
                    <a:lnT>
                      <a:noFill/>
                    </a:lnT>
                    <a:lnB>
                      <a:noFill/>
                    </a:lnB>
                  </a:tcPr>
                </a:tc>
                <a:extLst>
                  <a:ext uri="{0D108BD9-81ED-4DB2-BD59-A6C34878D82A}">
                    <a16:rowId xmlns:a16="http://schemas.microsoft.com/office/drawing/2014/main" val="1346912421"/>
                  </a:ext>
                </a:extLst>
              </a:tr>
              <a:tr h="165824">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Marriage (Married=1)</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0.110</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0.084</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0.113</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0.084</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0.117</a:t>
                      </a: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0.085</a:t>
                      </a:r>
                    </a:p>
                  </a:txBody>
                  <a:tcPr marL="108000" marR="20116" marT="10058" marB="10058" anchor="ctr">
                    <a:lnL>
                      <a:noFill/>
                    </a:lnL>
                    <a:lnR>
                      <a:noFill/>
                    </a:lnR>
                    <a:lnT>
                      <a:noFill/>
                    </a:lnT>
                    <a:lnB>
                      <a:noFill/>
                    </a:lnB>
                  </a:tcPr>
                </a:tc>
                <a:extLst>
                  <a:ext uri="{0D108BD9-81ED-4DB2-BD59-A6C34878D82A}">
                    <a16:rowId xmlns:a16="http://schemas.microsoft.com/office/drawing/2014/main" val="4050019216"/>
                  </a:ext>
                </a:extLst>
              </a:tr>
              <a:tr h="267959">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Basic living subsidy</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(recipient=1)</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w="7112"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-0.358***</a:t>
                      </a:r>
                    </a:p>
                  </a:txBody>
                  <a:tcPr marL="108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0.092</a:t>
                      </a:r>
                    </a:p>
                  </a:txBody>
                  <a:tcPr marL="108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-0.360***</a:t>
                      </a:r>
                    </a:p>
                  </a:txBody>
                  <a:tcPr marL="108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0.092</a:t>
                      </a:r>
                    </a:p>
                  </a:txBody>
                  <a:tcPr marL="108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-0.393***</a:t>
                      </a:r>
                    </a:p>
                  </a:txBody>
                  <a:tcPr marL="108000" marR="20116" marT="10058" marB="10058" anchor="ctr">
                    <a:lnL>
                      <a:noFill/>
                    </a:lnL>
                    <a:lnR>
                      <a:noFill/>
                    </a:lnR>
                    <a:lnT>
                      <a:noFill/>
                    </a:lnT>
                    <a:lnB w="7112"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0.092</a:t>
                      </a:r>
                    </a:p>
                  </a:txBody>
                  <a:tcPr marL="108000" marR="20116" marT="10058" marB="10058" anchor="ctr">
                    <a:lnL>
                      <a:noFill/>
                    </a:lnL>
                    <a:lnR>
                      <a:noFill/>
                    </a:lnR>
                    <a:lnT>
                      <a:noFill/>
                    </a:lnT>
                    <a:lnB w="711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5862410"/>
                  </a:ext>
                </a:extLst>
              </a:tr>
              <a:tr h="165824">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Population</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7.E-07</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7.E-07</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2.E-06**</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6.E-07</a:t>
                      </a:r>
                    </a:p>
                  </a:txBody>
                  <a:tcPr marL="108000" marR="20116" marT="10058" marB="10058" anchor="ctr">
                    <a:lnL>
                      <a:noFill/>
                    </a:lnL>
                    <a:lnR>
                      <a:noFill/>
                    </a:lnR>
                    <a:lnT w="7112"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05931626"/>
                  </a:ext>
                </a:extLst>
              </a:tr>
              <a:tr h="165824">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Fiscal independence rate</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0.003</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0.006</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0.004</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0.007</a:t>
                      </a:r>
                    </a:p>
                  </a:txBody>
                  <a:tcPr marL="108000" marR="20116" marT="10058" marB="10058" anchor="ctr">
                    <a:lnL>
                      <a:noFill/>
                    </a:lnL>
                    <a:lnR>
                      <a:noFill/>
                    </a:lnR>
                    <a:lnT>
                      <a:noFill/>
                    </a:lnT>
                    <a:lnB>
                      <a:noFill/>
                    </a:lnB>
                  </a:tcPr>
                </a:tc>
                <a:extLst>
                  <a:ext uri="{0D108BD9-81ED-4DB2-BD59-A6C34878D82A}">
                    <a16:rowId xmlns:a16="http://schemas.microsoft.com/office/drawing/2014/main" val="2806500163"/>
                  </a:ext>
                </a:extLst>
              </a:tr>
              <a:tr h="165824">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Elderly poverty rate</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-6.E-05</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1.E-04</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-1.E-04</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1.E-04</a:t>
                      </a:r>
                    </a:p>
                  </a:txBody>
                  <a:tcPr marL="108000" marR="20116" marT="10058" marB="10058" anchor="ctr">
                    <a:lnL>
                      <a:noFill/>
                    </a:lnL>
                    <a:lnR>
                      <a:noFill/>
                    </a:lnR>
                    <a:lnT>
                      <a:noFill/>
                    </a:lnT>
                    <a:lnB>
                      <a:noFill/>
                    </a:lnB>
                  </a:tcPr>
                </a:tc>
                <a:extLst>
                  <a:ext uri="{0D108BD9-81ED-4DB2-BD59-A6C34878D82A}">
                    <a16:rowId xmlns:a16="http://schemas.microsoft.com/office/drawing/2014/main" val="3474558354"/>
                  </a:ext>
                </a:extLst>
              </a:tr>
              <a:tr h="165824">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Poverty</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rate</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solidFill>
                      <a:schemeClr val="accent1">
                        <a:lumMod val="20000"/>
                        <a:lumOff val="80000"/>
                      </a:schemeClr>
                    </a:solidFill>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0.001</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0.001</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0.002***</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0.001</a:t>
                      </a:r>
                    </a:p>
                  </a:txBody>
                  <a:tcPr marL="108000" marR="20116" marT="10058" marB="10058" anchor="ctr">
                    <a:lnL>
                      <a:noFill/>
                    </a:lnL>
                    <a:lnR>
                      <a:noFill/>
                    </a:lnR>
                    <a:lnT>
                      <a:noFill/>
                    </a:lnT>
                    <a:lnB>
                      <a:noFill/>
                    </a:lnB>
                  </a:tcPr>
                </a:tc>
                <a:extLst>
                  <a:ext uri="{0D108BD9-81ED-4DB2-BD59-A6C34878D82A}">
                    <a16:rowId xmlns:a16="http://schemas.microsoft.com/office/drawing/2014/main" val="1417212691"/>
                  </a:ext>
                </a:extLst>
              </a:tr>
              <a:tr h="165824">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Aging rate</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solidFill>
                      <a:schemeClr val="tx2">
                        <a:lumMod val="20000"/>
                        <a:lumOff val="80000"/>
                      </a:schemeClr>
                    </a:solidFill>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-0.021</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1.072</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-5.817*</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2.418</a:t>
                      </a:r>
                    </a:p>
                  </a:txBody>
                  <a:tcPr marL="108000" marR="20116" marT="10058" marB="10058" anchor="ctr">
                    <a:lnL>
                      <a:noFill/>
                    </a:lnL>
                    <a:lnR>
                      <a:noFill/>
                    </a:lnR>
                    <a:lnT>
                      <a:noFill/>
                    </a:lnT>
                    <a:lnB>
                      <a:noFill/>
                    </a:lnB>
                  </a:tcPr>
                </a:tc>
                <a:extLst>
                  <a:ext uri="{0D108BD9-81ED-4DB2-BD59-A6C34878D82A}">
                    <a16:rowId xmlns:a16="http://schemas.microsoft.com/office/drawing/2014/main" val="3596962589"/>
                  </a:ext>
                </a:extLst>
              </a:tr>
              <a:tr h="165824">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Welfare</a:t>
                      </a:r>
                      <a:r>
                        <a:rPr lang="ko-KR" altLang="en-US" sz="1200" kern="0" spc="-50" dirty="0">
                          <a:solidFill>
                            <a:schemeClr val="tx1"/>
                          </a:solidFill>
                          <a:effectLst/>
                          <a:latin typeface="맑은 고딕" panose="020B0503020000020004" pitchFamily="50" charset="-127"/>
                          <a:ea typeface="맑은 고딕" panose="020B0503020000020004" pitchFamily="50" charset="-127"/>
                        </a:rPr>
                        <a:t> </a:t>
                      </a:r>
                      <a:r>
                        <a:rPr lang="en-US" altLang="ko-KR" sz="1200" kern="0" spc="-50" dirty="0">
                          <a:solidFill>
                            <a:schemeClr val="tx1"/>
                          </a:solidFill>
                          <a:effectLst/>
                          <a:latin typeface="맑은 고딕" panose="020B0503020000020004" pitchFamily="50" charset="-127"/>
                          <a:ea typeface="맑은 고딕" panose="020B0503020000020004" pitchFamily="50" charset="-127"/>
                        </a:rPr>
                        <a:t>facilities</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l" fontAlgn="base" latinLnBrk="0">
                        <a:lnSpc>
                          <a:spcPct val="160000"/>
                        </a:lnSpc>
                        <a:spcBef>
                          <a:spcPts val="0"/>
                        </a:spcBef>
                        <a:spcAft>
                          <a:spcPts val="0"/>
                        </a:spcAft>
                      </a:pPr>
                      <a:endParaRPr lang="ko-KR" altLang="en-US" sz="1200" kern="0" spc="-5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-5.E-04</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0.001</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1.E-04</a:t>
                      </a:r>
                    </a:p>
                  </a:txBody>
                  <a:tcPr marL="108000" marR="20116" marT="10058" marB="10058" anchor="ctr">
                    <a:lnL>
                      <a:noFill/>
                    </a:lnL>
                    <a:lnR>
                      <a:noFill/>
                    </a:lnR>
                    <a:lnT>
                      <a:noFill/>
                    </a:lnT>
                    <a:lnB>
                      <a:noFill/>
                    </a:lnB>
                  </a:tcPr>
                </a:tc>
                <a:tc>
                  <a:txBody>
                    <a:bodyPr/>
                    <a:lstStyle/>
                    <a:p>
                      <a:pPr marL="0" marR="0" indent="0" algn="just" fontAlgn="base" latinLnBrk="1">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0.001</a:t>
                      </a:r>
                    </a:p>
                  </a:txBody>
                  <a:tcPr marL="108000" marR="20116" marT="10058" marB="10058" anchor="ctr">
                    <a:lnL>
                      <a:noFill/>
                    </a:lnL>
                    <a:lnR>
                      <a:noFill/>
                    </a:lnR>
                    <a:lnT>
                      <a:noFill/>
                    </a:lnT>
                    <a:lnB>
                      <a:noFill/>
                    </a:lnB>
                  </a:tcPr>
                </a:tc>
                <a:extLst>
                  <a:ext uri="{0D108BD9-81ED-4DB2-BD59-A6C34878D82A}">
                    <a16:rowId xmlns:a16="http://schemas.microsoft.com/office/drawing/2014/main" val="4100174642"/>
                  </a:ext>
                </a:extLst>
              </a:tr>
              <a:tr h="165824">
                <a:tc>
                  <a:txBody>
                    <a:bodyPr/>
                    <a:lstStyle/>
                    <a:p>
                      <a:pPr marL="0" marR="0" indent="0" algn="l" fontAlgn="base" latinLnBrk="1">
                        <a:lnSpc>
                          <a:spcPct val="100000"/>
                        </a:lnSpc>
                        <a:spcBef>
                          <a:spcPts val="0"/>
                        </a:spcBef>
                        <a:spcAft>
                          <a:spcPts val="0"/>
                        </a:spcAft>
                      </a:pPr>
                      <a:r>
                        <a:rPr lang="en-US" altLang="ko-KR" sz="1200" kern="0" spc="-50" dirty="0">
                          <a:solidFill>
                            <a:schemeClr val="tx1"/>
                          </a:solidFill>
                          <a:effectLst/>
                          <a:latin typeface="맑은 고딕" panose="020B0503020000020004" pitchFamily="50" charset="-127"/>
                          <a:ea typeface="맑은 고딕" panose="020B0503020000020004" pitchFamily="50" charset="-127"/>
                        </a:rPr>
                        <a:t>Constant</a:t>
                      </a:r>
                      <a:endParaRPr lang="ko-KR" altLang="en-US" sz="1200" kern="0" spc="-50" dirty="0">
                        <a:solidFill>
                          <a:schemeClr val="tx1"/>
                        </a:solidFill>
                        <a:effectLst/>
                        <a:latin typeface="맑은 고딕" panose="020B0503020000020004" pitchFamily="50" charset="-127"/>
                        <a:ea typeface="맑은 고딕" panose="020B0503020000020004" pitchFamily="50" charset="-127"/>
                      </a:endParaRPr>
                    </a:p>
                  </a:txBody>
                  <a:tcPr marL="108000" marR="20116" marT="10058" marB="10058" anchor="ctr">
                    <a:lnL>
                      <a:noFill/>
                    </a:lnL>
                    <a:lnR>
                      <a:noFill/>
                    </a:lnR>
                    <a:lnT>
                      <a:noFill/>
                    </a:lnT>
                    <a:lnB w="3556"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3.183***</a:t>
                      </a:r>
                    </a:p>
                  </a:txBody>
                  <a:tcPr marL="108000" marR="20116" marT="10058" marB="10058" anchor="ctr">
                    <a:lnL>
                      <a:noFill/>
                    </a:lnL>
                    <a:lnR>
                      <a:noFill/>
                    </a:lnR>
                    <a:lnT>
                      <a:noFill/>
                    </a:lnT>
                    <a:lnB w="3556"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0.397</a:t>
                      </a:r>
                    </a:p>
                  </a:txBody>
                  <a:tcPr marL="108000" marR="20116" marT="10058" marB="10058" anchor="ctr">
                    <a:lnL>
                      <a:noFill/>
                    </a:lnL>
                    <a:lnR>
                      <a:noFill/>
                    </a:lnR>
                    <a:lnT>
                      <a:noFill/>
                    </a:lnT>
                    <a:lnB w="3556"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2.860***</a:t>
                      </a:r>
                    </a:p>
                  </a:txBody>
                  <a:tcPr marL="108000" marR="20116" marT="10058" marB="10058" anchor="ctr">
                    <a:lnL>
                      <a:noFill/>
                    </a:lnL>
                    <a:lnR>
                      <a:noFill/>
                    </a:lnR>
                    <a:lnT>
                      <a:noFill/>
                    </a:lnT>
                    <a:lnB w="3556"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a:solidFill>
                            <a:schemeClr val="tx1"/>
                          </a:solidFill>
                          <a:effectLst/>
                          <a:latin typeface="맑은 고딕" panose="020B0503020000020004" pitchFamily="50" charset="-127"/>
                          <a:ea typeface="맑은 고딕" panose="020B0503020000020004" pitchFamily="50" charset="-127"/>
                        </a:rPr>
                        <a:t>0.522</a:t>
                      </a:r>
                    </a:p>
                  </a:txBody>
                  <a:tcPr marL="108000" marR="20116" marT="10058" marB="10058" anchor="ctr">
                    <a:lnL>
                      <a:noFill/>
                    </a:lnL>
                    <a:lnR>
                      <a:noFill/>
                    </a:lnR>
                    <a:lnT>
                      <a:noFill/>
                    </a:lnT>
                    <a:lnB w="3556"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-0.537</a:t>
                      </a:r>
                    </a:p>
                  </a:txBody>
                  <a:tcPr marL="108000" marR="20116" marT="10058" marB="10058" anchor="ctr">
                    <a:lnL>
                      <a:noFill/>
                    </a:lnL>
                    <a:lnR>
                      <a:noFill/>
                    </a:lnR>
                    <a:lnT>
                      <a:noFill/>
                    </a:lnT>
                    <a:lnB w="3556" cap="flat" cmpd="sng" algn="ctr">
                      <a:solidFill>
                        <a:srgbClr val="000000"/>
                      </a:solidFill>
                      <a:prstDash val="solid"/>
                      <a:round/>
                      <a:headEnd type="none" w="med" len="med"/>
                      <a:tailEnd type="none" w="med" len="med"/>
                    </a:lnB>
                  </a:tcPr>
                </a:tc>
                <a:tc>
                  <a:txBody>
                    <a:bodyPr/>
                    <a:lstStyle/>
                    <a:p>
                      <a:pPr marL="0" marR="0" indent="0" algn="l" fontAlgn="base" latinLnBrk="0">
                        <a:lnSpc>
                          <a:spcPct val="160000"/>
                        </a:lnSpc>
                        <a:spcBef>
                          <a:spcPts val="0"/>
                        </a:spcBef>
                        <a:spcAft>
                          <a:spcPts val="0"/>
                        </a:spcAft>
                      </a:pPr>
                      <a:r>
                        <a:rPr lang="en-US" sz="1200" kern="0" spc="-50" dirty="0">
                          <a:solidFill>
                            <a:schemeClr val="tx1"/>
                          </a:solidFill>
                          <a:effectLst/>
                          <a:latin typeface="맑은 고딕" panose="020B0503020000020004" pitchFamily="50" charset="-127"/>
                          <a:ea typeface="맑은 고딕" panose="020B0503020000020004" pitchFamily="50" charset="-127"/>
                        </a:rPr>
                        <a:t>1.451</a:t>
                      </a:r>
                    </a:p>
                  </a:txBody>
                  <a:tcPr marL="108000" marR="20116" marT="10058" marB="10058" anchor="ctr">
                    <a:lnL>
                      <a:noFill/>
                    </a:lnL>
                    <a:lnR>
                      <a:noFill/>
                    </a:lnR>
                    <a:lnT>
                      <a:noFill/>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5963007"/>
                  </a:ext>
                </a:extLst>
              </a:tr>
              <a:tr h="165824">
                <a:tc gridSpan="7">
                  <a:txBody>
                    <a:bodyPr/>
                    <a:lstStyle/>
                    <a:p>
                      <a:pPr marL="0" marR="0" indent="0" algn="just" fontAlgn="base" latinLnBrk="1">
                        <a:lnSpc>
                          <a:spcPct val="160000"/>
                        </a:lnSpc>
                        <a:spcBef>
                          <a:spcPts val="0"/>
                        </a:spcBef>
                        <a:spcAft>
                          <a:spcPts val="0"/>
                        </a:spcAft>
                      </a:pPr>
                      <a:r>
                        <a:rPr lang="nn-NO" sz="1200" kern="0" spc="-50" dirty="0">
                          <a:solidFill>
                            <a:schemeClr val="tx1"/>
                          </a:solidFill>
                          <a:effectLst/>
                          <a:latin typeface="맑은 고딕" panose="020B0503020000020004" pitchFamily="50" charset="-127"/>
                          <a:ea typeface="맑은 고딕" panose="020B0503020000020004" pitchFamily="50" charset="-127"/>
                        </a:rPr>
                        <a:t>†p&lt;.1, *p&lt;.05, **p&lt;.01, ***p&lt;.001</a:t>
                      </a:r>
                    </a:p>
                  </a:txBody>
                  <a:tcPr marL="20116" marR="20116" marT="10058" marB="10058" anchor="ctr">
                    <a:lnL>
                      <a:noFill/>
                    </a:lnL>
                    <a:lnR>
                      <a:noFill/>
                    </a:lnR>
                    <a:lnT w="3556" cap="flat" cmpd="sng" algn="ctr">
                      <a:solidFill>
                        <a:srgbClr val="000000"/>
                      </a:solidFill>
                      <a:prstDash val="solid"/>
                      <a:round/>
                      <a:headEnd type="none" w="med" len="med"/>
                      <a:tailEnd type="none" w="med" len="med"/>
                    </a:lnT>
                    <a:lnB>
                      <a:noFill/>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2517127229"/>
                  </a:ext>
                </a:extLst>
              </a:tr>
            </a:tbl>
          </a:graphicData>
        </a:graphic>
      </p:graphicFrame>
    </p:spTree>
    <p:extLst>
      <p:ext uri="{BB962C8B-B14F-4D97-AF65-F5344CB8AC3E}">
        <p14:creationId xmlns:p14="http://schemas.microsoft.com/office/powerpoint/2010/main" val="761615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2. Results of hypothesis tests</a:t>
            </a:r>
            <a:endParaRPr lang="ko-KR" altLang="en-US" dirty="0"/>
          </a:p>
        </p:txBody>
      </p:sp>
      <p:sp>
        <p:nvSpPr>
          <p:cNvPr id="4" name="슬라이드 번호 개체 틀 3"/>
          <p:cNvSpPr>
            <a:spLocks noGrp="1"/>
          </p:cNvSpPr>
          <p:nvPr>
            <p:ph type="sldNum" sz="quarter" idx="11"/>
          </p:nvPr>
        </p:nvSpPr>
        <p:spPr/>
        <p:txBody>
          <a:bodyPr/>
          <a:lstStyle/>
          <a:p>
            <a:fld id="{E623987E-48AE-48CE-A24D-8090334899AF}" type="slidenum">
              <a:rPr lang="ko-KR" altLang="en-US" smtClean="0"/>
              <a:pPr/>
              <a:t>15</a:t>
            </a:fld>
            <a:endParaRPr lang="en-US" altLang="ko-KR" dirty="0"/>
          </a:p>
        </p:txBody>
      </p:sp>
      <p:graphicFrame>
        <p:nvGraphicFramePr>
          <p:cNvPr id="5" name="표 4"/>
          <p:cNvGraphicFramePr>
            <a:graphicFrameLocks noGrp="1"/>
          </p:cNvGraphicFramePr>
          <p:nvPr>
            <p:extLst>
              <p:ext uri="{D42A27DB-BD31-4B8C-83A1-F6EECF244321}">
                <p14:modId xmlns:p14="http://schemas.microsoft.com/office/powerpoint/2010/main" val="1932889711"/>
              </p:ext>
            </p:extLst>
          </p:nvPr>
        </p:nvGraphicFramePr>
        <p:xfrm>
          <a:off x="251520" y="1268760"/>
          <a:ext cx="8720370" cy="4285446"/>
        </p:xfrm>
        <a:graphic>
          <a:graphicData uri="http://schemas.openxmlformats.org/drawingml/2006/table">
            <a:tbl>
              <a:tblPr/>
              <a:tblGrid>
                <a:gridCol w="1389255">
                  <a:extLst>
                    <a:ext uri="{9D8B030D-6E8A-4147-A177-3AD203B41FA5}">
                      <a16:colId xmlns:a16="http://schemas.microsoft.com/office/drawing/2014/main" val="1832084514"/>
                    </a:ext>
                  </a:extLst>
                </a:gridCol>
                <a:gridCol w="1152000">
                  <a:extLst>
                    <a:ext uri="{9D8B030D-6E8A-4147-A177-3AD203B41FA5}">
                      <a16:colId xmlns:a16="http://schemas.microsoft.com/office/drawing/2014/main" val="1235902853"/>
                    </a:ext>
                  </a:extLst>
                </a:gridCol>
                <a:gridCol w="1252869">
                  <a:extLst>
                    <a:ext uri="{9D8B030D-6E8A-4147-A177-3AD203B41FA5}">
                      <a16:colId xmlns:a16="http://schemas.microsoft.com/office/drawing/2014/main" val="1008895940"/>
                    </a:ext>
                  </a:extLst>
                </a:gridCol>
                <a:gridCol w="2196000">
                  <a:extLst>
                    <a:ext uri="{9D8B030D-6E8A-4147-A177-3AD203B41FA5}">
                      <a16:colId xmlns:a16="http://schemas.microsoft.com/office/drawing/2014/main" val="1573839993"/>
                    </a:ext>
                  </a:extLst>
                </a:gridCol>
                <a:gridCol w="794502">
                  <a:extLst>
                    <a:ext uri="{9D8B030D-6E8A-4147-A177-3AD203B41FA5}">
                      <a16:colId xmlns:a16="http://schemas.microsoft.com/office/drawing/2014/main" val="1001283892"/>
                    </a:ext>
                  </a:extLst>
                </a:gridCol>
                <a:gridCol w="645248">
                  <a:extLst>
                    <a:ext uri="{9D8B030D-6E8A-4147-A177-3AD203B41FA5}">
                      <a16:colId xmlns:a16="http://schemas.microsoft.com/office/drawing/2014/main" val="3184809477"/>
                    </a:ext>
                  </a:extLst>
                </a:gridCol>
                <a:gridCol w="645248">
                  <a:extLst>
                    <a:ext uri="{9D8B030D-6E8A-4147-A177-3AD203B41FA5}">
                      <a16:colId xmlns:a16="http://schemas.microsoft.com/office/drawing/2014/main" val="279133907"/>
                    </a:ext>
                  </a:extLst>
                </a:gridCol>
                <a:gridCol w="645248">
                  <a:extLst>
                    <a:ext uri="{9D8B030D-6E8A-4147-A177-3AD203B41FA5}">
                      <a16:colId xmlns:a16="http://schemas.microsoft.com/office/drawing/2014/main" val="2882980476"/>
                    </a:ext>
                  </a:extLst>
                </a:gridCol>
              </a:tblGrid>
              <a:tr h="432000">
                <a:tc>
                  <a:txBody>
                    <a:bodyPr/>
                    <a:lstStyle/>
                    <a:p>
                      <a:pPr marL="0" marR="0" indent="0" algn="ctr" defTabSz="914400" rtl="0" eaLnBrk="1" fontAlgn="base" latinLnBrk="1" hangingPunct="1">
                        <a:lnSpc>
                          <a:spcPct val="100000"/>
                        </a:lnSpc>
                        <a:spcBef>
                          <a:spcPts val="0"/>
                        </a:spcBef>
                        <a:spcAft>
                          <a:spcPts val="800"/>
                        </a:spcAft>
                      </a:pPr>
                      <a:r>
                        <a:rPr lang="en-US" altLang="ko-KR" sz="1200" b="1" kern="0" spc="0" baseline="0" dirty="0">
                          <a:solidFill>
                            <a:schemeClr val="bg1"/>
                          </a:solidFill>
                          <a:effectLst/>
                          <a:latin typeface="맑은 고딕" panose="020B0503020000020004" pitchFamily="50" charset="-127"/>
                          <a:ea typeface="맑은 고딕" panose="020B0503020000020004" pitchFamily="50" charset="-127"/>
                          <a:cs typeface="+mn-cs"/>
                        </a:rPr>
                        <a:t>Types of social capital</a:t>
                      </a:r>
                      <a:endParaRPr lang="ko-KR" altLang="en-US" sz="1200" b="1" kern="0" spc="0" baseline="0" dirty="0">
                        <a:solidFill>
                          <a:schemeClr val="bg1"/>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a:txBody>
                    <a:bodyPr/>
                    <a:lstStyle/>
                    <a:p>
                      <a:pPr marL="0" marR="0" indent="0" algn="ctr" defTabSz="914400" rtl="0" eaLnBrk="1" fontAlgn="base" latinLnBrk="1" hangingPunct="1">
                        <a:lnSpc>
                          <a:spcPct val="100000"/>
                        </a:lnSpc>
                        <a:spcBef>
                          <a:spcPts val="0"/>
                        </a:spcBef>
                        <a:spcAft>
                          <a:spcPts val="800"/>
                        </a:spcAft>
                      </a:pPr>
                      <a:r>
                        <a:rPr lang="en-US" altLang="ko-KR" sz="1200" b="1" kern="0" spc="0" baseline="0" dirty="0">
                          <a:solidFill>
                            <a:schemeClr val="bg1"/>
                          </a:solidFill>
                          <a:effectLst/>
                          <a:latin typeface="맑은 고딕" panose="020B0503020000020004" pitchFamily="50" charset="-127"/>
                          <a:ea typeface="맑은 고딕" panose="020B0503020000020004" pitchFamily="50" charset="-127"/>
                          <a:cs typeface="+mn-cs"/>
                        </a:rPr>
                        <a:t>Relationships with elderly group</a:t>
                      </a:r>
                      <a:endParaRPr lang="ko-KR" altLang="en-US" sz="1200" b="1" kern="0" spc="0" baseline="0" dirty="0">
                        <a:solidFill>
                          <a:schemeClr val="bg1"/>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a:txBody>
                    <a:bodyPr/>
                    <a:lstStyle/>
                    <a:p>
                      <a:pPr marL="0" marR="0" indent="0" algn="ctr" defTabSz="914400" rtl="0" eaLnBrk="1" fontAlgn="base" latinLnBrk="1" hangingPunct="1">
                        <a:lnSpc>
                          <a:spcPct val="100000"/>
                        </a:lnSpc>
                        <a:spcBef>
                          <a:spcPts val="0"/>
                        </a:spcBef>
                        <a:spcAft>
                          <a:spcPts val="800"/>
                        </a:spcAft>
                      </a:pPr>
                      <a:r>
                        <a:rPr lang="en-US" altLang="ko-KR" sz="1200" b="1" kern="0" spc="0" baseline="0" dirty="0">
                          <a:solidFill>
                            <a:schemeClr val="bg1"/>
                          </a:solidFill>
                          <a:effectLst/>
                          <a:latin typeface="맑은 고딕" panose="020B0503020000020004" pitchFamily="50" charset="-127"/>
                          <a:ea typeface="맑은 고딕" panose="020B0503020000020004" pitchFamily="50" charset="-127"/>
                          <a:cs typeface="+mn-cs"/>
                        </a:rPr>
                        <a:t>Dimensions of social capital</a:t>
                      </a:r>
                      <a:endParaRPr lang="ko-KR" altLang="en-US" sz="1200" b="1" kern="0" spc="0" baseline="0" dirty="0">
                        <a:solidFill>
                          <a:schemeClr val="bg1"/>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a:txBody>
                    <a:bodyPr/>
                    <a:lstStyle/>
                    <a:p>
                      <a:pPr marL="0" marR="0" indent="0" algn="ctr" defTabSz="914400" rtl="0" eaLnBrk="1" fontAlgn="base" latinLnBrk="1" hangingPunct="1">
                        <a:lnSpc>
                          <a:spcPct val="100000"/>
                        </a:lnSpc>
                        <a:spcBef>
                          <a:spcPts val="0"/>
                        </a:spcBef>
                        <a:spcAft>
                          <a:spcPts val="800"/>
                        </a:spcAft>
                      </a:pPr>
                      <a:r>
                        <a:rPr lang="en-US" altLang="ko-KR" sz="1200" b="1" kern="0" spc="0" baseline="0" dirty="0">
                          <a:solidFill>
                            <a:schemeClr val="bg1"/>
                          </a:solidFill>
                          <a:effectLst/>
                          <a:latin typeface="맑은 고딕" panose="020B0503020000020004" pitchFamily="50" charset="-127"/>
                          <a:ea typeface="맑은 고딕" panose="020B0503020000020004" pitchFamily="50" charset="-127"/>
                          <a:cs typeface="+mn-cs"/>
                        </a:rPr>
                        <a:t>Variables for community social capital</a:t>
                      </a:r>
                      <a:endParaRPr lang="ko-KR" altLang="en-US" sz="1200" b="1" kern="0" spc="0" baseline="0" dirty="0">
                        <a:solidFill>
                          <a:schemeClr val="bg1"/>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gridSpan="2">
                  <a:txBody>
                    <a:bodyPr/>
                    <a:lstStyle/>
                    <a:p>
                      <a:pPr marL="0" marR="0" indent="0" algn="ctr" defTabSz="914400" rtl="0" eaLnBrk="1" fontAlgn="base" latinLnBrk="1" hangingPunct="1">
                        <a:lnSpc>
                          <a:spcPct val="100000"/>
                        </a:lnSpc>
                        <a:spcBef>
                          <a:spcPts val="0"/>
                        </a:spcBef>
                        <a:spcAft>
                          <a:spcPts val="800"/>
                        </a:spcAft>
                      </a:pPr>
                      <a:r>
                        <a:rPr lang="en-US" altLang="ko-KR" sz="1200" b="1" kern="0" spc="0" baseline="0" dirty="0">
                          <a:solidFill>
                            <a:schemeClr val="bg1"/>
                          </a:solidFill>
                          <a:effectLst/>
                          <a:latin typeface="맑은 고딕" panose="020B0503020000020004" pitchFamily="50" charset="-127"/>
                          <a:ea typeface="맑은 고딕" panose="020B0503020000020004" pitchFamily="50" charset="-127"/>
                          <a:cs typeface="+mn-cs"/>
                        </a:rPr>
                        <a:t>Hypothesis</a:t>
                      </a:r>
                      <a:endParaRPr lang="ko-KR" altLang="en-US" sz="1200" b="1" kern="0" spc="0" baseline="0" dirty="0">
                        <a:solidFill>
                          <a:schemeClr val="bg1"/>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hMerge="1">
                  <a:txBody>
                    <a:bodyPr/>
                    <a:lstStyle/>
                    <a:p>
                      <a:pPr latinLnBrk="1"/>
                      <a:endParaRPr lang="ko-KR" altLang="en-US"/>
                    </a:p>
                  </a:txBody>
                  <a:tcPr/>
                </a:tc>
                <a:tc gridSpan="2">
                  <a:txBody>
                    <a:bodyPr/>
                    <a:lstStyle/>
                    <a:p>
                      <a:pPr marL="0" marR="0" indent="0" algn="ctr" defTabSz="914400" rtl="0" eaLnBrk="1" fontAlgn="base" latinLnBrk="1" hangingPunct="1">
                        <a:lnSpc>
                          <a:spcPct val="100000"/>
                        </a:lnSpc>
                        <a:spcBef>
                          <a:spcPts val="0"/>
                        </a:spcBef>
                        <a:spcAft>
                          <a:spcPts val="800"/>
                        </a:spcAft>
                      </a:pPr>
                      <a:r>
                        <a:rPr lang="en-US" altLang="ko-KR" sz="1200" b="1" kern="0" spc="0" baseline="0" dirty="0">
                          <a:solidFill>
                            <a:schemeClr val="bg1"/>
                          </a:solidFill>
                          <a:effectLst/>
                          <a:latin typeface="맑은 고딕" panose="020B0503020000020004" pitchFamily="50" charset="-127"/>
                          <a:ea typeface="맑은 고딕" panose="020B0503020000020004" pitchFamily="50" charset="-127"/>
                          <a:cs typeface="+mn-cs"/>
                        </a:rPr>
                        <a:t>Results</a:t>
                      </a:r>
                      <a:endParaRPr lang="ko-KR" altLang="en-US" sz="1200" b="1" kern="0" spc="0" baseline="0" dirty="0">
                        <a:solidFill>
                          <a:schemeClr val="bg1"/>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tc hMerge="1">
                  <a:txBody>
                    <a:bodyPr/>
                    <a:lstStyle/>
                    <a:p>
                      <a:pPr marL="0" marR="0" indent="0" algn="ctr" defTabSz="914400" rtl="0" eaLnBrk="1" fontAlgn="base" latinLnBrk="1" hangingPunct="1">
                        <a:lnSpc>
                          <a:spcPct val="100000"/>
                        </a:lnSpc>
                        <a:spcBef>
                          <a:spcPts val="0"/>
                        </a:spcBef>
                        <a:spcAft>
                          <a:spcPts val="1200"/>
                        </a:spcAft>
                      </a:pPr>
                      <a:endParaRPr lang="ko-KR" altLang="en-US" sz="1400" b="1" kern="0" spc="-70" dirty="0">
                        <a:solidFill>
                          <a:schemeClr val="bg1"/>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2951558068"/>
                  </a:ext>
                </a:extLst>
              </a:tr>
              <a:tr h="325089">
                <a:tc rowSpan="2">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Bonding</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social capital</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Positive relationship</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Trust</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Trust in local community</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2-1</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sz="1200" kern="0" spc="0" baseline="0" dirty="0">
                          <a:solidFill>
                            <a:schemeClr val="tx1"/>
                          </a:solidFill>
                          <a:effectLst/>
                          <a:latin typeface="맑은 고딕" panose="020B0503020000020004" pitchFamily="50" charset="-127"/>
                          <a:ea typeface="맑은 고딕" panose="020B0503020000020004" pitchFamily="50" charset="-127"/>
                        </a:rPr>
                        <a:t>-</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altLang="ko-KR" sz="1200" kern="0" spc="0" baseline="0" dirty="0">
                          <a:solidFill>
                            <a:srgbClr val="FF0000"/>
                          </a:solidFill>
                          <a:effectLst/>
                          <a:latin typeface="맑은 고딕" panose="020B0503020000020004" pitchFamily="50" charset="-127"/>
                          <a:ea typeface="맑은 고딕" panose="020B0503020000020004" pitchFamily="50" charset="-127"/>
                        </a:rPr>
                        <a:t>Reject</a:t>
                      </a:r>
                      <a:endParaRPr lang="ko-KR" altLang="en-US" sz="1200" kern="0" spc="0" baseline="0" dirty="0">
                        <a:solidFill>
                          <a:srgbClr val="FF0000"/>
                        </a:solidFill>
                        <a:effectLst/>
                        <a:latin typeface="맑은 고딕" panose="020B0503020000020004" pitchFamily="50" charset="-127"/>
                        <a:ea typeface="맑은 고딕" panose="020B0503020000020004" pitchFamily="50" charset="-127"/>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65418458"/>
                  </a:ext>
                </a:extLst>
              </a:tr>
              <a:tr h="325089">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Network</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religious group</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endParaRPr 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2-2</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sz="1200" kern="0" spc="0" baseline="0" dirty="0">
                          <a:solidFill>
                            <a:schemeClr val="tx1"/>
                          </a:solidFill>
                          <a:effectLst/>
                          <a:latin typeface="맑은 고딕" panose="020B0503020000020004" pitchFamily="50" charset="-127"/>
                          <a:ea typeface="맑은 고딕" panose="020B0503020000020004" pitchFamily="50" charset="-127"/>
                        </a:rPr>
                        <a:t>+</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altLang="ko-KR" sz="1200" kern="0" spc="0" baseline="0" dirty="0">
                          <a:solidFill>
                            <a:schemeClr val="tx1"/>
                          </a:solidFill>
                          <a:effectLst/>
                          <a:latin typeface="맑은 고딕" panose="020B0503020000020004" pitchFamily="50" charset="-127"/>
                          <a:ea typeface="맑은 고딕" panose="020B0503020000020004" pitchFamily="50" charset="-127"/>
                        </a:rPr>
                        <a:t>Accept</a:t>
                      </a:r>
                      <a:endParaRPr lang="ko-KR" altLang="en-US" sz="1200" kern="0" spc="0" baseline="0" dirty="0">
                        <a:solidFill>
                          <a:schemeClr val="tx1"/>
                        </a:solidFill>
                        <a:effectLst/>
                        <a:latin typeface="맑은 고딕" panose="020B0503020000020004" pitchFamily="50" charset="-127"/>
                        <a:ea typeface="맑은 고딕" panose="020B0503020000020004" pitchFamily="50" charset="-127"/>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7949580"/>
                  </a:ext>
                </a:extLst>
              </a:tr>
              <a:tr h="325089">
                <a:tc rowSpan="6">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Bridging</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social capital</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rowSpan="3">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Positive relationship</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Trust</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Generalized trust</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2-3</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sz="1200" kern="0" spc="0" baseline="0" dirty="0">
                          <a:solidFill>
                            <a:schemeClr val="tx1"/>
                          </a:solidFill>
                          <a:effectLst/>
                          <a:latin typeface="맑은 고딕" panose="020B0503020000020004" pitchFamily="50" charset="-127"/>
                          <a:ea typeface="맑은 고딕" panose="020B0503020000020004" pitchFamily="50" charset="-127"/>
                        </a:rPr>
                        <a:t>+</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altLang="ko-KR" sz="1200" kern="0" spc="0" baseline="0" dirty="0">
                          <a:solidFill>
                            <a:schemeClr val="tx1"/>
                          </a:solidFill>
                          <a:effectLst/>
                          <a:latin typeface="맑은 고딕" panose="020B0503020000020004" pitchFamily="50" charset="-127"/>
                          <a:ea typeface="맑은 고딕" panose="020B0503020000020004" pitchFamily="50" charset="-127"/>
                        </a:rPr>
                        <a:t>Accept</a:t>
                      </a:r>
                      <a:endParaRPr lang="ko-KR" altLang="en-US" sz="1200" kern="0" spc="0" baseline="0" dirty="0">
                        <a:solidFill>
                          <a:schemeClr val="tx1"/>
                        </a:solidFill>
                        <a:effectLst/>
                        <a:latin typeface="맑은 고딕" panose="020B0503020000020004" pitchFamily="50" charset="-127"/>
                        <a:ea typeface="맑은 고딕" panose="020B0503020000020004" pitchFamily="50" charset="-127"/>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98281703"/>
                  </a:ext>
                </a:extLst>
              </a:tr>
              <a:tr h="325089">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Network</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Volunteer groups</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endParaRPr 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2-4</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ct val="150000"/>
                        </a:lnSpc>
                        <a:spcBef>
                          <a:spcPts val="0"/>
                        </a:spcBef>
                        <a:spcAft>
                          <a:spcPts val="800"/>
                        </a:spcAft>
                        <a:buClrTx/>
                        <a:buSzTx/>
                        <a:buFontTx/>
                        <a:buNone/>
                        <a:tabLst/>
                        <a:defRPr/>
                      </a:pPr>
                      <a:r>
                        <a:rPr lang="en-US" altLang="ko-KR" sz="1200" kern="0" spc="0" baseline="0" dirty="0">
                          <a:solidFill>
                            <a:schemeClr val="tx1"/>
                          </a:solidFill>
                          <a:effectLst/>
                          <a:latin typeface="맑은 고딕" panose="020B0503020000020004" pitchFamily="50" charset="-127"/>
                          <a:ea typeface="맑은 고딕" panose="020B0503020000020004" pitchFamily="50" charset="-127"/>
                        </a:rPr>
                        <a:t>+</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altLang="ko-KR" sz="1200" kern="0" spc="0" baseline="0" dirty="0">
                          <a:solidFill>
                            <a:schemeClr val="tx1"/>
                          </a:solidFill>
                          <a:effectLst/>
                          <a:latin typeface="맑은 고딕" panose="020B0503020000020004" pitchFamily="50" charset="-127"/>
                          <a:ea typeface="맑은 고딕" panose="020B0503020000020004" pitchFamily="50" charset="-127"/>
                        </a:rPr>
                        <a:t>Accept</a:t>
                      </a:r>
                      <a:endParaRPr lang="ko-KR" altLang="en-US" sz="1200" kern="0" spc="0" baseline="0" dirty="0">
                        <a:solidFill>
                          <a:schemeClr val="tx1"/>
                        </a:solidFill>
                        <a:effectLst/>
                        <a:latin typeface="맑은 고딕" panose="020B0503020000020004" pitchFamily="50" charset="-127"/>
                        <a:ea typeface="맑은 고딕" panose="020B0503020000020004" pitchFamily="50" charset="-127"/>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0243481"/>
                  </a:ext>
                </a:extLst>
              </a:tr>
              <a:tr h="325089">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Network</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political groups</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endParaRPr 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2-5</a:t>
                      </a:r>
                      <a:endParaRPr 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0" hangingPunct="1">
                        <a:lnSpc>
                          <a:spcPct val="150000"/>
                        </a:lnSpc>
                        <a:spcBef>
                          <a:spcPts val="0"/>
                        </a:spcBef>
                        <a:spcAft>
                          <a:spcPts val="800"/>
                        </a:spcAft>
                        <a:buClrTx/>
                        <a:buSzTx/>
                        <a:buFontTx/>
                        <a:buNone/>
                        <a:tabLst/>
                        <a:defRPr/>
                      </a:pPr>
                      <a:r>
                        <a:rPr lang="en-US" altLang="ko-KR" sz="1200" kern="0" spc="0" baseline="0" dirty="0">
                          <a:solidFill>
                            <a:schemeClr val="tx1"/>
                          </a:solidFill>
                          <a:effectLst/>
                          <a:latin typeface="맑은 고딕" panose="020B0503020000020004" pitchFamily="50" charset="-127"/>
                          <a:ea typeface="맑은 고딕" panose="020B0503020000020004" pitchFamily="50" charset="-127"/>
                        </a:rPr>
                        <a:t>+</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altLang="ko-KR" sz="1200" kern="0" spc="0" baseline="0" dirty="0">
                          <a:solidFill>
                            <a:schemeClr val="tx1"/>
                          </a:solidFill>
                          <a:effectLst/>
                          <a:latin typeface="맑은 고딕" panose="020B0503020000020004" pitchFamily="50" charset="-127"/>
                          <a:ea typeface="맑은 고딕" panose="020B0503020000020004" pitchFamily="50" charset="-127"/>
                        </a:rPr>
                        <a:t>Accept</a:t>
                      </a:r>
                      <a:endParaRPr lang="ko-KR" altLang="en-US" sz="1200" kern="0" spc="0" baseline="0" dirty="0">
                        <a:solidFill>
                          <a:schemeClr val="tx1"/>
                        </a:solidFill>
                        <a:effectLst/>
                        <a:latin typeface="맑은 고딕" panose="020B0503020000020004" pitchFamily="50" charset="-127"/>
                        <a:ea typeface="맑은 고딕" panose="020B0503020000020004" pitchFamily="50" charset="-127"/>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664608"/>
                  </a:ext>
                </a:extLst>
              </a:tr>
              <a:tr h="325089">
                <a:tc vMerge="1">
                  <a:txBody>
                    <a:bodyPr/>
                    <a:lstStyle/>
                    <a:p>
                      <a:pPr latinLnBrk="1"/>
                      <a:endParaRPr lang="ko-KR" altLang="en-US"/>
                    </a:p>
                  </a:txBody>
                  <a:tcPr/>
                </a:tc>
                <a:tc rowSpan="3">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No </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relationship</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Network</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Civic</a:t>
                      </a:r>
                      <a:r>
                        <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rPr>
                        <a:t> </a:t>
                      </a: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movement</a:t>
                      </a:r>
                      <a:r>
                        <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rPr>
                        <a:t> </a:t>
                      </a: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groups</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endParaRPr 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2-6</a:t>
                      </a:r>
                      <a:endParaRPr 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ct val="150000"/>
                        </a:lnSpc>
                        <a:spcBef>
                          <a:spcPts val="0"/>
                        </a:spcBef>
                        <a:spcAft>
                          <a:spcPts val="800"/>
                        </a:spcAft>
                        <a:buClrTx/>
                        <a:buSzTx/>
                        <a:buFontTx/>
                        <a:buNone/>
                        <a:tabLst/>
                        <a:defRPr/>
                      </a:pPr>
                      <a:r>
                        <a:rPr lang="en-US" altLang="ko-KR" sz="1200" kern="0" spc="0" baseline="0" dirty="0">
                          <a:solidFill>
                            <a:schemeClr val="tx1"/>
                          </a:solidFill>
                          <a:effectLst/>
                          <a:latin typeface="맑은 고딕" panose="020B0503020000020004" pitchFamily="50" charset="-127"/>
                          <a:ea typeface="맑은 고딕" panose="020B0503020000020004" pitchFamily="50" charset="-127"/>
                        </a:rPr>
                        <a:t>-</a:t>
                      </a:r>
                      <a:endParaRPr lang="en-US" sz="1200" kern="0" spc="0" baseline="0" dirty="0">
                        <a:solidFill>
                          <a:schemeClr val="tx1"/>
                        </a:solidFill>
                        <a:effectLst/>
                        <a:latin typeface="맑은 고딕" panose="020B0503020000020004" pitchFamily="50" charset="-127"/>
                        <a:ea typeface="맑은 고딕" panose="020B0503020000020004" pitchFamily="50" charset="-127"/>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ct val="150000"/>
                        </a:lnSpc>
                        <a:spcBef>
                          <a:spcPts val="0"/>
                        </a:spcBef>
                        <a:spcAft>
                          <a:spcPts val="800"/>
                        </a:spcAft>
                        <a:buClrTx/>
                        <a:buSzTx/>
                        <a:buFontTx/>
                        <a:buNone/>
                        <a:tabLst/>
                        <a:defRPr/>
                      </a:pPr>
                      <a:r>
                        <a:rPr lang="en-US" altLang="ko-KR" sz="1200" kern="0" spc="0" baseline="0" dirty="0">
                          <a:solidFill>
                            <a:schemeClr val="tx1"/>
                          </a:solidFill>
                          <a:effectLst/>
                          <a:latin typeface="맑은 고딕" panose="020B0503020000020004" pitchFamily="50" charset="-127"/>
                          <a:ea typeface="맑은 고딕" panose="020B0503020000020004" pitchFamily="50" charset="-127"/>
                        </a:rPr>
                        <a:t>Accept</a:t>
                      </a:r>
                      <a:endParaRPr lang="ko-KR" altLang="en-US" sz="1200" kern="0" spc="0" baseline="0" dirty="0">
                        <a:solidFill>
                          <a:schemeClr val="tx1"/>
                        </a:solidFill>
                        <a:effectLst/>
                        <a:latin typeface="맑은 고딕" panose="020B0503020000020004" pitchFamily="50" charset="-127"/>
                        <a:ea typeface="맑은 고딕" panose="020B0503020000020004" pitchFamily="50" charset="-127"/>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36510295"/>
                  </a:ext>
                </a:extLst>
              </a:tr>
              <a:tr h="325089">
                <a:tc vMerge="1">
                  <a:txBody>
                    <a:bodyPr/>
                    <a:lstStyle/>
                    <a:p>
                      <a:pPr latinLnBrk="1"/>
                      <a:endParaRPr lang="ko-KR" altLang="en-US"/>
                    </a:p>
                  </a:txBody>
                  <a:tcPr/>
                </a:tc>
                <a:tc vMerge="1">
                  <a:txBody>
                    <a:bodyPr/>
                    <a:lstStyle/>
                    <a:p>
                      <a:pPr marL="0" marR="0" indent="0" algn="ctr" defTabSz="914400" rtl="0" eaLnBrk="1" fontAlgn="base" latinLnBrk="1" hangingPunct="1">
                        <a:lnSpc>
                          <a:spcPct val="100000"/>
                        </a:lnSpc>
                        <a:spcBef>
                          <a:spcPts val="0"/>
                        </a:spcBef>
                        <a:spcAft>
                          <a:spcPts val="800"/>
                        </a:spcAft>
                      </a:pPr>
                      <a:endParaRPr lang="ko-KR" altLang="en-US" sz="1400" kern="0" spc="-7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Network</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Labor unions</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endParaRPr 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2-7</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sz="1200" kern="0" spc="0" baseline="0" dirty="0">
                          <a:solidFill>
                            <a:schemeClr val="tx1"/>
                          </a:solidFill>
                          <a:effectLst/>
                          <a:latin typeface="맑은 고딕" panose="020B0503020000020004" pitchFamily="50" charset="-127"/>
                          <a:ea typeface="맑은 고딕" panose="020B0503020000020004" pitchFamily="50" charset="-127"/>
                        </a:rPr>
                        <a:t>-</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altLang="ko-KR" sz="1200" kern="0" spc="0" baseline="0" dirty="0">
                          <a:solidFill>
                            <a:schemeClr val="tx1"/>
                          </a:solidFill>
                          <a:effectLst/>
                          <a:latin typeface="맑은 고딕" panose="020B0503020000020004" pitchFamily="50" charset="-127"/>
                          <a:ea typeface="맑은 고딕" panose="020B0503020000020004" pitchFamily="50" charset="-127"/>
                        </a:rPr>
                        <a:t>Accept</a:t>
                      </a:r>
                      <a:endParaRPr lang="ko-KR" altLang="en-US" sz="1200" kern="0" spc="0" baseline="0" dirty="0">
                        <a:solidFill>
                          <a:schemeClr val="tx1"/>
                        </a:solidFill>
                        <a:effectLst/>
                        <a:latin typeface="맑은 고딕" panose="020B0503020000020004" pitchFamily="50" charset="-127"/>
                        <a:ea typeface="맑은 고딕" panose="020B0503020000020004" pitchFamily="50" charset="-127"/>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284065"/>
                  </a:ext>
                </a:extLst>
              </a:tr>
              <a:tr h="475123">
                <a:tc vMerge="1">
                  <a:txBody>
                    <a:bodyPr/>
                    <a:lstStyle/>
                    <a:p>
                      <a:pPr latinLnBrk="1"/>
                      <a:endParaRPr lang="ko-KR" altLang="en-US"/>
                    </a:p>
                  </a:txBody>
                  <a:tcPr/>
                </a:tc>
                <a:tc vMerge="1">
                  <a:txBody>
                    <a:bodyPr/>
                    <a:lstStyle/>
                    <a:p>
                      <a:pPr marL="0" marR="0" indent="0" algn="ctr" defTabSz="914400" rtl="0" eaLnBrk="1" fontAlgn="base" latinLnBrk="1" hangingPunct="1">
                        <a:lnSpc>
                          <a:spcPct val="100000"/>
                        </a:lnSpc>
                        <a:spcBef>
                          <a:spcPts val="0"/>
                        </a:spcBef>
                        <a:spcAft>
                          <a:spcPts val="800"/>
                        </a:spcAft>
                      </a:pPr>
                      <a:endParaRPr lang="ko-KR" altLang="en-US" sz="1400" kern="0" spc="-7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1" hangingPunct="1">
                        <a:lnSpc>
                          <a:spcPct val="100000"/>
                        </a:lnSpc>
                        <a:spcBef>
                          <a:spcPts val="0"/>
                        </a:spcBef>
                        <a:spcAft>
                          <a:spcPts val="800"/>
                        </a:spcAft>
                        <a:buClrTx/>
                        <a:buSzTx/>
                        <a:buFontTx/>
                        <a:buNone/>
                        <a:tabLst/>
                        <a:defRPr/>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Network</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Industry &amp; Professional associations</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None</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rPr>
                        <a:t> </a:t>
                      </a: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or -</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2-8</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sz="1200" kern="0" spc="0" baseline="0" dirty="0">
                          <a:solidFill>
                            <a:schemeClr val="tx1"/>
                          </a:solidFill>
                          <a:effectLst/>
                          <a:latin typeface="맑은 고딕" panose="020B0503020000020004" pitchFamily="50" charset="-127"/>
                          <a:ea typeface="맑은 고딕" panose="020B0503020000020004" pitchFamily="50" charset="-127"/>
                        </a:rPr>
                        <a:t>+</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altLang="ko-KR" sz="1200" kern="0" spc="0" baseline="0" dirty="0">
                          <a:solidFill>
                            <a:srgbClr val="FF0000"/>
                          </a:solidFill>
                          <a:effectLst/>
                          <a:latin typeface="맑은 고딕" panose="020B0503020000020004" pitchFamily="50" charset="-127"/>
                          <a:ea typeface="맑은 고딕" panose="020B0503020000020004" pitchFamily="50" charset="-127"/>
                        </a:rPr>
                        <a:t>Reject</a:t>
                      </a:r>
                      <a:endParaRPr lang="ko-KR" altLang="en-US" sz="1200" kern="0" spc="0" baseline="0" dirty="0">
                        <a:solidFill>
                          <a:srgbClr val="FF0000"/>
                        </a:solidFill>
                        <a:effectLst/>
                        <a:latin typeface="맑은 고딕" panose="020B0503020000020004" pitchFamily="50" charset="-127"/>
                        <a:ea typeface="맑은 고딕" panose="020B0503020000020004" pitchFamily="50" charset="-127"/>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1602017"/>
                  </a:ext>
                </a:extLst>
              </a:tr>
              <a:tr h="475123">
                <a:tc rowSpan="2">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Linking</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social capital</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Positive relationship</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Civic participation</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Voter turnout</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 in local election</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2-9</a:t>
                      </a: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altLang="ko-KR" sz="1200" kern="0" spc="0" baseline="0" dirty="0">
                          <a:solidFill>
                            <a:schemeClr val="tx1"/>
                          </a:solidFill>
                          <a:effectLst/>
                          <a:latin typeface="맑은 고딕" panose="020B0503020000020004" pitchFamily="50" charset="-127"/>
                          <a:ea typeface="맑은 고딕" panose="020B0503020000020004" pitchFamily="50" charset="-127"/>
                        </a:rPr>
                        <a:t>None</a:t>
                      </a:r>
                      <a:endParaRPr lang="ko-KR" altLang="en-US" sz="1200" kern="0" spc="0" baseline="0" dirty="0">
                        <a:solidFill>
                          <a:schemeClr val="tx1"/>
                        </a:solidFill>
                        <a:effectLst/>
                        <a:latin typeface="맑은 고딕" panose="020B0503020000020004" pitchFamily="50" charset="-127"/>
                        <a:ea typeface="맑은 고딕" panose="020B0503020000020004" pitchFamily="50" charset="-127"/>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altLang="ko-KR" sz="1200" kern="0" spc="0" baseline="0" dirty="0">
                          <a:solidFill>
                            <a:srgbClr val="FF0000"/>
                          </a:solidFill>
                          <a:effectLst/>
                          <a:latin typeface="맑은 고딕" panose="020B0503020000020004" pitchFamily="50" charset="-127"/>
                          <a:ea typeface="맑은 고딕" panose="020B0503020000020004" pitchFamily="50" charset="-127"/>
                        </a:rPr>
                        <a:t>Reject</a:t>
                      </a:r>
                      <a:endParaRPr lang="ko-KR" altLang="en-US" sz="1200" kern="0" spc="0" baseline="0" dirty="0">
                        <a:solidFill>
                          <a:srgbClr val="FF0000"/>
                        </a:solidFill>
                        <a:effectLst/>
                        <a:latin typeface="맑은 고딕" panose="020B0503020000020004" pitchFamily="50" charset="-127"/>
                        <a:ea typeface="맑은 고딕" panose="020B0503020000020004" pitchFamily="50" charset="-127"/>
                      </a:endParaRPr>
                    </a:p>
                  </a:txBody>
                  <a:tcPr marL="64770" marR="64770" marT="17907" marB="17907" anchor="ctr">
                    <a:lnL>
                      <a:noFill/>
                    </a:lnL>
                    <a:lnR>
                      <a:noFill/>
                    </a:lnR>
                    <a:lnT w="3556"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96699080"/>
                  </a:ext>
                </a:extLst>
              </a:tr>
              <a:tr h="475123">
                <a:tc vMerge="1">
                  <a:txBody>
                    <a:bodyPr/>
                    <a:lstStyle/>
                    <a:p>
                      <a:pPr latinLnBrk="1"/>
                      <a:endParaRPr lang="ko-KR" altLang="en-US"/>
                    </a:p>
                  </a:txBody>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No relationship</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Civic participation</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Information disclosure</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 claim rate</a:t>
                      </a:r>
                      <a:endPar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t>None</a:t>
                      </a:r>
                      <a:br>
                        <a:rPr lang="en-US" altLang="ko-KR" sz="1200" kern="0" spc="0" baseline="0" dirty="0">
                          <a:solidFill>
                            <a:srgbClr val="000000"/>
                          </a:solidFill>
                          <a:effectLst/>
                          <a:latin typeface="맑은 고딕" panose="020B0503020000020004" pitchFamily="50" charset="-127"/>
                          <a:ea typeface="맑은 고딕" panose="020B0503020000020004" pitchFamily="50" charset="-127"/>
                          <a:cs typeface="+mn-cs"/>
                        </a:rPr>
                      </a:br>
                      <a:r>
                        <a:rPr lang="ko-KR" altLang="en-US" sz="1200" kern="0" spc="0" baseline="0" dirty="0">
                          <a:solidFill>
                            <a:srgbClr val="000000"/>
                          </a:solidFill>
                          <a:effectLst/>
                          <a:latin typeface="맑은 고딕" panose="020B0503020000020004" pitchFamily="50" charset="-127"/>
                          <a:ea typeface="맑은 고딕" panose="020B0503020000020004" pitchFamily="50" charset="-127"/>
                          <a:cs typeface="+mn-cs"/>
                        </a:rPr>
                        <a:t> </a:t>
                      </a: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or -</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1" hangingPunct="1">
                        <a:lnSpc>
                          <a:spcPct val="100000"/>
                        </a:lnSpc>
                        <a:spcBef>
                          <a:spcPts val="0"/>
                        </a:spcBef>
                        <a:spcAft>
                          <a:spcPts val="800"/>
                        </a:spcAft>
                      </a:pPr>
                      <a:r>
                        <a:rPr lang="en-US" sz="1200" kern="0" spc="0" baseline="0" dirty="0">
                          <a:solidFill>
                            <a:srgbClr val="000000"/>
                          </a:solidFill>
                          <a:effectLst/>
                          <a:latin typeface="맑은 고딕" panose="020B0503020000020004" pitchFamily="50" charset="-127"/>
                          <a:ea typeface="맑은 고딕" panose="020B0503020000020004" pitchFamily="50" charset="-127"/>
                          <a:cs typeface="+mn-cs"/>
                        </a:rPr>
                        <a:t>2-10</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sz="1200" kern="0" spc="0" baseline="0" dirty="0">
                          <a:solidFill>
                            <a:schemeClr val="tx1"/>
                          </a:solidFill>
                          <a:effectLst/>
                          <a:latin typeface="맑은 고딕" panose="020B0503020000020004" pitchFamily="50" charset="-127"/>
                          <a:ea typeface="맑은 고딕" panose="020B0503020000020004" pitchFamily="50" charset="-127"/>
                        </a:rPr>
                        <a:t>+</a:t>
                      </a: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50000"/>
                        </a:lnSpc>
                        <a:spcBef>
                          <a:spcPts val="0"/>
                        </a:spcBef>
                        <a:spcAft>
                          <a:spcPts val="800"/>
                        </a:spcAft>
                      </a:pPr>
                      <a:r>
                        <a:rPr lang="en-US" altLang="ko-KR" sz="1200" kern="0" spc="0" baseline="0" dirty="0">
                          <a:solidFill>
                            <a:srgbClr val="FF0000"/>
                          </a:solidFill>
                          <a:effectLst/>
                          <a:latin typeface="맑은 고딕" panose="020B0503020000020004" pitchFamily="50" charset="-127"/>
                          <a:ea typeface="맑은 고딕" panose="020B0503020000020004" pitchFamily="50" charset="-127"/>
                        </a:rPr>
                        <a:t>Reject</a:t>
                      </a:r>
                      <a:endParaRPr lang="ko-KR" altLang="en-US" sz="1200" kern="0" spc="0" baseline="0" dirty="0">
                        <a:solidFill>
                          <a:srgbClr val="FF0000"/>
                        </a:solidFill>
                        <a:effectLst/>
                        <a:latin typeface="맑은 고딕" panose="020B0503020000020004" pitchFamily="50" charset="-127"/>
                        <a:ea typeface="맑은 고딕" panose="020B0503020000020004" pitchFamily="50" charset="-127"/>
                      </a:endParaRPr>
                    </a:p>
                  </a:txBody>
                  <a:tcPr marL="64770" marR="64770" marT="17907" marB="17907" anchor="ctr">
                    <a:lnL>
                      <a:noFill/>
                    </a:lnL>
                    <a:lnR>
                      <a:noFill/>
                    </a:lnR>
                    <a:lnT w="6350" cap="flat" cmpd="sng" algn="ctr">
                      <a:solidFill>
                        <a:schemeClr val="bg1"/>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9735536"/>
                  </a:ext>
                </a:extLst>
              </a:tr>
            </a:tbl>
          </a:graphicData>
        </a:graphic>
      </p:graphicFrame>
    </p:spTree>
    <p:extLst>
      <p:ext uri="{BB962C8B-B14F-4D97-AF65-F5344CB8AC3E}">
        <p14:creationId xmlns:p14="http://schemas.microsoft.com/office/powerpoint/2010/main" val="4157956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4"/>
          </p:nvPr>
        </p:nvSpPr>
        <p:spPr/>
        <p:txBody>
          <a:bodyPr/>
          <a:lstStyle/>
          <a:p>
            <a:fld id="{8C6F6222-288D-42DB-BBCF-9CD3CE617EE8}" type="slidenum">
              <a:rPr lang="ko-KR" altLang="en-US" smtClean="0"/>
              <a:pPr/>
              <a:t>16</a:t>
            </a:fld>
            <a:endParaRPr lang="en-US" altLang="ko-KR"/>
          </a:p>
        </p:txBody>
      </p:sp>
      <p:sp>
        <p:nvSpPr>
          <p:cNvPr id="5" name="Rectangle 2"/>
          <p:cNvSpPr txBox="1">
            <a:spLocks noChangeArrowheads="1"/>
          </p:cNvSpPr>
          <p:nvPr/>
        </p:nvSpPr>
        <p:spPr bwMode="gray">
          <a:xfrm>
            <a:off x="232778" y="2420888"/>
            <a:ext cx="8663880" cy="1872208"/>
          </a:xfrm>
          <a:prstGeom prst="rect">
            <a:avLst/>
          </a:prstGeom>
          <a:solidFill>
            <a:schemeClr val="bg1">
              <a:alpha val="76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latinLnBrk="1" hangingPunct="1">
              <a:spcBef>
                <a:spcPct val="0"/>
              </a:spcBef>
              <a:spcAft>
                <a:spcPct val="0"/>
              </a:spcAft>
              <a:defRPr sz="3200" b="1" kern="1200">
                <a:solidFill>
                  <a:srgbClr val="000000"/>
                </a:solidFill>
                <a:latin typeface="+mj-lt"/>
                <a:ea typeface="+mj-ea"/>
                <a:cs typeface="+mj-cs"/>
              </a:defRPr>
            </a:lvl1pPr>
            <a:lvl2pPr algn="l" rtl="0" eaLnBrk="1" fontAlgn="base" latinLnBrk="1" hangingPunct="1">
              <a:spcBef>
                <a:spcPct val="0"/>
              </a:spcBef>
              <a:spcAft>
                <a:spcPct val="0"/>
              </a:spcAft>
              <a:defRPr sz="3200" b="1">
                <a:solidFill>
                  <a:srgbClr val="000000"/>
                </a:solidFill>
                <a:latin typeface="Verdana" panose="020B0604030504040204" pitchFamily="34" charset="0"/>
              </a:defRPr>
            </a:lvl2pPr>
            <a:lvl3pPr algn="l" rtl="0" eaLnBrk="1" fontAlgn="base" latinLnBrk="1" hangingPunct="1">
              <a:spcBef>
                <a:spcPct val="0"/>
              </a:spcBef>
              <a:spcAft>
                <a:spcPct val="0"/>
              </a:spcAft>
              <a:defRPr sz="3200" b="1">
                <a:solidFill>
                  <a:srgbClr val="000000"/>
                </a:solidFill>
                <a:latin typeface="Verdana" panose="020B0604030504040204" pitchFamily="34" charset="0"/>
              </a:defRPr>
            </a:lvl3pPr>
            <a:lvl4pPr algn="l" rtl="0" eaLnBrk="1" fontAlgn="base" latinLnBrk="1" hangingPunct="1">
              <a:spcBef>
                <a:spcPct val="0"/>
              </a:spcBef>
              <a:spcAft>
                <a:spcPct val="0"/>
              </a:spcAft>
              <a:defRPr sz="3200" b="1">
                <a:solidFill>
                  <a:srgbClr val="000000"/>
                </a:solidFill>
                <a:latin typeface="Verdana" panose="020B0604030504040204" pitchFamily="34" charset="0"/>
              </a:defRPr>
            </a:lvl4pPr>
            <a:lvl5pPr algn="l" rtl="0" eaLnBrk="1" fontAlgn="base" latinLnBrk="1" hangingPunct="1">
              <a:spcBef>
                <a:spcPct val="0"/>
              </a:spcBef>
              <a:spcAft>
                <a:spcPct val="0"/>
              </a:spcAft>
              <a:defRPr sz="3200" b="1">
                <a:solidFill>
                  <a:srgbClr val="000000"/>
                </a:solidFill>
                <a:latin typeface="Verdana" panose="020B0604030504040204" pitchFamily="34" charset="0"/>
              </a:defRPr>
            </a:lvl5pPr>
            <a:lvl6pPr marL="457200" algn="l" rtl="0" eaLnBrk="1" fontAlgn="base" latinLnBrk="1" hangingPunct="1">
              <a:spcBef>
                <a:spcPct val="0"/>
              </a:spcBef>
              <a:spcAft>
                <a:spcPct val="0"/>
              </a:spcAft>
              <a:defRPr sz="3200" b="1">
                <a:solidFill>
                  <a:srgbClr val="000000"/>
                </a:solidFill>
                <a:latin typeface="Verdana" panose="020B0604030504040204" pitchFamily="34" charset="0"/>
              </a:defRPr>
            </a:lvl6pPr>
            <a:lvl7pPr marL="914400" algn="l" rtl="0" eaLnBrk="1" fontAlgn="base" latinLnBrk="1" hangingPunct="1">
              <a:spcBef>
                <a:spcPct val="0"/>
              </a:spcBef>
              <a:spcAft>
                <a:spcPct val="0"/>
              </a:spcAft>
              <a:defRPr sz="3200" b="1">
                <a:solidFill>
                  <a:srgbClr val="000000"/>
                </a:solidFill>
                <a:latin typeface="Verdana" panose="020B0604030504040204" pitchFamily="34" charset="0"/>
              </a:defRPr>
            </a:lvl7pPr>
            <a:lvl8pPr marL="1371600" algn="l" rtl="0" eaLnBrk="1" fontAlgn="base" latinLnBrk="1" hangingPunct="1">
              <a:spcBef>
                <a:spcPct val="0"/>
              </a:spcBef>
              <a:spcAft>
                <a:spcPct val="0"/>
              </a:spcAft>
              <a:defRPr sz="3200" b="1">
                <a:solidFill>
                  <a:srgbClr val="000000"/>
                </a:solidFill>
                <a:latin typeface="Verdana" panose="020B0604030504040204" pitchFamily="34" charset="0"/>
              </a:defRPr>
            </a:lvl8pPr>
            <a:lvl9pPr marL="1828800" algn="l" rtl="0" eaLnBrk="1" fontAlgn="base" latinLnBrk="1" hangingPunct="1">
              <a:spcBef>
                <a:spcPct val="0"/>
              </a:spcBef>
              <a:spcAft>
                <a:spcPct val="0"/>
              </a:spcAft>
              <a:defRPr sz="3200" b="1">
                <a:solidFill>
                  <a:srgbClr val="000000"/>
                </a:solidFill>
                <a:latin typeface="Verdana" panose="020B0604030504040204" pitchFamily="34" charset="0"/>
              </a:defRPr>
            </a:lvl9pPr>
          </a:lstStyle>
          <a:p>
            <a:pPr algn="ctr">
              <a:lnSpc>
                <a:spcPct val="150000"/>
              </a:lnSpc>
            </a:pPr>
            <a:r>
              <a:rPr lang="ko-KR" altLang="ko-KR" sz="2800" dirty="0" err="1"/>
              <a:t>Ⅴ</a:t>
            </a:r>
            <a:r>
              <a:rPr lang="en-US" altLang="ko-KR" sz="2800" dirty="0"/>
              <a:t>. Conclusion &amp; Discussion</a:t>
            </a:r>
            <a:endParaRPr lang="en-US" altLang="ko-KR" sz="3000" b="0" dirty="0">
              <a:ea typeface="굴림" panose="020B0600000101010101" pitchFamily="50" charset="-127"/>
            </a:endParaRPr>
          </a:p>
        </p:txBody>
      </p:sp>
    </p:spTree>
    <p:extLst>
      <p:ext uri="{BB962C8B-B14F-4D97-AF65-F5344CB8AC3E}">
        <p14:creationId xmlns:p14="http://schemas.microsoft.com/office/powerpoint/2010/main" val="419991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ko-KR" dirty="0" err="1"/>
              <a:t>Ⅴ</a:t>
            </a:r>
            <a:r>
              <a:rPr lang="en-US" altLang="ko-KR" dirty="0"/>
              <a:t>. Conclusion &amp; Discussion</a:t>
            </a:r>
            <a:endParaRPr lang="ko-KR" altLang="en-US" dirty="0"/>
          </a:p>
        </p:txBody>
      </p:sp>
      <p:sp>
        <p:nvSpPr>
          <p:cNvPr id="3" name="내용 개체 틀 2"/>
          <p:cNvSpPr>
            <a:spLocks noGrp="1"/>
          </p:cNvSpPr>
          <p:nvPr>
            <p:ph idx="1"/>
          </p:nvPr>
        </p:nvSpPr>
        <p:spPr>
          <a:xfrm>
            <a:off x="457200" y="960691"/>
            <a:ext cx="8229600" cy="1460197"/>
          </a:xfrm>
        </p:spPr>
        <p:txBody>
          <a:bodyPr/>
          <a:lstStyle/>
          <a:p>
            <a:r>
              <a:rPr lang="en-US" altLang="ko-KR" sz="1400" dirty="0"/>
              <a:t>It is necessary to support the elderly individual to accumulate social capital for the health of the elderly.</a:t>
            </a:r>
          </a:p>
          <a:p>
            <a:endParaRPr lang="en-US" altLang="ko-KR" sz="500" dirty="0"/>
          </a:p>
          <a:p>
            <a:r>
              <a:rPr lang="en-US" altLang="ko-KR" sz="1400" dirty="0"/>
              <a:t>Attempts to improve the health of the elderly through local level social capital need to be approached more carefully than at the individual level of social capital.</a:t>
            </a:r>
          </a:p>
        </p:txBody>
      </p:sp>
      <p:sp>
        <p:nvSpPr>
          <p:cNvPr id="4" name="슬라이드 번호 개체 틀 3"/>
          <p:cNvSpPr>
            <a:spLocks noGrp="1"/>
          </p:cNvSpPr>
          <p:nvPr>
            <p:ph type="sldNum" sz="quarter" idx="11"/>
          </p:nvPr>
        </p:nvSpPr>
        <p:spPr/>
        <p:txBody>
          <a:bodyPr/>
          <a:lstStyle/>
          <a:p>
            <a:fld id="{E623987E-48AE-48CE-A24D-8090334899AF}" type="slidenum">
              <a:rPr lang="ko-KR" altLang="en-US" smtClean="0"/>
              <a:pPr/>
              <a:t>17</a:t>
            </a:fld>
            <a:endParaRPr lang="en-US" altLang="ko-KR" dirty="0"/>
          </a:p>
        </p:txBody>
      </p:sp>
      <p:sp>
        <p:nvSpPr>
          <p:cNvPr id="5" name="내용 개체 틀 2"/>
          <p:cNvSpPr txBox="1">
            <a:spLocks/>
          </p:cNvSpPr>
          <p:nvPr/>
        </p:nvSpPr>
        <p:spPr bwMode="gray">
          <a:xfrm>
            <a:off x="2339752" y="2492896"/>
            <a:ext cx="8229600" cy="2108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1" fontAlgn="base" latinLnBrk="1" hangingPunct="1">
              <a:lnSpc>
                <a:spcPct val="130000"/>
              </a:lnSpc>
              <a:spcBef>
                <a:spcPct val="20000"/>
              </a:spcBef>
              <a:spcAft>
                <a:spcPct val="0"/>
              </a:spcAft>
              <a:buClr>
                <a:schemeClr val="hlink"/>
              </a:buClr>
              <a:buFont typeface="Wingdings" panose="05000000000000000000" pitchFamily="2" charset="2"/>
              <a:buChar char="v"/>
              <a:defRPr sz="2000" b="1" kern="1200">
                <a:solidFill>
                  <a:schemeClr val="tx2">
                    <a:lumMod val="75000"/>
                  </a:schemeClr>
                </a:solidFill>
                <a:latin typeface="맑은 고딕" panose="020B0503020000020004" pitchFamily="50" charset="-127"/>
                <a:ea typeface="맑은 고딕" panose="020B0503020000020004" pitchFamily="50" charset="-127"/>
                <a:cs typeface="+mn-cs"/>
              </a:defRPr>
            </a:lvl1pPr>
            <a:lvl2pPr marL="742950" indent="-285750" algn="l" rtl="0" eaLnBrk="1" fontAlgn="base" latinLnBrk="1" hangingPunct="1">
              <a:lnSpc>
                <a:spcPct val="130000"/>
              </a:lnSpc>
              <a:spcBef>
                <a:spcPct val="20000"/>
              </a:spcBef>
              <a:spcAft>
                <a:spcPct val="0"/>
              </a:spcAft>
              <a:buClr>
                <a:schemeClr val="accent1"/>
              </a:buClr>
              <a:buFont typeface="Wingdings" panose="05000000000000000000" pitchFamily="2" charset="2"/>
              <a:buChar char="§"/>
              <a:defRPr sz="2000" kern="1200">
                <a:solidFill>
                  <a:schemeClr val="tx1"/>
                </a:solidFill>
                <a:latin typeface="맑은 고딕" panose="020B0503020000020004" pitchFamily="50" charset="-127"/>
                <a:ea typeface="맑은 고딕" panose="020B0503020000020004" pitchFamily="50" charset="-127"/>
                <a:cs typeface="+mn-cs"/>
              </a:defRPr>
            </a:lvl2pPr>
            <a:lvl3pPr marL="1143000" indent="-228600" algn="l" rtl="0" eaLnBrk="1" fontAlgn="base" latinLnBrk="1" hangingPunct="1">
              <a:lnSpc>
                <a:spcPct val="130000"/>
              </a:lnSpc>
              <a:spcBef>
                <a:spcPct val="20000"/>
              </a:spcBef>
              <a:spcAft>
                <a:spcPct val="0"/>
              </a:spcAft>
              <a:buClr>
                <a:schemeClr val="tx1"/>
              </a:buClr>
              <a:buChar char="•"/>
              <a:defRPr sz="1800" kern="1200">
                <a:solidFill>
                  <a:schemeClr val="tx1"/>
                </a:solidFill>
                <a:latin typeface="맑은 고딕" panose="020B0503020000020004" pitchFamily="50" charset="-127"/>
                <a:ea typeface="맑은 고딕" panose="020B0503020000020004" pitchFamily="50" charset="-127"/>
                <a:cs typeface="+mn-cs"/>
              </a:defRPr>
            </a:lvl3pPr>
            <a:lvl4pPr marL="1600200" indent="-228600" algn="l" rtl="0" eaLnBrk="1" fontAlgn="base" latinLnBrk="1" hangingPunct="1">
              <a:lnSpc>
                <a:spcPct val="130000"/>
              </a:lnSpc>
              <a:spcBef>
                <a:spcPct val="20000"/>
              </a:spcBef>
              <a:spcAft>
                <a:spcPct val="0"/>
              </a:spcAft>
              <a:buChar char="–"/>
              <a:defRPr sz="1600" kern="1200">
                <a:solidFill>
                  <a:schemeClr val="tx1"/>
                </a:solidFill>
                <a:latin typeface="맑은 고딕" panose="020B0503020000020004" pitchFamily="50" charset="-127"/>
                <a:ea typeface="맑은 고딕" panose="020B0503020000020004" pitchFamily="50" charset="-127"/>
                <a:cs typeface="+mn-cs"/>
              </a:defRPr>
            </a:lvl4pPr>
            <a:lvl5pPr marL="2057400" indent="-228600" algn="l" rtl="0" eaLnBrk="1" fontAlgn="base" latinLnBrk="1" hangingPunct="1">
              <a:lnSpc>
                <a:spcPct val="130000"/>
              </a:lnSpc>
              <a:spcBef>
                <a:spcPct val="20000"/>
              </a:spcBef>
              <a:spcAft>
                <a:spcPct val="0"/>
              </a:spcAft>
              <a:buChar char="»"/>
              <a:defRPr sz="1600" kern="1200">
                <a:solidFill>
                  <a:schemeClr val="tx1"/>
                </a:solidFill>
                <a:latin typeface="맑은 고딕" panose="020B0503020000020004" pitchFamily="50" charset="-127"/>
                <a:ea typeface="맑은 고딕" panose="020B0503020000020004"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ko-KR" altLang="en-US" sz="1400" b="0" dirty="0"/>
          </a:p>
        </p:txBody>
      </p:sp>
      <p:grpSp>
        <p:nvGrpSpPr>
          <p:cNvPr id="8" name="그룹 7"/>
          <p:cNvGrpSpPr/>
          <p:nvPr/>
        </p:nvGrpSpPr>
        <p:grpSpPr>
          <a:xfrm>
            <a:off x="576297" y="2452145"/>
            <a:ext cx="8100159" cy="4073199"/>
            <a:chOff x="395536" y="2452145"/>
            <a:chExt cx="8100159" cy="4073199"/>
          </a:xfrm>
        </p:grpSpPr>
        <p:sp>
          <p:nvSpPr>
            <p:cNvPr id="9" name="자유형: 도형 8"/>
            <p:cNvSpPr/>
            <p:nvPr/>
          </p:nvSpPr>
          <p:spPr>
            <a:xfrm>
              <a:off x="1835695" y="2500296"/>
              <a:ext cx="6660000" cy="1224000"/>
            </a:xfrm>
            <a:custGeom>
              <a:avLst/>
              <a:gdLst>
                <a:gd name="connsiteX0" fmla="*/ 193825 w 1162929"/>
                <a:gd name="connsiteY0" fmla="*/ 0 h 6245418"/>
                <a:gd name="connsiteX1" fmla="*/ 969104 w 1162929"/>
                <a:gd name="connsiteY1" fmla="*/ 0 h 6245418"/>
                <a:gd name="connsiteX2" fmla="*/ 1162929 w 1162929"/>
                <a:gd name="connsiteY2" fmla="*/ 193825 h 6245418"/>
                <a:gd name="connsiteX3" fmla="*/ 1162929 w 1162929"/>
                <a:gd name="connsiteY3" fmla="*/ 6245418 h 6245418"/>
                <a:gd name="connsiteX4" fmla="*/ 1162929 w 1162929"/>
                <a:gd name="connsiteY4" fmla="*/ 6245418 h 6245418"/>
                <a:gd name="connsiteX5" fmla="*/ 0 w 1162929"/>
                <a:gd name="connsiteY5" fmla="*/ 6245418 h 6245418"/>
                <a:gd name="connsiteX6" fmla="*/ 0 w 1162929"/>
                <a:gd name="connsiteY6" fmla="*/ 6245418 h 6245418"/>
                <a:gd name="connsiteX7" fmla="*/ 0 w 1162929"/>
                <a:gd name="connsiteY7" fmla="*/ 193825 h 6245418"/>
                <a:gd name="connsiteX8" fmla="*/ 193825 w 1162929"/>
                <a:gd name="connsiteY8" fmla="*/ 0 h 6245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2929" h="6245418">
                  <a:moveTo>
                    <a:pt x="1162929" y="1040924"/>
                  </a:moveTo>
                  <a:lnTo>
                    <a:pt x="1162929" y="5204494"/>
                  </a:lnTo>
                  <a:cubicBezTo>
                    <a:pt x="1162929" y="5779381"/>
                    <a:pt x="1146770" y="6245415"/>
                    <a:pt x="1126838" y="6245415"/>
                  </a:cubicBezTo>
                  <a:lnTo>
                    <a:pt x="0" y="6245415"/>
                  </a:lnTo>
                  <a:lnTo>
                    <a:pt x="0" y="6245415"/>
                  </a:lnTo>
                  <a:lnTo>
                    <a:pt x="0" y="3"/>
                  </a:lnTo>
                  <a:lnTo>
                    <a:pt x="0" y="3"/>
                  </a:lnTo>
                  <a:lnTo>
                    <a:pt x="1126838" y="3"/>
                  </a:lnTo>
                  <a:cubicBezTo>
                    <a:pt x="1146770" y="3"/>
                    <a:pt x="1162929" y="466037"/>
                    <a:pt x="1162929" y="1040924"/>
                  </a:cubicBezTo>
                  <a:close/>
                </a:path>
              </a:pathLst>
            </a:custGeom>
            <a:solidFill>
              <a:schemeClr val="accent2">
                <a:lumMod val="20000"/>
                <a:lumOff val="80000"/>
                <a:alpha val="90000"/>
              </a:schemeClr>
            </a:solidFill>
            <a:ln>
              <a:noFill/>
            </a:ln>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80595" rIns="304420" bIns="180596" numCol="1" spcCol="1270" anchor="ctr" anchorCtr="0">
              <a:noAutofit/>
            </a:bodyPr>
            <a:lstStyle/>
            <a:p>
              <a:pPr marL="171450" lvl="1" indent="-171450" algn="l" defTabSz="444500" latinLnBrk="1">
                <a:lnSpc>
                  <a:spcPct val="150000"/>
                </a:lnSpc>
                <a:spcBef>
                  <a:spcPct val="0"/>
                </a:spcBef>
                <a:spcAft>
                  <a:spcPct val="15000"/>
                </a:spcAft>
                <a:buFont typeface="Wingdings" panose="05000000000000000000" pitchFamily="2" charset="2"/>
                <a:buChar char="§"/>
              </a:pPr>
              <a:r>
                <a:rPr lang="en-US" altLang="ko-KR" sz="1100" b="0" kern="1200" dirty="0"/>
                <a:t>If elderly people are the subjects that generate social capital, it should be checked whether elderly people participate for their own health and profit.</a:t>
              </a:r>
              <a:endParaRPr lang="ko-KR" altLang="en-US" sz="1100" b="0" kern="1200" dirty="0"/>
            </a:p>
            <a:p>
              <a:pPr marL="171450" lvl="1" indent="-171450" algn="l" defTabSz="444500" latinLnBrk="1">
                <a:lnSpc>
                  <a:spcPct val="150000"/>
                </a:lnSpc>
                <a:spcBef>
                  <a:spcPct val="0"/>
                </a:spcBef>
                <a:spcAft>
                  <a:spcPct val="15000"/>
                </a:spcAft>
                <a:buFont typeface="Wingdings" panose="05000000000000000000" pitchFamily="2" charset="2"/>
                <a:buChar char="§"/>
              </a:pPr>
              <a:r>
                <a:rPr lang="en-US" altLang="ko-KR" sz="1100" b="0" kern="1200" dirty="0"/>
                <a:t>Governments should encourage wise participation, not just increase the number of participation.</a:t>
              </a:r>
              <a:endParaRPr lang="ko-KR" altLang="en-US" sz="1100" b="0" kern="1200" dirty="0"/>
            </a:p>
          </p:txBody>
        </p:sp>
        <p:sp>
          <p:nvSpPr>
            <p:cNvPr id="10" name="자유형: 도형 9"/>
            <p:cNvSpPr/>
            <p:nvPr/>
          </p:nvSpPr>
          <p:spPr>
            <a:xfrm>
              <a:off x="395536" y="2452145"/>
              <a:ext cx="1527523" cy="1309687"/>
            </a:xfrm>
            <a:custGeom>
              <a:avLst/>
              <a:gdLst>
                <a:gd name="connsiteX0" fmla="*/ 0 w 1527523"/>
                <a:gd name="connsiteY0" fmla="*/ 218286 h 1309687"/>
                <a:gd name="connsiteX1" fmla="*/ 218286 w 1527523"/>
                <a:gd name="connsiteY1" fmla="*/ 0 h 1309687"/>
                <a:gd name="connsiteX2" fmla="*/ 1309237 w 1527523"/>
                <a:gd name="connsiteY2" fmla="*/ 0 h 1309687"/>
                <a:gd name="connsiteX3" fmla="*/ 1527523 w 1527523"/>
                <a:gd name="connsiteY3" fmla="*/ 218286 h 1309687"/>
                <a:gd name="connsiteX4" fmla="*/ 1527523 w 1527523"/>
                <a:gd name="connsiteY4" fmla="*/ 1091401 h 1309687"/>
                <a:gd name="connsiteX5" fmla="*/ 1309237 w 1527523"/>
                <a:gd name="connsiteY5" fmla="*/ 1309687 h 1309687"/>
                <a:gd name="connsiteX6" fmla="*/ 218286 w 1527523"/>
                <a:gd name="connsiteY6" fmla="*/ 1309687 h 1309687"/>
                <a:gd name="connsiteX7" fmla="*/ 0 w 1527523"/>
                <a:gd name="connsiteY7" fmla="*/ 1091401 h 1309687"/>
                <a:gd name="connsiteX8" fmla="*/ 0 w 1527523"/>
                <a:gd name="connsiteY8"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7523" h="1309687">
                  <a:moveTo>
                    <a:pt x="0" y="218286"/>
                  </a:moveTo>
                  <a:cubicBezTo>
                    <a:pt x="0" y="97730"/>
                    <a:pt x="97730" y="0"/>
                    <a:pt x="218286" y="0"/>
                  </a:cubicBezTo>
                  <a:lnTo>
                    <a:pt x="1309237" y="0"/>
                  </a:lnTo>
                  <a:cubicBezTo>
                    <a:pt x="1429793" y="0"/>
                    <a:pt x="1527523" y="97730"/>
                    <a:pt x="1527523" y="218286"/>
                  </a:cubicBezTo>
                  <a:lnTo>
                    <a:pt x="1527523" y="1091401"/>
                  </a:lnTo>
                  <a:cubicBezTo>
                    <a:pt x="1527523" y="1211957"/>
                    <a:pt x="1429793" y="1309687"/>
                    <a:pt x="1309237" y="1309687"/>
                  </a:cubicBezTo>
                  <a:lnTo>
                    <a:pt x="218286" y="1309687"/>
                  </a:lnTo>
                  <a:cubicBezTo>
                    <a:pt x="97730" y="1309687"/>
                    <a:pt x="0" y="1211957"/>
                    <a:pt x="0" y="1091401"/>
                  </a:cubicBezTo>
                  <a:lnTo>
                    <a:pt x="0" y="218286"/>
                  </a:lnTo>
                  <a:close/>
                </a:path>
              </a:pathLst>
            </a:custGeom>
          </p:spPr>
          <p:style>
            <a:lnRef idx="2">
              <a:schemeClr val="lt1">
                <a:hueOff val="0"/>
                <a:satOff val="0"/>
                <a:lumOff val="0"/>
                <a:alphaOff val="0"/>
              </a:schemeClr>
            </a:lnRef>
            <a:fillRef idx="1">
              <a:schemeClr val="accent6">
                <a:shade val="80000"/>
                <a:hueOff val="0"/>
                <a:satOff val="0"/>
                <a:lumOff val="0"/>
                <a:alphaOff val="0"/>
              </a:schemeClr>
            </a:fillRef>
            <a:effectRef idx="0">
              <a:schemeClr val="accent6">
                <a:shade val="80000"/>
                <a:hueOff val="0"/>
                <a:satOff val="0"/>
                <a:lumOff val="0"/>
                <a:alphaOff val="0"/>
              </a:schemeClr>
            </a:effectRef>
            <a:fontRef idx="minor">
              <a:schemeClr val="lt1"/>
            </a:fontRef>
          </p:style>
          <p:txBody>
            <a:bodyPr spcFirstLastPara="0" vert="horz" wrap="square" lIns="132514" tIns="98224" rIns="132514" bIns="98224" numCol="1" spcCol="1270" anchor="ctr" anchorCtr="0">
              <a:noAutofit/>
            </a:bodyPr>
            <a:lstStyle/>
            <a:p>
              <a:pPr marL="0" lvl="0" indent="0" algn="ctr" defTabSz="800100" latinLnBrk="1">
                <a:lnSpc>
                  <a:spcPct val="90000"/>
                </a:lnSpc>
                <a:spcBef>
                  <a:spcPct val="0"/>
                </a:spcBef>
                <a:spcAft>
                  <a:spcPct val="35000"/>
                </a:spcAft>
                <a:buNone/>
              </a:pPr>
              <a:r>
                <a:rPr lang="en-US" altLang="ko-KR" sz="1800" kern="1200" dirty="0"/>
                <a:t>Bonding social capital</a:t>
              </a:r>
              <a:endParaRPr lang="ko-KR" altLang="en-US" sz="1800" kern="1200" dirty="0"/>
            </a:p>
          </p:txBody>
        </p:sp>
        <p:sp>
          <p:nvSpPr>
            <p:cNvPr id="11" name="자유형: 도형 10"/>
            <p:cNvSpPr/>
            <p:nvPr/>
          </p:nvSpPr>
          <p:spPr>
            <a:xfrm>
              <a:off x="1835695" y="3875468"/>
              <a:ext cx="6660000" cy="1224000"/>
            </a:xfrm>
            <a:custGeom>
              <a:avLst/>
              <a:gdLst>
                <a:gd name="connsiteX0" fmla="*/ 193825 w 1162929"/>
                <a:gd name="connsiteY0" fmla="*/ 0 h 6245418"/>
                <a:gd name="connsiteX1" fmla="*/ 969104 w 1162929"/>
                <a:gd name="connsiteY1" fmla="*/ 0 h 6245418"/>
                <a:gd name="connsiteX2" fmla="*/ 1162929 w 1162929"/>
                <a:gd name="connsiteY2" fmla="*/ 193825 h 6245418"/>
                <a:gd name="connsiteX3" fmla="*/ 1162929 w 1162929"/>
                <a:gd name="connsiteY3" fmla="*/ 6245418 h 6245418"/>
                <a:gd name="connsiteX4" fmla="*/ 1162929 w 1162929"/>
                <a:gd name="connsiteY4" fmla="*/ 6245418 h 6245418"/>
                <a:gd name="connsiteX5" fmla="*/ 0 w 1162929"/>
                <a:gd name="connsiteY5" fmla="*/ 6245418 h 6245418"/>
                <a:gd name="connsiteX6" fmla="*/ 0 w 1162929"/>
                <a:gd name="connsiteY6" fmla="*/ 6245418 h 6245418"/>
                <a:gd name="connsiteX7" fmla="*/ 0 w 1162929"/>
                <a:gd name="connsiteY7" fmla="*/ 193825 h 6245418"/>
                <a:gd name="connsiteX8" fmla="*/ 193825 w 1162929"/>
                <a:gd name="connsiteY8" fmla="*/ 0 h 6245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2929" h="6245418">
                  <a:moveTo>
                    <a:pt x="1162929" y="1040924"/>
                  </a:moveTo>
                  <a:lnTo>
                    <a:pt x="1162929" y="5204494"/>
                  </a:lnTo>
                  <a:cubicBezTo>
                    <a:pt x="1162929" y="5779381"/>
                    <a:pt x="1146770" y="6245415"/>
                    <a:pt x="1126838" y="6245415"/>
                  </a:cubicBezTo>
                  <a:lnTo>
                    <a:pt x="0" y="6245415"/>
                  </a:lnTo>
                  <a:lnTo>
                    <a:pt x="0" y="6245415"/>
                  </a:lnTo>
                  <a:lnTo>
                    <a:pt x="0" y="3"/>
                  </a:lnTo>
                  <a:lnTo>
                    <a:pt x="0" y="3"/>
                  </a:lnTo>
                  <a:lnTo>
                    <a:pt x="1126838" y="3"/>
                  </a:lnTo>
                  <a:cubicBezTo>
                    <a:pt x="1146770" y="3"/>
                    <a:pt x="1162929" y="466037"/>
                    <a:pt x="1162929" y="1040924"/>
                  </a:cubicBezTo>
                  <a:close/>
                </a:path>
              </a:pathLst>
            </a:custGeom>
            <a:solidFill>
              <a:schemeClr val="accent2">
                <a:lumMod val="20000"/>
                <a:lumOff val="80000"/>
                <a:alpha val="90000"/>
              </a:schemeClr>
            </a:solidFill>
            <a:ln>
              <a:noFill/>
            </a:ln>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80595" rIns="304420" bIns="180596" numCol="1" spcCol="1270" anchor="ctr" anchorCtr="0">
              <a:noAutofit/>
            </a:bodyPr>
            <a:lstStyle/>
            <a:p>
              <a:pPr marL="171450" lvl="1" indent="-171450" algn="l" defTabSz="444500" latinLnBrk="1">
                <a:lnSpc>
                  <a:spcPct val="150000"/>
                </a:lnSpc>
                <a:spcBef>
                  <a:spcPct val="0"/>
                </a:spcBef>
                <a:spcAft>
                  <a:spcPct val="15000"/>
                </a:spcAft>
                <a:buFont typeface="Wingdings" panose="05000000000000000000" pitchFamily="2" charset="2"/>
                <a:buChar char="§"/>
              </a:pPr>
              <a:r>
                <a:rPr lang="en-US" altLang="ko-KR" sz="1100" b="0" kern="1200" dirty="0"/>
                <a:t>In the case of social capital that does not include the elderly, it is important to have a positive relationship with the elderly.</a:t>
              </a:r>
              <a:endParaRPr lang="ko-KR" altLang="en-US" sz="1100" b="0" kern="1200" dirty="0"/>
            </a:p>
            <a:p>
              <a:pPr marL="171450" lvl="1" indent="-171450" algn="l" defTabSz="444500" latinLnBrk="1">
                <a:lnSpc>
                  <a:spcPct val="150000"/>
                </a:lnSpc>
                <a:spcBef>
                  <a:spcPct val="0"/>
                </a:spcBef>
                <a:spcAft>
                  <a:spcPct val="15000"/>
                </a:spcAft>
                <a:buFont typeface="Wingdings" panose="05000000000000000000" pitchFamily="2" charset="2"/>
                <a:buChar char="§"/>
              </a:pPr>
              <a:r>
                <a:rPr lang="en-US" altLang="ko-KR" sz="1100" b="0" kern="1200" dirty="0"/>
                <a:t>However, when there is no relationship between the elderly and the group members because of the nature of the group, these schemes have limitations.</a:t>
              </a:r>
              <a:endParaRPr lang="ko-KR" altLang="en-US" sz="1100" b="0" kern="1200" dirty="0"/>
            </a:p>
          </p:txBody>
        </p:sp>
        <p:sp>
          <p:nvSpPr>
            <p:cNvPr id="12" name="자유형: 도형 11"/>
            <p:cNvSpPr/>
            <p:nvPr/>
          </p:nvSpPr>
          <p:spPr>
            <a:xfrm>
              <a:off x="395536" y="3839690"/>
              <a:ext cx="1527523" cy="1309687"/>
            </a:xfrm>
            <a:custGeom>
              <a:avLst/>
              <a:gdLst>
                <a:gd name="connsiteX0" fmla="*/ 0 w 1527523"/>
                <a:gd name="connsiteY0" fmla="*/ 218286 h 1309687"/>
                <a:gd name="connsiteX1" fmla="*/ 218286 w 1527523"/>
                <a:gd name="connsiteY1" fmla="*/ 0 h 1309687"/>
                <a:gd name="connsiteX2" fmla="*/ 1309237 w 1527523"/>
                <a:gd name="connsiteY2" fmla="*/ 0 h 1309687"/>
                <a:gd name="connsiteX3" fmla="*/ 1527523 w 1527523"/>
                <a:gd name="connsiteY3" fmla="*/ 218286 h 1309687"/>
                <a:gd name="connsiteX4" fmla="*/ 1527523 w 1527523"/>
                <a:gd name="connsiteY4" fmla="*/ 1091401 h 1309687"/>
                <a:gd name="connsiteX5" fmla="*/ 1309237 w 1527523"/>
                <a:gd name="connsiteY5" fmla="*/ 1309687 h 1309687"/>
                <a:gd name="connsiteX6" fmla="*/ 218286 w 1527523"/>
                <a:gd name="connsiteY6" fmla="*/ 1309687 h 1309687"/>
                <a:gd name="connsiteX7" fmla="*/ 0 w 1527523"/>
                <a:gd name="connsiteY7" fmla="*/ 1091401 h 1309687"/>
                <a:gd name="connsiteX8" fmla="*/ 0 w 1527523"/>
                <a:gd name="connsiteY8"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7523" h="1309687">
                  <a:moveTo>
                    <a:pt x="0" y="218286"/>
                  </a:moveTo>
                  <a:cubicBezTo>
                    <a:pt x="0" y="97730"/>
                    <a:pt x="97730" y="0"/>
                    <a:pt x="218286" y="0"/>
                  </a:cubicBezTo>
                  <a:lnTo>
                    <a:pt x="1309237" y="0"/>
                  </a:lnTo>
                  <a:cubicBezTo>
                    <a:pt x="1429793" y="0"/>
                    <a:pt x="1527523" y="97730"/>
                    <a:pt x="1527523" y="218286"/>
                  </a:cubicBezTo>
                  <a:lnTo>
                    <a:pt x="1527523" y="1091401"/>
                  </a:lnTo>
                  <a:cubicBezTo>
                    <a:pt x="1527523" y="1211957"/>
                    <a:pt x="1429793" y="1309687"/>
                    <a:pt x="1309237" y="1309687"/>
                  </a:cubicBezTo>
                  <a:lnTo>
                    <a:pt x="218286" y="1309687"/>
                  </a:lnTo>
                  <a:cubicBezTo>
                    <a:pt x="97730" y="1309687"/>
                    <a:pt x="0" y="1211957"/>
                    <a:pt x="0" y="1091401"/>
                  </a:cubicBezTo>
                  <a:lnTo>
                    <a:pt x="0" y="218286"/>
                  </a:lnTo>
                  <a:close/>
                </a:path>
              </a:pathLst>
            </a:custGeom>
          </p:spPr>
          <p:style>
            <a:lnRef idx="2">
              <a:schemeClr val="lt1">
                <a:hueOff val="0"/>
                <a:satOff val="0"/>
                <a:lumOff val="0"/>
                <a:alphaOff val="0"/>
              </a:schemeClr>
            </a:lnRef>
            <a:fillRef idx="1">
              <a:schemeClr val="accent6">
                <a:shade val="80000"/>
                <a:hueOff val="-316048"/>
                <a:satOff val="-16330"/>
                <a:lumOff val="16762"/>
                <a:alphaOff val="0"/>
              </a:schemeClr>
            </a:fillRef>
            <a:effectRef idx="0">
              <a:schemeClr val="accent6">
                <a:shade val="80000"/>
                <a:hueOff val="-316048"/>
                <a:satOff val="-16330"/>
                <a:lumOff val="16762"/>
                <a:alphaOff val="0"/>
              </a:schemeClr>
            </a:effectRef>
            <a:fontRef idx="minor">
              <a:schemeClr val="lt1"/>
            </a:fontRef>
          </p:style>
          <p:txBody>
            <a:bodyPr spcFirstLastPara="0" vert="horz" wrap="square" lIns="132514" tIns="98224" rIns="132514" bIns="98224" numCol="1" spcCol="1270" anchor="ctr" anchorCtr="0">
              <a:noAutofit/>
            </a:bodyPr>
            <a:lstStyle/>
            <a:p>
              <a:pPr marL="0" lvl="0" indent="0" algn="ctr" defTabSz="800100" latinLnBrk="1">
                <a:lnSpc>
                  <a:spcPct val="90000"/>
                </a:lnSpc>
                <a:spcBef>
                  <a:spcPct val="0"/>
                </a:spcBef>
                <a:spcAft>
                  <a:spcPct val="35000"/>
                </a:spcAft>
                <a:buNone/>
              </a:pPr>
              <a:r>
                <a:rPr lang="en-US" altLang="ko-KR" sz="1800" kern="1200" dirty="0"/>
                <a:t>Bridging social capital</a:t>
              </a:r>
              <a:endParaRPr lang="ko-KR" altLang="en-US" sz="1800" kern="1200" dirty="0"/>
            </a:p>
          </p:txBody>
        </p:sp>
        <p:sp>
          <p:nvSpPr>
            <p:cNvPr id="13" name="자유형: 도형 12"/>
            <p:cNvSpPr/>
            <p:nvPr/>
          </p:nvSpPr>
          <p:spPr>
            <a:xfrm>
              <a:off x="1835695" y="5250639"/>
              <a:ext cx="6660000" cy="1224000"/>
            </a:xfrm>
            <a:custGeom>
              <a:avLst/>
              <a:gdLst>
                <a:gd name="connsiteX0" fmla="*/ 193825 w 1162929"/>
                <a:gd name="connsiteY0" fmla="*/ 0 h 6245418"/>
                <a:gd name="connsiteX1" fmla="*/ 969104 w 1162929"/>
                <a:gd name="connsiteY1" fmla="*/ 0 h 6245418"/>
                <a:gd name="connsiteX2" fmla="*/ 1162929 w 1162929"/>
                <a:gd name="connsiteY2" fmla="*/ 193825 h 6245418"/>
                <a:gd name="connsiteX3" fmla="*/ 1162929 w 1162929"/>
                <a:gd name="connsiteY3" fmla="*/ 6245418 h 6245418"/>
                <a:gd name="connsiteX4" fmla="*/ 1162929 w 1162929"/>
                <a:gd name="connsiteY4" fmla="*/ 6245418 h 6245418"/>
                <a:gd name="connsiteX5" fmla="*/ 0 w 1162929"/>
                <a:gd name="connsiteY5" fmla="*/ 6245418 h 6245418"/>
                <a:gd name="connsiteX6" fmla="*/ 0 w 1162929"/>
                <a:gd name="connsiteY6" fmla="*/ 6245418 h 6245418"/>
                <a:gd name="connsiteX7" fmla="*/ 0 w 1162929"/>
                <a:gd name="connsiteY7" fmla="*/ 193825 h 6245418"/>
                <a:gd name="connsiteX8" fmla="*/ 193825 w 1162929"/>
                <a:gd name="connsiteY8" fmla="*/ 0 h 6245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2929" h="6245418">
                  <a:moveTo>
                    <a:pt x="1162929" y="1040924"/>
                  </a:moveTo>
                  <a:lnTo>
                    <a:pt x="1162929" y="5204494"/>
                  </a:lnTo>
                  <a:cubicBezTo>
                    <a:pt x="1162929" y="5779381"/>
                    <a:pt x="1146770" y="6245415"/>
                    <a:pt x="1126838" y="6245415"/>
                  </a:cubicBezTo>
                  <a:lnTo>
                    <a:pt x="0" y="6245415"/>
                  </a:lnTo>
                  <a:lnTo>
                    <a:pt x="0" y="6245415"/>
                  </a:lnTo>
                  <a:lnTo>
                    <a:pt x="0" y="3"/>
                  </a:lnTo>
                  <a:lnTo>
                    <a:pt x="0" y="3"/>
                  </a:lnTo>
                  <a:lnTo>
                    <a:pt x="1126838" y="3"/>
                  </a:lnTo>
                  <a:cubicBezTo>
                    <a:pt x="1146770" y="3"/>
                    <a:pt x="1162929" y="466037"/>
                    <a:pt x="1162929" y="1040924"/>
                  </a:cubicBezTo>
                  <a:close/>
                </a:path>
              </a:pathLst>
            </a:custGeom>
            <a:solidFill>
              <a:schemeClr val="accent2">
                <a:lumMod val="20000"/>
                <a:lumOff val="80000"/>
                <a:alpha val="90000"/>
              </a:schemeClr>
            </a:solidFill>
            <a:ln>
              <a:noFill/>
            </a:ln>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80595" rIns="304420" bIns="180596" numCol="1" spcCol="1270" anchor="ctr" anchorCtr="0">
              <a:noAutofit/>
            </a:bodyPr>
            <a:lstStyle/>
            <a:p>
              <a:pPr marL="171450" lvl="1" indent="-171450" algn="l" defTabSz="444500" latinLnBrk="1">
                <a:lnSpc>
                  <a:spcPct val="150000"/>
                </a:lnSpc>
                <a:spcBef>
                  <a:spcPct val="0"/>
                </a:spcBef>
                <a:spcAft>
                  <a:spcPct val="15000"/>
                </a:spcAft>
                <a:buFont typeface="Wingdings" panose="05000000000000000000" pitchFamily="2" charset="2"/>
                <a:buChar char="§"/>
              </a:pPr>
              <a:r>
                <a:rPr lang="en-US" altLang="ko-KR" sz="1100" b="0" kern="1200" dirty="0"/>
                <a:t>Participatory democratic participation, such as information disclosure, may be a more successful approach to improving the health of the elderly.</a:t>
              </a:r>
              <a:endParaRPr lang="ko-KR" altLang="en-US" sz="1100" b="0" kern="1200" dirty="0"/>
            </a:p>
            <a:p>
              <a:pPr marL="171450" lvl="1" indent="-171450" algn="l" defTabSz="444500" latinLnBrk="1">
                <a:lnSpc>
                  <a:spcPct val="150000"/>
                </a:lnSpc>
                <a:spcBef>
                  <a:spcPct val="0"/>
                </a:spcBef>
                <a:spcAft>
                  <a:spcPct val="15000"/>
                </a:spcAft>
                <a:buFont typeface="Wingdings" panose="05000000000000000000" pitchFamily="2" charset="2"/>
                <a:buChar char="§"/>
              </a:pPr>
              <a:r>
                <a:rPr lang="en-US" altLang="ko-KR" sz="1100" b="0" kern="1200" dirty="0"/>
                <a:t>Although not focusing solely on the rights of the elderly, surveillance of the government can improve the functions of the government and, as a result, improve the welfare services for the elderly.</a:t>
              </a:r>
            </a:p>
          </p:txBody>
        </p:sp>
        <p:sp>
          <p:nvSpPr>
            <p:cNvPr id="14" name="자유형: 도형 13"/>
            <p:cNvSpPr/>
            <p:nvPr/>
          </p:nvSpPr>
          <p:spPr>
            <a:xfrm>
              <a:off x="395536" y="5215657"/>
              <a:ext cx="1527523" cy="1309687"/>
            </a:xfrm>
            <a:custGeom>
              <a:avLst/>
              <a:gdLst>
                <a:gd name="connsiteX0" fmla="*/ 0 w 1527523"/>
                <a:gd name="connsiteY0" fmla="*/ 218286 h 1309687"/>
                <a:gd name="connsiteX1" fmla="*/ 218286 w 1527523"/>
                <a:gd name="connsiteY1" fmla="*/ 0 h 1309687"/>
                <a:gd name="connsiteX2" fmla="*/ 1309237 w 1527523"/>
                <a:gd name="connsiteY2" fmla="*/ 0 h 1309687"/>
                <a:gd name="connsiteX3" fmla="*/ 1527523 w 1527523"/>
                <a:gd name="connsiteY3" fmla="*/ 218286 h 1309687"/>
                <a:gd name="connsiteX4" fmla="*/ 1527523 w 1527523"/>
                <a:gd name="connsiteY4" fmla="*/ 1091401 h 1309687"/>
                <a:gd name="connsiteX5" fmla="*/ 1309237 w 1527523"/>
                <a:gd name="connsiteY5" fmla="*/ 1309687 h 1309687"/>
                <a:gd name="connsiteX6" fmla="*/ 218286 w 1527523"/>
                <a:gd name="connsiteY6" fmla="*/ 1309687 h 1309687"/>
                <a:gd name="connsiteX7" fmla="*/ 0 w 1527523"/>
                <a:gd name="connsiteY7" fmla="*/ 1091401 h 1309687"/>
                <a:gd name="connsiteX8" fmla="*/ 0 w 1527523"/>
                <a:gd name="connsiteY8"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7523" h="1309687">
                  <a:moveTo>
                    <a:pt x="0" y="218286"/>
                  </a:moveTo>
                  <a:cubicBezTo>
                    <a:pt x="0" y="97730"/>
                    <a:pt x="97730" y="0"/>
                    <a:pt x="218286" y="0"/>
                  </a:cubicBezTo>
                  <a:lnTo>
                    <a:pt x="1309237" y="0"/>
                  </a:lnTo>
                  <a:cubicBezTo>
                    <a:pt x="1429793" y="0"/>
                    <a:pt x="1527523" y="97730"/>
                    <a:pt x="1527523" y="218286"/>
                  </a:cubicBezTo>
                  <a:lnTo>
                    <a:pt x="1527523" y="1091401"/>
                  </a:lnTo>
                  <a:cubicBezTo>
                    <a:pt x="1527523" y="1211957"/>
                    <a:pt x="1429793" y="1309687"/>
                    <a:pt x="1309237" y="1309687"/>
                  </a:cubicBezTo>
                  <a:lnTo>
                    <a:pt x="218286" y="1309687"/>
                  </a:lnTo>
                  <a:cubicBezTo>
                    <a:pt x="97730" y="1309687"/>
                    <a:pt x="0" y="1211957"/>
                    <a:pt x="0" y="1091401"/>
                  </a:cubicBezTo>
                  <a:lnTo>
                    <a:pt x="0" y="218286"/>
                  </a:lnTo>
                  <a:close/>
                </a:path>
              </a:pathLst>
            </a:custGeom>
          </p:spPr>
          <p:style>
            <a:lnRef idx="2">
              <a:schemeClr val="lt1">
                <a:hueOff val="0"/>
                <a:satOff val="0"/>
                <a:lumOff val="0"/>
                <a:alphaOff val="0"/>
              </a:schemeClr>
            </a:lnRef>
            <a:fillRef idx="1">
              <a:schemeClr val="accent6">
                <a:shade val="80000"/>
                <a:hueOff val="-632096"/>
                <a:satOff val="-32660"/>
                <a:lumOff val="33524"/>
                <a:alphaOff val="0"/>
              </a:schemeClr>
            </a:fillRef>
            <a:effectRef idx="0">
              <a:schemeClr val="accent6">
                <a:shade val="80000"/>
                <a:hueOff val="-632096"/>
                <a:satOff val="-32660"/>
                <a:lumOff val="33524"/>
                <a:alphaOff val="0"/>
              </a:schemeClr>
            </a:effectRef>
            <a:fontRef idx="minor">
              <a:schemeClr val="lt1"/>
            </a:fontRef>
          </p:style>
          <p:txBody>
            <a:bodyPr spcFirstLastPara="0" vert="horz" wrap="square" lIns="132514" tIns="98224" rIns="132514" bIns="98224" numCol="1" spcCol="1270" anchor="ctr" anchorCtr="0">
              <a:noAutofit/>
            </a:bodyPr>
            <a:lstStyle/>
            <a:p>
              <a:pPr marL="0" lvl="0" indent="0" algn="ctr" defTabSz="800100" latinLnBrk="1">
                <a:lnSpc>
                  <a:spcPct val="90000"/>
                </a:lnSpc>
                <a:spcBef>
                  <a:spcPct val="0"/>
                </a:spcBef>
                <a:spcAft>
                  <a:spcPct val="35000"/>
                </a:spcAft>
                <a:buNone/>
              </a:pPr>
              <a:r>
                <a:rPr lang="en-US" altLang="ko-KR" sz="1800" kern="1200" dirty="0"/>
                <a:t>Linking social capital</a:t>
              </a:r>
              <a:endParaRPr lang="ko-KR" altLang="en-US" sz="1800" kern="1200" dirty="0"/>
            </a:p>
          </p:txBody>
        </p:sp>
      </p:grpSp>
    </p:spTree>
    <p:extLst>
      <p:ext uri="{BB962C8B-B14F-4D97-AF65-F5344CB8AC3E}">
        <p14:creationId xmlns:p14="http://schemas.microsoft.com/office/powerpoint/2010/main" val="3752064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1" name="WordArt 5"/>
          <p:cNvSpPr>
            <a:spLocks noChangeArrowheads="1" noChangeShapeType="1" noTextEdit="1"/>
          </p:cNvSpPr>
          <p:nvPr/>
        </p:nvSpPr>
        <p:spPr bwMode="gray">
          <a:xfrm>
            <a:off x="4114800" y="4114800"/>
            <a:ext cx="4343400" cy="533400"/>
          </a:xfrm>
          <a:prstGeom prst="rect">
            <a:avLst/>
          </a:prstGeom>
        </p:spPr>
        <p:txBody>
          <a:bodyPr wrap="none" fromWordArt="1">
            <a:prstTxWarp prst="textDeflate">
              <a:avLst>
                <a:gd name="adj" fmla="val 0"/>
              </a:avLst>
            </a:prstTxWarp>
          </a:bodyPr>
          <a:lstStyle/>
          <a:p>
            <a:pPr algn="ctr"/>
            <a:r>
              <a:rPr lang="en-US" altLang="ko-KR" sz="3600" kern="10">
                <a:ln w="19050">
                  <a:solidFill>
                    <a:srgbClr val="FFFFFF"/>
                  </a:solidFill>
                  <a:round/>
                  <a:headEnd/>
                  <a:tailEnd/>
                </a:ln>
                <a:gradFill rotWithShape="1">
                  <a:gsLst>
                    <a:gs pos="0">
                      <a:schemeClr val="tx2"/>
                    </a:gs>
                    <a:gs pos="100000">
                      <a:schemeClr val="accent1"/>
                    </a:gs>
                  </a:gsLst>
                  <a:lin ang="0" scaled="1"/>
                </a:gradFill>
                <a:effectLst>
                  <a:outerShdw dist="53882" dir="2700000" algn="ctr" rotWithShape="0">
                    <a:schemeClr val="tx1">
                      <a:alpha val="50000"/>
                    </a:schemeClr>
                  </a:outerShdw>
                </a:effectLst>
                <a:cs typeface="Arial" panose="020B0604020202020204" pitchFamily="34" charset="0"/>
              </a:rPr>
              <a:t>Thank You !</a:t>
            </a:r>
            <a:endParaRPr lang="ko-KR" altLang="en-US" sz="3600" kern="10">
              <a:ln w="19050">
                <a:solidFill>
                  <a:srgbClr val="FFFFFF"/>
                </a:solidFill>
                <a:round/>
                <a:headEnd/>
                <a:tailEnd/>
              </a:ln>
              <a:gradFill rotWithShape="1">
                <a:gsLst>
                  <a:gs pos="0">
                    <a:schemeClr val="tx2"/>
                  </a:gs>
                  <a:gs pos="100000">
                    <a:schemeClr val="accent1"/>
                  </a:gs>
                </a:gsLst>
                <a:lin ang="0" scaled="1"/>
              </a:gradFill>
              <a:effectLst>
                <a:outerShdw dist="53882" dir="2700000" algn="ctr" rotWithShape="0">
                  <a:schemeClr val="tx1">
                    <a:alpha val="50000"/>
                  </a:schemeClr>
                </a:outerShdw>
              </a:effectLst>
              <a:cs typeface="Arial" panose="020B0604020202020204" pitchFamily="34" charset="0"/>
            </a:endParaRPr>
          </a:p>
        </p:txBody>
      </p:sp>
      <p:sp>
        <p:nvSpPr>
          <p:cNvPr id="86023" name="Rectangle 7"/>
          <p:cNvSpPr>
            <a:spLocks noGrp="1" noChangeArrowheads="1"/>
          </p:cNvSpPr>
          <p:nvPr>
            <p:ph type="subTitle" idx="1"/>
          </p:nvPr>
        </p:nvSpPr>
        <p:spPr>
          <a:xfrm>
            <a:off x="3962400" y="4953000"/>
            <a:ext cx="2273300" cy="228600"/>
          </a:xfrm>
          <a:ln/>
        </p:spPr>
        <p:txBody>
          <a:bodyPr/>
          <a:lstStyle/>
          <a:p>
            <a:endParaRPr lang="en-US" altLang="ko-KR" b="0">
              <a:ea typeface="굴림" panose="020B0600000101010101" pitchFamily="50" charset="-127"/>
            </a:endParaRPr>
          </a:p>
        </p:txBody>
      </p:sp>
      <p:sp>
        <p:nvSpPr>
          <p:cNvPr id="2" name="슬라이드 번호 개체 틀 1"/>
          <p:cNvSpPr>
            <a:spLocks noGrp="1"/>
          </p:cNvSpPr>
          <p:nvPr>
            <p:ph type="sldNum" sz="quarter" idx="4"/>
          </p:nvPr>
        </p:nvSpPr>
        <p:spPr/>
        <p:txBody>
          <a:bodyPr/>
          <a:lstStyle/>
          <a:p>
            <a:fld id="{8C6F6222-288D-42DB-BBCF-9CD3CE617EE8}" type="slidenum">
              <a:rPr lang="ko-KR" altLang="en-US" smtClean="0"/>
              <a:pPr/>
              <a:t>18</a:t>
            </a:fld>
            <a:endParaRPr lang="en-US" altLang="ko-KR"/>
          </a:p>
        </p:txBody>
      </p:sp>
    </p:spTree>
    <p:extLst>
      <p:ext uri="{BB962C8B-B14F-4D97-AF65-F5344CB8AC3E}">
        <p14:creationId xmlns:p14="http://schemas.microsoft.com/office/powerpoint/2010/main" val="3053783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86021"/>
                                        </p:tgtEl>
                                        <p:attrNameLst>
                                          <p:attrName>style.visibility</p:attrName>
                                        </p:attrNameLst>
                                      </p:cBhvr>
                                      <p:to>
                                        <p:strVal val="visible"/>
                                      </p:to>
                                    </p:set>
                                    <p:anim calcmode="lin" valueType="num">
                                      <p:cBhvr>
                                        <p:cTn id="7" dur="500" fill="hold"/>
                                        <p:tgtEl>
                                          <p:spTgt spid="86021"/>
                                        </p:tgtEl>
                                        <p:attrNameLst>
                                          <p:attrName>ppt_w</p:attrName>
                                        </p:attrNameLst>
                                      </p:cBhvr>
                                      <p:tavLst>
                                        <p:tav tm="0">
                                          <p:val>
                                            <p:fltVal val="0"/>
                                          </p:val>
                                        </p:tav>
                                        <p:tav tm="100000">
                                          <p:val>
                                            <p:strVal val="#ppt_w"/>
                                          </p:val>
                                        </p:tav>
                                      </p:tavLst>
                                    </p:anim>
                                    <p:anim calcmode="lin" valueType="num">
                                      <p:cBhvr>
                                        <p:cTn id="8" dur="500" fill="hold"/>
                                        <p:tgtEl>
                                          <p:spTgt spid="86021"/>
                                        </p:tgtEl>
                                        <p:attrNameLst>
                                          <p:attrName>ppt_h</p:attrName>
                                        </p:attrNameLst>
                                      </p:cBhvr>
                                      <p:tavLst>
                                        <p:tav tm="0">
                                          <p:val>
                                            <p:fltVal val="0"/>
                                          </p:val>
                                        </p:tav>
                                        <p:tav tm="100000">
                                          <p:val>
                                            <p:strVal val="#ppt_h"/>
                                          </p:val>
                                        </p:tav>
                                      </p:tavLst>
                                    </p:anim>
                                    <p:animEffect transition="in" filter="fade">
                                      <p:cBhvr>
                                        <p:cTn id="9" dur="500"/>
                                        <p:tgtEl>
                                          <p:spTgt spid="86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ko-KR" altLang="ko-KR" b="1" dirty="0" err="1"/>
              <a:t>Ⅰ</a:t>
            </a:r>
            <a:r>
              <a:rPr lang="en-US" altLang="ko-KR" b="1" dirty="0"/>
              <a:t>. Introduction</a:t>
            </a:r>
            <a:r>
              <a:rPr lang="en-US" altLang="ko-KR" dirty="0"/>
              <a:t> </a:t>
            </a:r>
            <a:endParaRPr lang="ko-KR" altLang="en-US" dirty="0"/>
          </a:p>
        </p:txBody>
      </p:sp>
      <p:sp>
        <p:nvSpPr>
          <p:cNvPr id="3" name="내용 개체 틀 2"/>
          <p:cNvSpPr>
            <a:spLocks noGrp="1"/>
          </p:cNvSpPr>
          <p:nvPr>
            <p:ph idx="1"/>
          </p:nvPr>
        </p:nvSpPr>
        <p:spPr>
          <a:xfrm>
            <a:off x="457200" y="960691"/>
            <a:ext cx="8229600" cy="2108269"/>
          </a:xfrm>
        </p:spPr>
        <p:txBody>
          <a:bodyPr/>
          <a:lstStyle/>
          <a:p>
            <a:r>
              <a:rPr lang="en-US" altLang="ko-KR" sz="1400" dirty="0"/>
              <a:t>One of the major social concerns about the elderly population is about healthy aging.</a:t>
            </a:r>
          </a:p>
          <a:p>
            <a:pPr lvl="1"/>
            <a:r>
              <a:rPr lang="en-US" altLang="ko-KR" sz="1200" dirty="0"/>
              <a:t>Elderly people experience various loss as they get older. Elderly people experience various loss as they get older. Health is essential to overcome this loss and to prepare for  later</a:t>
            </a:r>
            <a:r>
              <a:rPr lang="ko-KR" altLang="en-US" sz="1200" dirty="0"/>
              <a:t> </a:t>
            </a:r>
            <a:r>
              <a:rPr lang="en-US" altLang="ko-KR" sz="1200" dirty="0"/>
              <a:t>life successfully.</a:t>
            </a:r>
          </a:p>
          <a:p>
            <a:pPr lvl="1"/>
            <a:endParaRPr lang="en-US" altLang="ko-KR" sz="500" dirty="0"/>
          </a:p>
          <a:p>
            <a:r>
              <a:rPr lang="en-US" altLang="ko-KR" sz="1400" dirty="0"/>
              <a:t>Recently, interest in social capital has increased as a factor affecting the health of the elderly.</a:t>
            </a:r>
          </a:p>
          <a:p>
            <a:pPr lvl="1"/>
            <a:r>
              <a:rPr lang="en-US" altLang="ko-KR" sz="1200" dirty="0"/>
              <a:t>In particular, many studies have already accumulated on the positive impact of individual social capital on health.</a:t>
            </a:r>
          </a:p>
          <a:p>
            <a:pPr lvl="1"/>
            <a:endParaRPr lang="en-US" altLang="ko-KR" sz="500" dirty="0"/>
          </a:p>
          <a:p>
            <a:r>
              <a:rPr lang="en-US" altLang="ko-KR" sz="1400" dirty="0"/>
              <a:t>However, each research presents a different result regarding the effect of local social capital on health, unlike the individual level social capital.</a:t>
            </a:r>
          </a:p>
          <a:p>
            <a:pPr lvl="1"/>
            <a:r>
              <a:rPr lang="en-US" altLang="ko-KR" sz="1200" dirty="0"/>
              <a:t>Some studies have suggested that local social capital worsens the health of the elderly.</a:t>
            </a:r>
          </a:p>
          <a:p>
            <a:pPr lvl="1"/>
            <a:endParaRPr lang="en-US" altLang="ko-KR" sz="500" dirty="0"/>
          </a:p>
          <a:p>
            <a:r>
              <a:rPr lang="en-US" altLang="ko-KR" sz="1400" dirty="0"/>
              <a:t>This study focuses on the relationship between social capital and the elderly.</a:t>
            </a:r>
          </a:p>
          <a:p>
            <a:pPr lvl="1"/>
            <a:r>
              <a:rPr lang="en-US" altLang="ko-KR" sz="1200" dirty="0"/>
              <a:t>In order for social capital to have a positive impact on the health of the elderly, the group or relationship in which the social capital is created must have a positive relationship with the elderly.</a:t>
            </a:r>
          </a:p>
          <a:p>
            <a:pPr lvl="1"/>
            <a:endParaRPr lang="en-US" altLang="ko-KR" sz="500" dirty="0"/>
          </a:p>
          <a:p>
            <a:r>
              <a:rPr lang="en-US" altLang="ko-KR" sz="1400" dirty="0"/>
              <a:t>The purpose of this study is to analyze the effect of individual social capital and local social capital on the health of the elderly.</a:t>
            </a:r>
          </a:p>
          <a:p>
            <a:pPr lvl="1"/>
            <a:r>
              <a:rPr lang="en-US" altLang="ko-KR" sz="1200" dirty="0"/>
              <a:t>In particular, we will focus on how the influence of local social capital can differ depending on the type of social capital and on the relationship with the elderly.</a:t>
            </a:r>
            <a:endParaRPr lang="ko-KR" altLang="en-US" sz="1200" dirty="0"/>
          </a:p>
        </p:txBody>
      </p:sp>
      <p:sp>
        <p:nvSpPr>
          <p:cNvPr id="4" name="슬라이드 번호 개체 틀 3"/>
          <p:cNvSpPr>
            <a:spLocks noGrp="1"/>
          </p:cNvSpPr>
          <p:nvPr>
            <p:ph type="sldNum" sz="quarter" idx="11"/>
          </p:nvPr>
        </p:nvSpPr>
        <p:spPr/>
        <p:txBody>
          <a:bodyPr/>
          <a:lstStyle/>
          <a:p>
            <a:fld id="{E623987E-48AE-48CE-A24D-8090334899AF}" type="slidenum">
              <a:rPr lang="ko-KR" altLang="en-US" smtClean="0"/>
              <a:pPr/>
              <a:t>2</a:t>
            </a:fld>
            <a:endParaRPr lang="en-US" altLang="ko-KR" dirty="0"/>
          </a:p>
        </p:txBody>
      </p:sp>
    </p:spTree>
    <p:extLst>
      <p:ext uri="{BB962C8B-B14F-4D97-AF65-F5344CB8AC3E}">
        <p14:creationId xmlns:p14="http://schemas.microsoft.com/office/powerpoint/2010/main" val="598398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4"/>
          </p:nvPr>
        </p:nvSpPr>
        <p:spPr/>
        <p:txBody>
          <a:bodyPr/>
          <a:lstStyle/>
          <a:p>
            <a:fld id="{8C6F6222-288D-42DB-BBCF-9CD3CE617EE8}" type="slidenum">
              <a:rPr lang="ko-KR" altLang="en-US" smtClean="0"/>
              <a:pPr/>
              <a:t>3</a:t>
            </a:fld>
            <a:endParaRPr lang="en-US" altLang="ko-KR"/>
          </a:p>
        </p:txBody>
      </p:sp>
      <p:sp>
        <p:nvSpPr>
          <p:cNvPr id="5" name="Rectangle 2"/>
          <p:cNvSpPr txBox="1">
            <a:spLocks noChangeArrowheads="1"/>
          </p:cNvSpPr>
          <p:nvPr/>
        </p:nvSpPr>
        <p:spPr bwMode="gray">
          <a:xfrm>
            <a:off x="232778" y="2420888"/>
            <a:ext cx="8663880" cy="1872208"/>
          </a:xfrm>
          <a:prstGeom prst="rect">
            <a:avLst/>
          </a:prstGeom>
          <a:solidFill>
            <a:schemeClr val="bg1">
              <a:alpha val="76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latinLnBrk="1" hangingPunct="1">
              <a:spcBef>
                <a:spcPct val="0"/>
              </a:spcBef>
              <a:spcAft>
                <a:spcPct val="0"/>
              </a:spcAft>
              <a:defRPr sz="3200" b="1" kern="1200">
                <a:solidFill>
                  <a:srgbClr val="000000"/>
                </a:solidFill>
                <a:latin typeface="+mj-lt"/>
                <a:ea typeface="+mj-ea"/>
                <a:cs typeface="+mj-cs"/>
              </a:defRPr>
            </a:lvl1pPr>
            <a:lvl2pPr algn="l" rtl="0" eaLnBrk="1" fontAlgn="base" latinLnBrk="1" hangingPunct="1">
              <a:spcBef>
                <a:spcPct val="0"/>
              </a:spcBef>
              <a:spcAft>
                <a:spcPct val="0"/>
              </a:spcAft>
              <a:defRPr sz="3200" b="1">
                <a:solidFill>
                  <a:srgbClr val="000000"/>
                </a:solidFill>
                <a:latin typeface="Verdana" panose="020B0604030504040204" pitchFamily="34" charset="0"/>
              </a:defRPr>
            </a:lvl2pPr>
            <a:lvl3pPr algn="l" rtl="0" eaLnBrk="1" fontAlgn="base" latinLnBrk="1" hangingPunct="1">
              <a:spcBef>
                <a:spcPct val="0"/>
              </a:spcBef>
              <a:spcAft>
                <a:spcPct val="0"/>
              </a:spcAft>
              <a:defRPr sz="3200" b="1">
                <a:solidFill>
                  <a:srgbClr val="000000"/>
                </a:solidFill>
                <a:latin typeface="Verdana" panose="020B0604030504040204" pitchFamily="34" charset="0"/>
              </a:defRPr>
            </a:lvl3pPr>
            <a:lvl4pPr algn="l" rtl="0" eaLnBrk="1" fontAlgn="base" latinLnBrk="1" hangingPunct="1">
              <a:spcBef>
                <a:spcPct val="0"/>
              </a:spcBef>
              <a:spcAft>
                <a:spcPct val="0"/>
              </a:spcAft>
              <a:defRPr sz="3200" b="1">
                <a:solidFill>
                  <a:srgbClr val="000000"/>
                </a:solidFill>
                <a:latin typeface="Verdana" panose="020B0604030504040204" pitchFamily="34" charset="0"/>
              </a:defRPr>
            </a:lvl4pPr>
            <a:lvl5pPr algn="l" rtl="0" eaLnBrk="1" fontAlgn="base" latinLnBrk="1" hangingPunct="1">
              <a:spcBef>
                <a:spcPct val="0"/>
              </a:spcBef>
              <a:spcAft>
                <a:spcPct val="0"/>
              </a:spcAft>
              <a:defRPr sz="3200" b="1">
                <a:solidFill>
                  <a:srgbClr val="000000"/>
                </a:solidFill>
                <a:latin typeface="Verdana" panose="020B0604030504040204" pitchFamily="34" charset="0"/>
              </a:defRPr>
            </a:lvl5pPr>
            <a:lvl6pPr marL="457200" algn="l" rtl="0" eaLnBrk="1" fontAlgn="base" latinLnBrk="1" hangingPunct="1">
              <a:spcBef>
                <a:spcPct val="0"/>
              </a:spcBef>
              <a:spcAft>
                <a:spcPct val="0"/>
              </a:spcAft>
              <a:defRPr sz="3200" b="1">
                <a:solidFill>
                  <a:srgbClr val="000000"/>
                </a:solidFill>
                <a:latin typeface="Verdana" panose="020B0604030504040204" pitchFamily="34" charset="0"/>
              </a:defRPr>
            </a:lvl6pPr>
            <a:lvl7pPr marL="914400" algn="l" rtl="0" eaLnBrk="1" fontAlgn="base" latinLnBrk="1" hangingPunct="1">
              <a:spcBef>
                <a:spcPct val="0"/>
              </a:spcBef>
              <a:spcAft>
                <a:spcPct val="0"/>
              </a:spcAft>
              <a:defRPr sz="3200" b="1">
                <a:solidFill>
                  <a:srgbClr val="000000"/>
                </a:solidFill>
                <a:latin typeface="Verdana" panose="020B0604030504040204" pitchFamily="34" charset="0"/>
              </a:defRPr>
            </a:lvl7pPr>
            <a:lvl8pPr marL="1371600" algn="l" rtl="0" eaLnBrk="1" fontAlgn="base" latinLnBrk="1" hangingPunct="1">
              <a:spcBef>
                <a:spcPct val="0"/>
              </a:spcBef>
              <a:spcAft>
                <a:spcPct val="0"/>
              </a:spcAft>
              <a:defRPr sz="3200" b="1">
                <a:solidFill>
                  <a:srgbClr val="000000"/>
                </a:solidFill>
                <a:latin typeface="Verdana" panose="020B0604030504040204" pitchFamily="34" charset="0"/>
              </a:defRPr>
            </a:lvl8pPr>
            <a:lvl9pPr marL="1828800" algn="l" rtl="0" eaLnBrk="1" fontAlgn="base" latinLnBrk="1" hangingPunct="1">
              <a:spcBef>
                <a:spcPct val="0"/>
              </a:spcBef>
              <a:spcAft>
                <a:spcPct val="0"/>
              </a:spcAft>
              <a:defRPr sz="3200" b="1">
                <a:solidFill>
                  <a:srgbClr val="000000"/>
                </a:solidFill>
                <a:latin typeface="Verdana" panose="020B0604030504040204" pitchFamily="34" charset="0"/>
              </a:defRPr>
            </a:lvl9pPr>
          </a:lstStyle>
          <a:p>
            <a:pPr algn="ctr">
              <a:lnSpc>
                <a:spcPct val="150000"/>
              </a:lnSpc>
            </a:pPr>
            <a:r>
              <a:rPr lang="ko-KR" altLang="ko-KR" sz="2800" dirty="0" err="1"/>
              <a:t>Ⅱ</a:t>
            </a:r>
            <a:r>
              <a:rPr lang="en-US" altLang="ko-KR" sz="2800" dirty="0"/>
              <a:t>. Theoretical Discussion</a:t>
            </a:r>
            <a:endParaRPr lang="en-US" altLang="ko-KR" sz="3000" b="0" dirty="0">
              <a:ea typeface="굴림" panose="020B0600000101010101" pitchFamily="50" charset="-127"/>
            </a:endParaRPr>
          </a:p>
        </p:txBody>
      </p:sp>
    </p:spTree>
    <p:extLst>
      <p:ext uri="{BB962C8B-B14F-4D97-AF65-F5344CB8AC3E}">
        <p14:creationId xmlns:p14="http://schemas.microsoft.com/office/powerpoint/2010/main" val="3557355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01142"/>
            <a:ext cx="8686800" cy="563562"/>
          </a:xfrm>
        </p:spPr>
        <p:txBody>
          <a:bodyPr>
            <a:normAutofit/>
          </a:bodyPr>
          <a:lstStyle/>
          <a:p>
            <a:r>
              <a:rPr lang="en-US" altLang="ko-KR" b="1" dirty="0"/>
              <a:t>1. Healthy Aging</a:t>
            </a:r>
            <a:endParaRPr lang="ko-KR" altLang="en-US" dirty="0"/>
          </a:p>
        </p:txBody>
      </p:sp>
      <p:sp>
        <p:nvSpPr>
          <p:cNvPr id="4" name="슬라이드 번호 개체 틀 3"/>
          <p:cNvSpPr>
            <a:spLocks noGrp="1"/>
          </p:cNvSpPr>
          <p:nvPr>
            <p:ph type="sldNum" sz="quarter" idx="11"/>
          </p:nvPr>
        </p:nvSpPr>
        <p:spPr/>
        <p:txBody>
          <a:bodyPr/>
          <a:lstStyle/>
          <a:p>
            <a:fld id="{E623987E-48AE-48CE-A24D-8090334899AF}" type="slidenum">
              <a:rPr lang="ko-KR" altLang="en-US" smtClean="0"/>
              <a:pPr/>
              <a:t>4</a:t>
            </a:fld>
            <a:endParaRPr lang="en-US" altLang="ko-KR" dirty="0"/>
          </a:p>
        </p:txBody>
      </p:sp>
      <p:sp>
        <p:nvSpPr>
          <p:cNvPr id="5" name="내용 개체 틀 4"/>
          <p:cNvSpPr>
            <a:spLocks noGrp="1"/>
          </p:cNvSpPr>
          <p:nvPr>
            <p:ph idx="1"/>
          </p:nvPr>
        </p:nvSpPr>
        <p:spPr/>
        <p:txBody>
          <a:bodyPr/>
          <a:lstStyle/>
          <a:p>
            <a:r>
              <a:rPr lang="en-US" altLang="ko-KR" sz="1400" dirty="0"/>
              <a:t>Many studies have noted the subjective health of the elderly.</a:t>
            </a:r>
          </a:p>
          <a:p>
            <a:pPr lvl="1"/>
            <a:r>
              <a:rPr lang="en-US" altLang="ko-KR" sz="1200" dirty="0"/>
              <a:t>Generally, respondents' perception of overall health status is used as an indicator.</a:t>
            </a:r>
          </a:p>
          <a:p>
            <a:pPr lvl="1"/>
            <a:r>
              <a:rPr lang="en-US" altLang="ko-KR" sz="1200" dirty="0"/>
              <a:t>Subjective health is closely related to health behaviors and affects mental disorder such as depression. All of these factors can cause objective consequences.</a:t>
            </a:r>
          </a:p>
          <a:p>
            <a:pPr lvl="1"/>
            <a:r>
              <a:rPr lang="en-US" altLang="ko-KR" sz="1200" dirty="0"/>
              <a:t>Comprehensive information can be obtained when measuring health by subjective perception.</a:t>
            </a:r>
          </a:p>
          <a:p>
            <a:pPr lvl="1"/>
            <a:r>
              <a:rPr lang="en-US" altLang="ko-KR" sz="1200" dirty="0"/>
              <a:t>It is easy for elderly responders to respond because the questionnaire is adjusted to the respondent's eye level.</a:t>
            </a:r>
          </a:p>
          <a:p>
            <a:pPr lvl="1"/>
            <a:endParaRPr lang="en-US" altLang="ko-KR" sz="1400" dirty="0"/>
          </a:p>
          <a:p>
            <a:r>
              <a:rPr lang="en-US" altLang="ko-KR" sz="1400" dirty="0"/>
              <a:t>The general characteristics of the elderly affect the subjective health status of the elderly.</a:t>
            </a:r>
          </a:p>
          <a:p>
            <a:pPr lvl="1"/>
            <a:r>
              <a:rPr lang="en-US" altLang="ko-KR" sz="1200" dirty="0"/>
              <a:t>The lower the age, the occupation, the married, the better the health behavior, the higher the level of subjective health.</a:t>
            </a:r>
          </a:p>
          <a:p>
            <a:pPr lvl="1"/>
            <a:endParaRPr lang="en-US" altLang="ko-KR" sz="1400" dirty="0"/>
          </a:p>
          <a:p>
            <a:r>
              <a:rPr lang="en-US" altLang="ko-KR" sz="1400" dirty="0"/>
              <a:t>Socioeconomic resources also affect the subjective health status of the elderly.</a:t>
            </a:r>
          </a:p>
          <a:p>
            <a:pPr lvl="1"/>
            <a:r>
              <a:rPr lang="en-US" altLang="ko-KR" sz="1200" dirty="0"/>
              <a:t>The higher the income level and the more assets, the higher the level of subjective health.</a:t>
            </a:r>
            <a:endParaRPr lang="ko-KR" altLang="en-US" sz="1200" dirty="0"/>
          </a:p>
        </p:txBody>
      </p:sp>
    </p:spTree>
    <p:extLst>
      <p:ext uri="{BB962C8B-B14F-4D97-AF65-F5344CB8AC3E}">
        <p14:creationId xmlns:p14="http://schemas.microsoft.com/office/powerpoint/2010/main" val="302506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29134"/>
            <a:ext cx="8686800" cy="563562"/>
          </a:xfrm>
        </p:spPr>
        <p:txBody>
          <a:bodyPr>
            <a:normAutofit/>
          </a:bodyPr>
          <a:lstStyle/>
          <a:p>
            <a:r>
              <a:rPr lang="en-US" altLang="ko-KR" b="1" dirty="0"/>
              <a:t>2. </a:t>
            </a:r>
            <a:r>
              <a:rPr lang="en-US" altLang="ko-KR" dirty="0"/>
              <a:t>Level and Type of Social Capital</a:t>
            </a:r>
            <a:endParaRPr lang="ko-KR" altLang="en-US" dirty="0"/>
          </a:p>
        </p:txBody>
      </p:sp>
      <p:sp>
        <p:nvSpPr>
          <p:cNvPr id="4" name="슬라이드 번호 개체 틀 3"/>
          <p:cNvSpPr>
            <a:spLocks noGrp="1"/>
          </p:cNvSpPr>
          <p:nvPr>
            <p:ph type="sldNum" sz="quarter" idx="11"/>
          </p:nvPr>
        </p:nvSpPr>
        <p:spPr/>
        <p:txBody>
          <a:bodyPr/>
          <a:lstStyle/>
          <a:p>
            <a:fld id="{E623987E-48AE-48CE-A24D-8090334899AF}" type="slidenum">
              <a:rPr lang="ko-KR" altLang="en-US" smtClean="0"/>
              <a:pPr/>
              <a:t>5</a:t>
            </a:fld>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3322361750"/>
              </p:ext>
            </p:extLst>
          </p:nvPr>
        </p:nvGraphicFramePr>
        <p:xfrm>
          <a:off x="457200" y="1268760"/>
          <a:ext cx="8064896" cy="4824536"/>
        </p:xfrm>
        <a:graphic>
          <a:graphicData uri="http://schemas.openxmlformats.org/drawingml/2006/table">
            <a:tbl>
              <a:tblPr firstRow="1" bandRow="1">
                <a:tableStyleId>{21E4AEA4-8DFA-4A89-87EB-49C32662AFE0}</a:tableStyleId>
              </a:tblPr>
              <a:tblGrid>
                <a:gridCol w="1666528">
                  <a:extLst>
                    <a:ext uri="{9D8B030D-6E8A-4147-A177-3AD203B41FA5}">
                      <a16:colId xmlns:a16="http://schemas.microsoft.com/office/drawing/2014/main" val="2129677955"/>
                    </a:ext>
                  </a:extLst>
                </a:gridCol>
                <a:gridCol w="6398368">
                  <a:extLst>
                    <a:ext uri="{9D8B030D-6E8A-4147-A177-3AD203B41FA5}">
                      <a16:colId xmlns:a16="http://schemas.microsoft.com/office/drawing/2014/main" val="2269661777"/>
                    </a:ext>
                  </a:extLst>
                </a:gridCol>
              </a:tblGrid>
              <a:tr h="494557">
                <a:tc>
                  <a:txBody>
                    <a:bodyPr/>
                    <a:lstStyle/>
                    <a:p>
                      <a:pPr algn="ctr" latinLnBrk="1">
                        <a:lnSpc>
                          <a:spcPct val="150000"/>
                        </a:lnSpc>
                      </a:pPr>
                      <a:r>
                        <a:rPr lang="en-US" altLang="ko-KR" sz="1400" dirty="0">
                          <a:latin typeface="맑은 고딕" panose="020B0503020000020004" pitchFamily="50" charset="-127"/>
                          <a:ea typeface="맑은 고딕" panose="020B0503020000020004" pitchFamily="50" charset="-127"/>
                        </a:rPr>
                        <a:t>Social</a:t>
                      </a:r>
                      <a:r>
                        <a:rPr lang="ko-KR" altLang="en-US" sz="1400" dirty="0">
                          <a:latin typeface="맑은 고딕" panose="020B0503020000020004" pitchFamily="50" charset="-127"/>
                          <a:ea typeface="맑은 고딕" panose="020B0503020000020004" pitchFamily="50" charset="-127"/>
                        </a:rPr>
                        <a:t> </a:t>
                      </a:r>
                      <a:r>
                        <a:rPr lang="en-US" altLang="ko-KR" sz="1400" dirty="0">
                          <a:latin typeface="맑은 고딕" panose="020B0503020000020004" pitchFamily="50" charset="-127"/>
                          <a:ea typeface="맑은 고딕" panose="020B0503020000020004" pitchFamily="50" charset="-127"/>
                        </a:rPr>
                        <a:t>Capital</a:t>
                      </a:r>
                      <a:endParaRPr lang="ko-KR" altLang="en-US" sz="1400" dirty="0">
                        <a:latin typeface="맑은 고딕" panose="020B0503020000020004" pitchFamily="50" charset="-127"/>
                        <a:ea typeface="맑은 고딕" panose="020B0503020000020004" pitchFamily="50" charset="-127"/>
                      </a:endParaRPr>
                    </a:p>
                  </a:txBody>
                  <a:tcPr anchor="ctr"/>
                </a:tc>
                <a:tc>
                  <a:txBody>
                    <a:bodyPr/>
                    <a:lstStyle/>
                    <a:p>
                      <a:pPr algn="ctr" latinLnBrk="1">
                        <a:lnSpc>
                          <a:spcPct val="150000"/>
                        </a:lnSpc>
                      </a:pPr>
                      <a:r>
                        <a:rPr lang="en-US" altLang="ko-KR" sz="1400" dirty="0">
                          <a:latin typeface="맑은 고딕" panose="020B0503020000020004" pitchFamily="50" charset="-127"/>
                          <a:ea typeface="맑은 고딕" panose="020B0503020000020004" pitchFamily="50" charset="-127"/>
                        </a:rPr>
                        <a:t>Description</a:t>
                      </a:r>
                      <a:endParaRPr lang="ko-KR" altLang="en-US" sz="1400" dirty="0">
                        <a:latin typeface="맑은 고딕" panose="020B0503020000020004" pitchFamily="50" charset="-127"/>
                        <a:ea typeface="맑은 고딕" panose="020B0503020000020004" pitchFamily="50" charset="-127"/>
                      </a:endParaRPr>
                    </a:p>
                  </a:txBody>
                  <a:tcPr anchor="ctr"/>
                </a:tc>
                <a:extLst>
                  <a:ext uri="{0D108BD9-81ED-4DB2-BD59-A6C34878D82A}">
                    <a16:rowId xmlns:a16="http://schemas.microsoft.com/office/drawing/2014/main" val="2937740650"/>
                  </a:ext>
                </a:extLst>
              </a:tr>
              <a:tr h="1540496">
                <a:tc>
                  <a:txBody>
                    <a:bodyPr/>
                    <a:lstStyle/>
                    <a:p>
                      <a:pPr algn="ctr" latinLnBrk="1">
                        <a:lnSpc>
                          <a:spcPct val="150000"/>
                        </a:lnSpc>
                      </a:pPr>
                      <a:r>
                        <a:rPr lang="en-US" altLang="ko-KR" sz="1400" b="1" dirty="0">
                          <a:latin typeface="맑은 고딕" panose="020B0503020000020004" pitchFamily="50" charset="-127"/>
                          <a:ea typeface="맑은 고딕" panose="020B0503020000020004" pitchFamily="50" charset="-127"/>
                        </a:rPr>
                        <a:t>Definition</a:t>
                      </a:r>
                      <a:endParaRPr lang="ko-KR" altLang="en-US" sz="1400" b="1" dirty="0">
                        <a:latin typeface="맑은 고딕" panose="020B0503020000020004" pitchFamily="50" charset="-127"/>
                        <a:ea typeface="맑은 고딕" panose="020B0503020000020004" pitchFamily="50" charset="-127"/>
                      </a:endParaRPr>
                    </a:p>
                  </a:txBody>
                  <a:tcPr anchor="ctr"/>
                </a:tc>
                <a:tc>
                  <a:txBody>
                    <a:bodyPr/>
                    <a:lstStyle/>
                    <a:p>
                      <a:pPr marL="285750" marR="0" lvl="0" indent="-285750" algn="l" defTabSz="914400" rtl="0" eaLnBrk="1" fontAlgn="auto" latinLnBrk="1" hangingPunct="1">
                        <a:lnSpc>
                          <a:spcPct val="150000"/>
                        </a:lnSpc>
                        <a:spcBef>
                          <a:spcPts val="0"/>
                        </a:spcBef>
                        <a:spcAft>
                          <a:spcPts val="0"/>
                        </a:spcAft>
                        <a:buClrTx/>
                        <a:buSzTx/>
                        <a:buFont typeface="Arial" panose="020B0604020202020204" pitchFamily="34" charset="0"/>
                        <a:buChar char="•"/>
                        <a:tabLst/>
                        <a:defRPr/>
                      </a:pPr>
                      <a:r>
                        <a:rPr lang="en-US" altLang="ko-KR" sz="1200" dirty="0">
                          <a:latin typeface="맑은 고딕" panose="020B0503020000020004" pitchFamily="50" charset="-127"/>
                          <a:ea typeface="맑은 고딕" panose="020B0503020000020004" pitchFamily="50" charset="-127"/>
                        </a:rPr>
                        <a:t>The sum of the potential or actual resources an individual can acquire as a member of a particular social group</a:t>
                      </a:r>
                    </a:p>
                    <a:p>
                      <a:pPr marL="285750" marR="0" lvl="0" indent="-285750" algn="l" defTabSz="914400" rtl="0" eaLnBrk="1" fontAlgn="auto" latinLnBrk="1" hangingPunct="1">
                        <a:lnSpc>
                          <a:spcPct val="150000"/>
                        </a:lnSpc>
                        <a:spcBef>
                          <a:spcPts val="0"/>
                        </a:spcBef>
                        <a:spcAft>
                          <a:spcPts val="0"/>
                        </a:spcAft>
                        <a:buClrTx/>
                        <a:buSzTx/>
                        <a:buFont typeface="Arial" panose="020B0604020202020204" pitchFamily="34" charset="0"/>
                        <a:buChar char="•"/>
                        <a:tabLst/>
                        <a:defRPr/>
                      </a:pPr>
                      <a:r>
                        <a:rPr lang="en-US" altLang="ko-KR" sz="1200" dirty="0">
                          <a:latin typeface="맑은 고딕" panose="020B0503020000020004" pitchFamily="50" charset="-127"/>
                          <a:ea typeface="맑은 고딕" panose="020B0503020000020004" pitchFamily="50" charset="-127"/>
                        </a:rPr>
                        <a:t>To a large extent, it includes “</a:t>
                      </a:r>
                      <a:r>
                        <a:rPr lang="en-US" altLang="ko-KR" sz="1200" dirty="0" err="1">
                          <a:latin typeface="맑은 고딕" panose="020B0503020000020004" pitchFamily="50" charset="-127"/>
                          <a:ea typeface="맑은 고딕" panose="020B0503020000020004" pitchFamily="50" charset="-127"/>
                        </a:rPr>
                        <a:t>civicness</a:t>
                      </a:r>
                      <a:r>
                        <a:rPr lang="en-US" altLang="ko-KR" sz="1200" dirty="0">
                          <a:latin typeface="맑은 고딕" panose="020B0503020000020004" pitchFamily="50" charset="-127"/>
                          <a:ea typeface="맑은 고딕" panose="020B0503020000020004" pitchFamily="50" charset="-127"/>
                        </a:rPr>
                        <a:t>” embedded in communities that promote mutual interest and cooperation</a:t>
                      </a:r>
                      <a:endParaRPr lang="ko-KR" altLang="en-US" sz="1200" dirty="0">
                        <a:latin typeface="맑은 고딕" panose="020B0503020000020004" pitchFamily="50" charset="-127"/>
                        <a:ea typeface="맑은 고딕" panose="020B0503020000020004" pitchFamily="50" charset="-127"/>
                      </a:endParaRPr>
                    </a:p>
                  </a:txBody>
                  <a:tcPr anchor="ctr"/>
                </a:tc>
                <a:extLst>
                  <a:ext uri="{0D108BD9-81ED-4DB2-BD59-A6C34878D82A}">
                    <a16:rowId xmlns:a16="http://schemas.microsoft.com/office/drawing/2014/main" val="3111120114"/>
                  </a:ext>
                </a:extLst>
              </a:tr>
              <a:tr h="1174095">
                <a:tc>
                  <a:txBody>
                    <a:bodyPr/>
                    <a:lstStyle/>
                    <a:p>
                      <a:pPr algn="ctr" latinLnBrk="1">
                        <a:lnSpc>
                          <a:spcPct val="150000"/>
                        </a:lnSpc>
                      </a:pPr>
                      <a:r>
                        <a:rPr lang="en-US" altLang="ko-KR" sz="1400" b="1" dirty="0">
                          <a:latin typeface="맑은 고딕" panose="020B0503020000020004" pitchFamily="50" charset="-127"/>
                          <a:ea typeface="맑은 고딕" panose="020B0503020000020004" pitchFamily="50" charset="-127"/>
                        </a:rPr>
                        <a:t>Dimension</a:t>
                      </a:r>
                      <a:endParaRPr lang="ko-KR" altLang="en-US" sz="1400" b="1" dirty="0">
                        <a:latin typeface="맑은 고딕" panose="020B0503020000020004" pitchFamily="50" charset="-127"/>
                        <a:ea typeface="맑은 고딕" panose="020B0503020000020004" pitchFamily="50" charset="-127"/>
                      </a:endParaRPr>
                    </a:p>
                  </a:txBody>
                  <a:tcPr anchor="ctr"/>
                </a:tc>
                <a:tc>
                  <a:txBody>
                    <a:bodyPr/>
                    <a:lstStyle/>
                    <a:p>
                      <a:pPr marL="285750" marR="0" lvl="0" indent="-285750" algn="l" defTabSz="914400" rtl="0" eaLnBrk="1" fontAlgn="auto" latinLnBrk="1" hangingPunct="1">
                        <a:lnSpc>
                          <a:spcPct val="150000"/>
                        </a:lnSpc>
                        <a:spcBef>
                          <a:spcPts val="0"/>
                        </a:spcBef>
                        <a:spcAft>
                          <a:spcPts val="0"/>
                        </a:spcAft>
                        <a:buClrTx/>
                        <a:buSzTx/>
                        <a:buFont typeface="Arial" panose="020B0604020202020204" pitchFamily="34" charset="0"/>
                        <a:buChar char="•"/>
                        <a:tabLst/>
                        <a:defRPr/>
                      </a:pPr>
                      <a:r>
                        <a:rPr lang="en-US" altLang="ko-KR" sz="1200" dirty="0">
                          <a:latin typeface="맑은 고딕" panose="020B0503020000020004" pitchFamily="50" charset="-127"/>
                          <a:ea typeface="맑은 고딕" panose="020B0503020000020004" pitchFamily="50" charset="-127"/>
                        </a:rPr>
                        <a:t>Trust</a:t>
                      </a:r>
                    </a:p>
                    <a:p>
                      <a:pPr marL="285750" marR="0" lvl="0" indent="-285750" algn="l" defTabSz="914400" rtl="0" eaLnBrk="1" fontAlgn="auto" latinLnBrk="1" hangingPunct="1">
                        <a:lnSpc>
                          <a:spcPct val="150000"/>
                        </a:lnSpc>
                        <a:spcBef>
                          <a:spcPts val="0"/>
                        </a:spcBef>
                        <a:spcAft>
                          <a:spcPts val="0"/>
                        </a:spcAft>
                        <a:buClrTx/>
                        <a:buSzTx/>
                        <a:buFont typeface="Arial" panose="020B0604020202020204" pitchFamily="34" charset="0"/>
                        <a:buChar char="•"/>
                        <a:tabLst/>
                        <a:defRPr/>
                      </a:pPr>
                      <a:r>
                        <a:rPr lang="en-US" altLang="ko-KR" sz="1200" dirty="0">
                          <a:latin typeface="맑은 고딕" panose="020B0503020000020004" pitchFamily="50" charset="-127"/>
                          <a:ea typeface="맑은 고딕" panose="020B0503020000020004" pitchFamily="50" charset="-127"/>
                        </a:rPr>
                        <a:t>Social network</a:t>
                      </a:r>
                    </a:p>
                    <a:p>
                      <a:pPr marL="285750" marR="0" lvl="0" indent="-285750" algn="l" defTabSz="914400" rtl="0" eaLnBrk="1" fontAlgn="auto" latinLnBrk="1" hangingPunct="1">
                        <a:lnSpc>
                          <a:spcPct val="150000"/>
                        </a:lnSpc>
                        <a:spcBef>
                          <a:spcPts val="0"/>
                        </a:spcBef>
                        <a:spcAft>
                          <a:spcPts val="0"/>
                        </a:spcAft>
                        <a:buClrTx/>
                        <a:buSzTx/>
                        <a:buFont typeface="Arial" panose="020B0604020202020204" pitchFamily="34" charset="0"/>
                        <a:buChar char="•"/>
                        <a:tabLst/>
                        <a:defRPr/>
                      </a:pPr>
                      <a:r>
                        <a:rPr lang="en-US" altLang="ko-KR" sz="1200" dirty="0">
                          <a:latin typeface="맑은 고딕" panose="020B0503020000020004" pitchFamily="50" charset="-127"/>
                          <a:ea typeface="맑은 고딕" panose="020B0503020000020004" pitchFamily="50" charset="-127"/>
                        </a:rPr>
                        <a:t>Civic Participation</a:t>
                      </a:r>
                      <a:endParaRPr lang="ko-KR" altLang="en-US" sz="1200" dirty="0">
                        <a:latin typeface="맑은 고딕" panose="020B0503020000020004" pitchFamily="50" charset="-127"/>
                        <a:ea typeface="맑은 고딕" panose="020B0503020000020004" pitchFamily="50" charset="-127"/>
                      </a:endParaRPr>
                    </a:p>
                  </a:txBody>
                  <a:tcPr anchor="ctr"/>
                </a:tc>
                <a:extLst>
                  <a:ext uri="{0D108BD9-81ED-4DB2-BD59-A6C34878D82A}">
                    <a16:rowId xmlns:a16="http://schemas.microsoft.com/office/drawing/2014/main" val="561852194"/>
                  </a:ext>
                </a:extLst>
              </a:tr>
              <a:tr h="807694">
                <a:tc>
                  <a:txBody>
                    <a:bodyPr/>
                    <a:lstStyle/>
                    <a:p>
                      <a:pPr algn="ctr" latinLnBrk="1">
                        <a:lnSpc>
                          <a:spcPct val="150000"/>
                        </a:lnSpc>
                      </a:pPr>
                      <a:r>
                        <a:rPr lang="en-US" altLang="ko-KR" sz="1400" b="1" dirty="0">
                          <a:latin typeface="맑은 고딕" panose="020B0503020000020004" pitchFamily="50" charset="-127"/>
                          <a:ea typeface="맑은 고딕" panose="020B0503020000020004" pitchFamily="50" charset="-127"/>
                        </a:rPr>
                        <a:t>Type</a:t>
                      </a:r>
                      <a:endParaRPr lang="ko-KR" altLang="en-US" sz="1400" b="1" dirty="0">
                        <a:latin typeface="맑은 고딕" panose="020B0503020000020004" pitchFamily="50" charset="-127"/>
                        <a:ea typeface="맑은 고딕" panose="020B0503020000020004" pitchFamily="50" charset="-127"/>
                      </a:endParaRPr>
                    </a:p>
                  </a:txBody>
                  <a:tcPr anchor="ctr"/>
                </a:tc>
                <a:tc>
                  <a:txBody>
                    <a:bodyPr/>
                    <a:lstStyle/>
                    <a:p>
                      <a:pPr marL="285750" marR="0" lvl="0" indent="-285750" algn="l" defTabSz="914400" rtl="0" eaLnBrk="1" fontAlgn="auto" latinLnBrk="1" hangingPunct="1">
                        <a:lnSpc>
                          <a:spcPct val="150000"/>
                        </a:lnSpc>
                        <a:spcBef>
                          <a:spcPts val="0"/>
                        </a:spcBef>
                        <a:spcAft>
                          <a:spcPts val="0"/>
                        </a:spcAft>
                        <a:buClrTx/>
                        <a:buSzTx/>
                        <a:buFont typeface="Arial" panose="020B0604020202020204" pitchFamily="34" charset="0"/>
                        <a:buChar char="•"/>
                        <a:tabLst/>
                        <a:defRPr/>
                      </a:pPr>
                      <a:r>
                        <a:rPr lang="en-US" altLang="ko-KR" sz="1200" dirty="0">
                          <a:latin typeface="맑은 고딕" panose="020B0503020000020004" pitchFamily="50" charset="-127"/>
                          <a:ea typeface="맑은 고딕" panose="020B0503020000020004" pitchFamily="50" charset="-127"/>
                        </a:rPr>
                        <a:t>The bonding social capital that exists within a group of homogeneous individuals</a:t>
                      </a:r>
                    </a:p>
                    <a:p>
                      <a:pPr marL="285750" marR="0" lvl="0" indent="-285750" algn="l" defTabSz="914400" rtl="0" eaLnBrk="1" fontAlgn="auto" latinLnBrk="1" hangingPunct="1">
                        <a:lnSpc>
                          <a:spcPct val="150000"/>
                        </a:lnSpc>
                        <a:spcBef>
                          <a:spcPts val="0"/>
                        </a:spcBef>
                        <a:spcAft>
                          <a:spcPts val="0"/>
                        </a:spcAft>
                        <a:buClrTx/>
                        <a:buSzTx/>
                        <a:buFont typeface="Arial" panose="020B0604020202020204" pitchFamily="34" charset="0"/>
                        <a:buChar char="•"/>
                        <a:tabLst/>
                        <a:defRPr/>
                      </a:pPr>
                      <a:r>
                        <a:rPr lang="en-US" altLang="ko-KR" sz="1200" dirty="0">
                          <a:latin typeface="맑은 고딕" panose="020B0503020000020004" pitchFamily="50" charset="-127"/>
                          <a:ea typeface="맑은 고딕" panose="020B0503020000020004" pitchFamily="50" charset="-127"/>
                        </a:rPr>
                        <a:t>Bridging social capital between heterogeneous groups</a:t>
                      </a:r>
                      <a:endParaRPr lang="ko-KR" altLang="en-US" sz="1200" dirty="0">
                        <a:latin typeface="맑은 고딕" panose="020B0503020000020004" pitchFamily="50" charset="-127"/>
                        <a:ea typeface="맑은 고딕" panose="020B0503020000020004" pitchFamily="50" charset="-127"/>
                      </a:endParaRPr>
                    </a:p>
                  </a:txBody>
                  <a:tcPr anchor="ctr"/>
                </a:tc>
                <a:extLst>
                  <a:ext uri="{0D108BD9-81ED-4DB2-BD59-A6C34878D82A}">
                    <a16:rowId xmlns:a16="http://schemas.microsoft.com/office/drawing/2014/main" val="2986307630"/>
                  </a:ext>
                </a:extLst>
              </a:tr>
              <a:tr h="807694">
                <a:tc>
                  <a:txBody>
                    <a:bodyPr/>
                    <a:lstStyle/>
                    <a:p>
                      <a:pPr algn="ctr" latinLnBrk="1">
                        <a:lnSpc>
                          <a:spcPct val="150000"/>
                        </a:lnSpc>
                      </a:pPr>
                      <a:r>
                        <a:rPr lang="en-US" altLang="ko-KR" sz="1400" b="1" dirty="0">
                          <a:latin typeface="맑은 고딕" panose="020B0503020000020004" pitchFamily="50" charset="-127"/>
                          <a:ea typeface="맑은 고딕" panose="020B0503020000020004" pitchFamily="50" charset="-127"/>
                        </a:rPr>
                        <a:t>Level</a:t>
                      </a:r>
                      <a:endParaRPr lang="ko-KR" altLang="en-US" sz="1400" b="1" dirty="0">
                        <a:latin typeface="맑은 고딕" panose="020B0503020000020004" pitchFamily="50" charset="-127"/>
                        <a:ea typeface="맑은 고딕" panose="020B0503020000020004" pitchFamily="50" charset="-127"/>
                      </a:endParaRPr>
                    </a:p>
                  </a:txBody>
                  <a:tcPr anchor="ctr"/>
                </a:tc>
                <a:tc>
                  <a:txBody>
                    <a:bodyPr/>
                    <a:lstStyle/>
                    <a:p>
                      <a:pPr marL="285750" marR="0" lvl="0" indent="-285750" algn="l" defTabSz="914400" rtl="0" eaLnBrk="1" fontAlgn="auto" latinLnBrk="1" hangingPunct="1">
                        <a:lnSpc>
                          <a:spcPct val="150000"/>
                        </a:lnSpc>
                        <a:spcBef>
                          <a:spcPts val="0"/>
                        </a:spcBef>
                        <a:spcAft>
                          <a:spcPts val="0"/>
                        </a:spcAft>
                        <a:buClrTx/>
                        <a:buSzTx/>
                        <a:buFont typeface="Arial" panose="020B0604020202020204" pitchFamily="34" charset="0"/>
                        <a:buChar char="•"/>
                        <a:tabLst/>
                        <a:defRPr/>
                      </a:pPr>
                      <a:r>
                        <a:rPr lang="en-US" altLang="ko-KR" sz="1200" dirty="0">
                          <a:latin typeface="맑은 고딕" panose="020B0503020000020004" pitchFamily="50" charset="-127"/>
                          <a:ea typeface="맑은 고딕" panose="020B0503020000020004" pitchFamily="50" charset="-127"/>
                        </a:rPr>
                        <a:t>Individual-level social capital</a:t>
                      </a:r>
                    </a:p>
                    <a:p>
                      <a:pPr marL="285750" marR="0" lvl="0" indent="-285750" algn="l" defTabSz="914400" rtl="0" eaLnBrk="1" fontAlgn="auto" latinLnBrk="1" hangingPunct="1">
                        <a:lnSpc>
                          <a:spcPct val="150000"/>
                        </a:lnSpc>
                        <a:spcBef>
                          <a:spcPts val="0"/>
                        </a:spcBef>
                        <a:spcAft>
                          <a:spcPts val="0"/>
                        </a:spcAft>
                        <a:buClrTx/>
                        <a:buSzTx/>
                        <a:buFont typeface="Arial" panose="020B0604020202020204" pitchFamily="34" charset="0"/>
                        <a:buChar char="•"/>
                        <a:tabLst/>
                        <a:defRPr/>
                      </a:pPr>
                      <a:r>
                        <a:rPr lang="en-US" altLang="ko-KR" sz="1200" dirty="0">
                          <a:latin typeface="맑은 고딕" panose="020B0503020000020004" pitchFamily="50" charset="-127"/>
                          <a:ea typeface="맑은 고딕" panose="020B0503020000020004" pitchFamily="50" charset="-127"/>
                        </a:rPr>
                        <a:t>local-level (local-level) social capital</a:t>
                      </a:r>
                      <a:endParaRPr lang="ko-KR" altLang="en-US" sz="1200" dirty="0">
                        <a:latin typeface="맑은 고딕" panose="020B0503020000020004" pitchFamily="50" charset="-127"/>
                        <a:ea typeface="맑은 고딕" panose="020B0503020000020004" pitchFamily="50" charset="-127"/>
                      </a:endParaRPr>
                    </a:p>
                  </a:txBody>
                  <a:tcPr anchor="ctr"/>
                </a:tc>
                <a:extLst>
                  <a:ext uri="{0D108BD9-81ED-4DB2-BD59-A6C34878D82A}">
                    <a16:rowId xmlns:a16="http://schemas.microsoft.com/office/drawing/2014/main" val="3916161627"/>
                  </a:ext>
                </a:extLst>
              </a:tr>
            </a:tbl>
          </a:graphicData>
        </a:graphic>
      </p:graphicFrame>
    </p:spTree>
    <p:extLst>
      <p:ext uri="{BB962C8B-B14F-4D97-AF65-F5344CB8AC3E}">
        <p14:creationId xmlns:p14="http://schemas.microsoft.com/office/powerpoint/2010/main" val="402379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16632"/>
            <a:ext cx="8686800" cy="563562"/>
          </a:xfrm>
        </p:spPr>
        <p:txBody>
          <a:bodyPr>
            <a:normAutofit/>
          </a:bodyPr>
          <a:lstStyle/>
          <a:p>
            <a:r>
              <a:rPr lang="en-US" altLang="ko-KR" b="1" dirty="0"/>
              <a:t>3. Social Capital and Healthy Aging</a:t>
            </a:r>
            <a:endParaRPr lang="ko-KR" altLang="en-US" dirty="0"/>
          </a:p>
        </p:txBody>
      </p:sp>
      <p:sp>
        <p:nvSpPr>
          <p:cNvPr id="4" name="슬라이드 번호 개체 틀 3"/>
          <p:cNvSpPr>
            <a:spLocks noGrp="1"/>
          </p:cNvSpPr>
          <p:nvPr>
            <p:ph type="sldNum" sz="quarter" idx="11"/>
          </p:nvPr>
        </p:nvSpPr>
        <p:spPr/>
        <p:txBody>
          <a:bodyPr/>
          <a:lstStyle/>
          <a:p>
            <a:fld id="{E623987E-48AE-48CE-A24D-8090334899AF}" type="slidenum">
              <a:rPr lang="ko-KR" altLang="en-US" smtClean="0"/>
              <a:pPr/>
              <a:t>6</a:t>
            </a:fld>
            <a:endParaRPr lang="en-US" altLang="ko-KR" dirty="0"/>
          </a:p>
        </p:txBody>
      </p:sp>
      <p:sp>
        <p:nvSpPr>
          <p:cNvPr id="6" name="내용 개체 틀 5"/>
          <p:cNvSpPr>
            <a:spLocks noGrp="1"/>
          </p:cNvSpPr>
          <p:nvPr>
            <p:ph idx="1"/>
          </p:nvPr>
        </p:nvSpPr>
        <p:spPr>
          <a:xfrm>
            <a:off x="457200" y="1052736"/>
            <a:ext cx="8229600" cy="2108269"/>
          </a:xfrm>
        </p:spPr>
        <p:txBody>
          <a:bodyPr/>
          <a:lstStyle/>
          <a:p>
            <a:r>
              <a:rPr lang="en-US" altLang="ko-KR" sz="1400" dirty="0"/>
              <a:t>Many studies have identified the positive effects of individual social capital on individual health</a:t>
            </a:r>
          </a:p>
          <a:p>
            <a:r>
              <a:rPr lang="en-US" altLang="ko-KR" sz="1400" dirty="0"/>
              <a:t>Recently, a number of studies have been carried out to analyze the effect of local level social capital on individual health using multi-level analysis</a:t>
            </a:r>
          </a:p>
          <a:p>
            <a:pPr lvl="1"/>
            <a:r>
              <a:rPr lang="en-US" altLang="ko-KR" sz="1200" dirty="0"/>
              <a:t>Many studies show that local-level social capital has a positive effect on health</a:t>
            </a:r>
          </a:p>
          <a:p>
            <a:pPr lvl="2"/>
            <a:r>
              <a:rPr lang="en-US" altLang="ko-KR" sz="1200" dirty="0"/>
              <a:t>When the trust among the residents in the region is lowered and the participation rate in voluntary associations and in the activities of residents is decreased, this leads to social division and inequality, and the health level of residents is lowered by increasing crime rate and deteriorating access to medical care</a:t>
            </a:r>
          </a:p>
          <a:p>
            <a:pPr lvl="1"/>
            <a:r>
              <a:rPr lang="en-US" altLang="ko-KR" sz="1200" dirty="0"/>
              <a:t>However, there are also cases where community social capital has no significant or negative impact on individual health</a:t>
            </a:r>
          </a:p>
          <a:p>
            <a:pPr lvl="1"/>
            <a:endParaRPr lang="en-US" altLang="ko-KR" sz="1400" dirty="0"/>
          </a:p>
          <a:p>
            <a:r>
              <a:rPr lang="en-US" altLang="ko-KR" sz="1400" dirty="0"/>
              <a:t>Conflicting results are also drawn about the effects of community social capital on the health of the elderly individual</a:t>
            </a:r>
          </a:p>
          <a:p>
            <a:pPr lvl="1"/>
            <a:r>
              <a:rPr lang="en-US" altLang="ko-KR" sz="1200" dirty="0"/>
              <a:t>There are also studies showing that community capital does not have an effect on the health of the elderly, or rather has a negative effect</a:t>
            </a:r>
          </a:p>
          <a:p>
            <a:pPr lvl="1"/>
            <a:r>
              <a:rPr lang="en-US" altLang="ko-KR" sz="1200" dirty="0"/>
              <a:t>According to a study by Wen et al. (2005), the higher the density of social network in the region, the higher the mortality in elderly patients</a:t>
            </a:r>
            <a:endParaRPr lang="ko-KR" altLang="en-US" sz="1400" dirty="0"/>
          </a:p>
        </p:txBody>
      </p:sp>
    </p:spTree>
    <p:extLst>
      <p:ext uri="{BB962C8B-B14F-4D97-AF65-F5344CB8AC3E}">
        <p14:creationId xmlns:p14="http://schemas.microsoft.com/office/powerpoint/2010/main" val="2071856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3. Social Capital and Healthy Aging</a:t>
            </a:r>
            <a:endParaRPr lang="ko-KR" altLang="en-US" dirty="0"/>
          </a:p>
        </p:txBody>
      </p:sp>
      <p:sp>
        <p:nvSpPr>
          <p:cNvPr id="3" name="내용 개체 틀 2"/>
          <p:cNvSpPr>
            <a:spLocks noGrp="1"/>
          </p:cNvSpPr>
          <p:nvPr>
            <p:ph idx="1"/>
          </p:nvPr>
        </p:nvSpPr>
        <p:spPr/>
        <p:txBody>
          <a:bodyPr/>
          <a:lstStyle/>
          <a:p>
            <a:r>
              <a:rPr lang="en-US" altLang="ko-KR" sz="1400" dirty="0"/>
              <a:t>The reason why the effects of community social capital on health of individual is inconsistent is due to the types of the community social capital and its relationship with the social group that individuals belong to.</a:t>
            </a:r>
          </a:p>
          <a:p>
            <a:endParaRPr lang="en-US" altLang="ko-KR" sz="1400" dirty="0"/>
          </a:p>
          <a:p>
            <a:r>
              <a:rPr lang="en-US" altLang="ko-KR" sz="1400" dirty="0"/>
              <a:t>Social capital can be divided into bonding social capital in a group of individuals of the same nature and bridging social capital between heterogeneous groups.</a:t>
            </a:r>
          </a:p>
          <a:p>
            <a:pPr lvl="1"/>
            <a:r>
              <a:rPr lang="en-US" altLang="ko-KR" sz="1200" dirty="0"/>
              <a:t>This</a:t>
            </a:r>
            <a:r>
              <a:rPr lang="ko-KR" altLang="en-US" sz="1200" dirty="0"/>
              <a:t> </a:t>
            </a:r>
            <a:r>
              <a:rPr lang="en-US" altLang="ko-KR" sz="1200" dirty="0"/>
              <a:t>implies that the elderly can improve their health through social capital either by maintaining a positive relationship with other groups or by belonging to a certain group as a homogeneous member.</a:t>
            </a:r>
          </a:p>
          <a:p>
            <a:pPr lvl="1"/>
            <a:r>
              <a:rPr lang="en-US" altLang="ko-KR" sz="1200" dirty="0"/>
              <a:t>In other words, it is difficult to predict that the high level of community</a:t>
            </a:r>
            <a:r>
              <a:rPr lang="ko-KR" altLang="en-US" sz="1200" dirty="0"/>
              <a:t> </a:t>
            </a:r>
            <a:r>
              <a:rPr lang="en-US" altLang="ko-KR" sz="1200" dirty="0"/>
              <a:t>social capital will have a positive impact on the health of the elderly</a:t>
            </a:r>
          </a:p>
          <a:p>
            <a:pPr lvl="1"/>
            <a:endParaRPr lang="en-US" altLang="ko-KR" sz="1400" dirty="0"/>
          </a:p>
          <a:p>
            <a:r>
              <a:rPr lang="en-US" altLang="ko-KR" sz="1400" dirty="0"/>
              <a:t>Depending on the type of social capital and the relationship between the group in which social capital is generated and the elderly, the magnitude and direction of influence will vary</a:t>
            </a:r>
            <a:endParaRPr lang="ko-KR" altLang="en-US" sz="1400" dirty="0"/>
          </a:p>
        </p:txBody>
      </p:sp>
      <p:sp>
        <p:nvSpPr>
          <p:cNvPr id="4" name="슬라이드 번호 개체 틀 3"/>
          <p:cNvSpPr>
            <a:spLocks noGrp="1"/>
          </p:cNvSpPr>
          <p:nvPr>
            <p:ph type="sldNum" sz="quarter" idx="11"/>
          </p:nvPr>
        </p:nvSpPr>
        <p:spPr/>
        <p:txBody>
          <a:bodyPr/>
          <a:lstStyle/>
          <a:p>
            <a:fld id="{E623987E-48AE-48CE-A24D-8090334899AF}" type="slidenum">
              <a:rPr lang="ko-KR" altLang="en-US" smtClean="0"/>
              <a:pPr/>
              <a:t>7</a:t>
            </a:fld>
            <a:endParaRPr lang="en-US" altLang="ko-KR" dirty="0"/>
          </a:p>
        </p:txBody>
      </p:sp>
    </p:spTree>
    <p:extLst>
      <p:ext uri="{BB962C8B-B14F-4D97-AF65-F5344CB8AC3E}">
        <p14:creationId xmlns:p14="http://schemas.microsoft.com/office/powerpoint/2010/main" val="279985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01142"/>
            <a:ext cx="8507288" cy="563562"/>
          </a:xfrm>
        </p:spPr>
        <p:txBody>
          <a:bodyPr/>
          <a:lstStyle/>
          <a:p>
            <a:r>
              <a:rPr lang="en-US" altLang="ko-KR" dirty="0"/>
              <a:t>Research Question &amp; Hypothesis</a:t>
            </a:r>
            <a:endParaRPr lang="ko-KR" altLang="en-US" dirty="0"/>
          </a:p>
        </p:txBody>
      </p:sp>
      <p:sp>
        <p:nvSpPr>
          <p:cNvPr id="3" name="슬라이드 번호 개체 틀 2"/>
          <p:cNvSpPr>
            <a:spLocks noGrp="1"/>
          </p:cNvSpPr>
          <p:nvPr>
            <p:ph type="sldNum" sz="quarter" idx="11"/>
          </p:nvPr>
        </p:nvSpPr>
        <p:spPr/>
        <p:txBody>
          <a:bodyPr/>
          <a:lstStyle/>
          <a:p>
            <a:fld id="{E623987E-48AE-48CE-A24D-8090334899AF}" type="slidenum">
              <a:rPr lang="ko-KR" altLang="en-US" smtClean="0"/>
              <a:pPr/>
              <a:t>8</a:t>
            </a:fld>
            <a:endParaRPr lang="en-US" altLang="ko-KR" dirty="0"/>
          </a:p>
        </p:txBody>
      </p:sp>
      <p:sp>
        <p:nvSpPr>
          <p:cNvPr id="7" name="내용 개체 틀 6"/>
          <p:cNvSpPr>
            <a:spLocks noGrp="1"/>
          </p:cNvSpPr>
          <p:nvPr>
            <p:ph idx="1"/>
          </p:nvPr>
        </p:nvSpPr>
        <p:spPr>
          <a:xfrm>
            <a:off x="144016" y="1176715"/>
            <a:ext cx="8820472" cy="2108269"/>
          </a:xfrm>
        </p:spPr>
        <p:txBody>
          <a:bodyPr/>
          <a:lstStyle/>
          <a:p>
            <a:r>
              <a:rPr lang="en-US" altLang="ko-KR" sz="1400" dirty="0"/>
              <a:t>Q1. Does individual-level social capital affect self</a:t>
            </a:r>
            <a:r>
              <a:rPr lang="ko-KR" altLang="en-US" sz="1400" dirty="0"/>
              <a:t> </a:t>
            </a:r>
            <a:r>
              <a:rPr lang="en-US" altLang="ko-KR" sz="1400" dirty="0"/>
              <a:t>rated</a:t>
            </a:r>
            <a:r>
              <a:rPr lang="ko-KR" altLang="en-US" sz="1400" dirty="0"/>
              <a:t> </a:t>
            </a:r>
            <a:r>
              <a:rPr lang="en-US" altLang="ko-KR" sz="1400" dirty="0"/>
              <a:t>health of the elderly?</a:t>
            </a:r>
          </a:p>
          <a:p>
            <a:pPr lvl="1"/>
            <a:r>
              <a:rPr lang="en-US" altLang="ko-KR" sz="1100" dirty="0"/>
              <a:t>H1-1. Older people will feel healthier as they </a:t>
            </a:r>
            <a:r>
              <a:rPr lang="en-US" altLang="ko-KR" sz="1100" b="1" dirty="0"/>
              <a:t>trust society </a:t>
            </a:r>
            <a:r>
              <a:rPr lang="en-US" altLang="ko-KR" sz="1100" dirty="0"/>
              <a:t>more.</a:t>
            </a:r>
          </a:p>
          <a:p>
            <a:pPr lvl="1"/>
            <a:r>
              <a:rPr lang="en-US" altLang="ko-KR" sz="1100" dirty="0"/>
              <a:t>H1-2. Older people will feel healthier as they </a:t>
            </a:r>
            <a:r>
              <a:rPr lang="en-US" altLang="ko-KR" sz="1100" b="1" dirty="0"/>
              <a:t>trust their local communities </a:t>
            </a:r>
            <a:r>
              <a:rPr lang="en-US" altLang="ko-KR" sz="1100" dirty="0"/>
              <a:t>more.</a:t>
            </a:r>
          </a:p>
          <a:p>
            <a:pPr lvl="1"/>
            <a:r>
              <a:rPr lang="en-US" altLang="ko-KR" sz="1100" dirty="0"/>
              <a:t>H1-3. Older people will feel healthier as they have </a:t>
            </a:r>
            <a:r>
              <a:rPr lang="en-US" altLang="ko-KR" sz="1100" b="1" dirty="0"/>
              <a:t>more social networks</a:t>
            </a:r>
            <a:r>
              <a:rPr lang="en-US" altLang="ko-KR" sz="1100" dirty="0"/>
              <a:t>.</a:t>
            </a:r>
          </a:p>
          <a:p>
            <a:pPr lvl="1"/>
            <a:r>
              <a:rPr lang="en-US" altLang="ko-KR" sz="1100" dirty="0"/>
              <a:t>H1-4. Older people will feel healthier as their level of </a:t>
            </a:r>
            <a:r>
              <a:rPr lang="en-US" altLang="ko-KR" sz="1100" b="1" dirty="0"/>
              <a:t>civic participation </a:t>
            </a:r>
            <a:r>
              <a:rPr lang="en-US" altLang="ko-KR" sz="1100" dirty="0"/>
              <a:t>is higher.</a:t>
            </a:r>
          </a:p>
          <a:p>
            <a:pPr lvl="1"/>
            <a:endParaRPr lang="ko-KR" altLang="en-US" sz="800" dirty="0"/>
          </a:p>
          <a:p>
            <a:r>
              <a:rPr lang="en-US" altLang="ko-KR" sz="1400" dirty="0"/>
              <a:t>Q2. Does local-level social capital affect self</a:t>
            </a:r>
            <a:r>
              <a:rPr lang="ko-KR" altLang="en-US" sz="1400" dirty="0"/>
              <a:t> </a:t>
            </a:r>
            <a:r>
              <a:rPr lang="en-US" altLang="ko-KR" sz="1400" dirty="0"/>
              <a:t>rated</a:t>
            </a:r>
            <a:r>
              <a:rPr lang="ko-KR" altLang="en-US" sz="1400" dirty="0"/>
              <a:t> </a:t>
            </a:r>
            <a:r>
              <a:rPr lang="en-US" altLang="ko-KR" sz="1400" dirty="0"/>
              <a:t>health of the elderly?</a:t>
            </a:r>
          </a:p>
          <a:p>
            <a:pPr lvl="1"/>
            <a:r>
              <a:rPr lang="en-US" altLang="ko-KR" sz="1100" dirty="0"/>
              <a:t>H2-1. Older people will feel healthier as the level of </a:t>
            </a:r>
            <a:r>
              <a:rPr lang="en-US" altLang="ko-KR" sz="1100" b="1" dirty="0"/>
              <a:t>trust in their local community </a:t>
            </a:r>
            <a:r>
              <a:rPr lang="en-US" altLang="ko-KR" sz="1100" dirty="0"/>
              <a:t>in their area of residence is higher. </a:t>
            </a:r>
          </a:p>
          <a:p>
            <a:pPr lvl="1"/>
            <a:r>
              <a:rPr lang="en-US" altLang="ko-KR" sz="1100" dirty="0"/>
              <a:t>H2-2. Older people will feel healthier as the number of </a:t>
            </a:r>
            <a:r>
              <a:rPr lang="en-US" altLang="ko-KR" sz="1100" b="1" dirty="0"/>
              <a:t>religious group </a:t>
            </a:r>
            <a:r>
              <a:rPr lang="en-US" altLang="ko-KR" sz="1100" dirty="0"/>
              <a:t>in their area of residence is larger.</a:t>
            </a:r>
            <a:r>
              <a:rPr lang="ko-KR" altLang="en-US" sz="1100" dirty="0"/>
              <a:t> </a:t>
            </a:r>
            <a:endParaRPr lang="en-US" altLang="ko-KR" sz="1100" dirty="0"/>
          </a:p>
          <a:p>
            <a:pPr lvl="1"/>
            <a:r>
              <a:rPr lang="en-US" altLang="ko-KR" sz="1100" dirty="0"/>
              <a:t>H2-3. Older people will feel healthier as the level of </a:t>
            </a:r>
            <a:r>
              <a:rPr lang="en-US" altLang="ko-KR" sz="1100" b="1" dirty="0"/>
              <a:t>generalized trust </a:t>
            </a:r>
            <a:r>
              <a:rPr lang="en-US" altLang="ko-KR" sz="1100" dirty="0"/>
              <a:t>in their area of residence is higher. </a:t>
            </a:r>
          </a:p>
          <a:p>
            <a:pPr lvl="1"/>
            <a:r>
              <a:rPr lang="en-US" altLang="ko-KR" sz="1100" dirty="0"/>
              <a:t>H2-4. Older people will feel healthier as the number of </a:t>
            </a:r>
            <a:r>
              <a:rPr lang="en-US" altLang="ko-KR" sz="1100" b="1" dirty="0"/>
              <a:t>volunteer groups </a:t>
            </a:r>
            <a:r>
              <a:rPr lang="en-US" altLang="ko-KR" sz="1100" dirty="0"/>
              <a:t>in their area of residence is larger.</a:t>
            </a:r>
            <a:r>
              <a:rPr lang="ko-KR" altLang="en-US" sz="1100" dirty="0"/>
              <a:t> </a:t>
            </a:r>
            <a:endParaRPr lang="en-US" altLang="ko-KR" sz="1100" dirty="0"/>
          </a:p>
          <a:p>
            <a:pPr lvl="1"/>
            <a:r>
              <a:rPr lang="en-US" altLang="ko-KR" sz="1100" dirty="0"/>
              <a:t>H2-5. Older people will feel healthier as the number of </a:t>
            </a:r>
            <a:r>
              <a:rPr lang="en-US" altLang="ko-KR" sz="1100" b="1" dirty="0"/>
              <a:t>political groups </a:t>
            </a:r>
            <a:r>
              <a:rPr lang="en-US" altLang="ko-KR" sz="1100" dirty="0"/>
              <a:t>in their area of residence is larger.</a:t>
            </a:r>
          </a:p>
          <a:p>
            <a:pPr lvl="1"/>
            <a:r>
              <a:rPr lang="en-US" altLang="ko-KR" sz="1100" dirty="0"/>
              <a:t>H2-6. Older people will feel healthier as the number of </a:t>
            </a:r>
            <a:r>
              <a:rPr lang="en-US" altLang="ko-KR" sz="1100" b="1" dirty="0"/>
              <a:t>civic movement groups </a:t>
            </a:r>
            <a:r>
              <a:rPr lang="en-US" altLang="ko-KR" sz="1100" dirty="0"/>
              <a:t>in their area of residence is larger.</a:t>
            </a:r>
          </a:p>
          <a:p>
            <a:pPr lvl="1"/>
            <a:r>
              <a:rPr lang="en-US" altLang="ko-KR" sz="1100" dirty="0"/>
              <a:t>H2-7. Older people will feel healthier as the number of </a:t>
            </a:r>
            <a:r>
              <a:rPr lang="en-US" altLang="ko-KR" sz="1100" b="1" dirty="0"/>
              <a:t>labor unions </a:t>
            </a:r>
            <a:r>
              <a:rPr lang="en-US" altLang="ko-KR" sz="1100" dirty="0"/>
              <a:t>in their area of residence is larger. </a:t>
            </a:r>
          </a:p>
          <a:p>
            <a:pPr lvl="1"/>
            <a:r>
              <a:rPr lang="en-US" altLang="ko-KR" sz="1100" dirty="0"/>
              <a:t>H2-8. Older people will feel healthier as the number of </a:t>
            </a:r>
            <a:r>
              <a:rPr lang="en-US" altLang="ko-KR" sz="1100" b="1" dirty="0"/>
              <a:t>industry and professional associations </a:t>
            </a:r>
            <a:r>
              <a:rPr lang="en-US" altLang="ko-KR" sz="1100" dirty="0"/>
              <a:t>in their area of residence is larger.</a:t>
            </a:r>
          </a:p>
          <a:p>
            <a:pPr lvl="1"/>
            <a:r>
              <a:rPr lang="en-US" altLang="ko-KR" sz="1100" dirty="0"/>
              <a:t>H2-9. Older people will feel healthier as </a:t>
            </a:r>
            <a:r>
              <a:rPr lang="en-US" altLang="ko-KR" sz="1100" b="1" dirty="0"/>
              <a:t>voter turnout for the local election </a:t>
            </a:r>
            <a:r>
              <a:rPr lang="en-US" altLang="ko-KR" sz="1100" dirty="0"/>
              <a:t>in their area of residence is higher.</a:t>
            </a:r>
          </a:p>
          <a:p>
            <a:pPr lvl="1"/>
            <a:r>
              <a:rPr lang="en-US" altLang="ko-KR" sz="1100" dirty="0"/>
              <a:t>H2-10. Older people will feel healthier as </a:t>
            </a:r>
            <a:r>
              <a:rPr lang="en-US" altLang="ko-KR" sz="1100" b="1" dirty="0"/>
              <a:t>information disclosure claim rate </a:t>
            </a:r>
            <a:r>
              <a:rPr lang="en-US" altLang="ko-KR" sz="1100" dirty="0"/>
              <a:t>in their area of residence is higher.</a:t>
            </a:r>
            <a:endParaRPr lang="ko-KR" altLang="en-US" sz="1100" dirty="0"/>
          </a:p>
        </p:txBody>
      </p:sp>
    </p:spTree>
    <p:extLst>
      <p:ext uri="{BB962C8B-B14F-4D97-AF65-F5344CB8AC3E}">
        <p14:creationId xmlns:p14="http://schemas.microsoft.com/office/powerpoint/2010/main" val="121827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4"/>
          </p:nvPr>
        </p:nvSpPr>
        <p:spPr/>
        <p:txBody>
          <a:bodyPr/>
          <a:lstStyle/>
          <a:p>
            <a:fld id="{8C6F6222-288D-42DB-BBCF-9CD3CE617EE8}" type="slidenum">
              <a:rPr lang="ko-KR" altLang="en-US" smtClean="0"/>
              <a:pPr/>
              <a:t>9</a:t>
            </a:fld>
            <a:endParaRPr lang="en-US" altLang="ko-KR"/>
          </a:p>
        </p:txBody>
      </p:sp>
      <p:sp>
        <p:nvSpPr>
          <p:cNvPr id="5" name="Rectangle 2"/>
          <p:cNvSpPr txBox="1">
            <a:spLocks noChangeArrowheads="1"/>
          </p:cNvSpPr>
          <p:nvPr/>
        </p:nvSpPr>
        <p:spPr bwMode="gray">
          <a:xfrm>
            <a:off x="232778" y="2420888"/>
            <a:ext cx="8663880" cy="1872208"/>
          </a:xfrm>
          <a:prstGeom prst="rect">
            <a:avLst/>
          </a:prstGeom>
          <a:solidFill>
            <a:schemeClr val="bg1">
              <a:alpha val="76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latinLnBrk="1" hangingPunct="1">
              <a:spcBef>
                <a:spcPct val="0"/>
              </a:spcBef>
              <a:spcAft>
                <a:spcPct val="0"/>
              </a:spcAft>
              <a:defRPr sz="3200" b="1" kern="1200">
                <a:solidFill>
                  <a:srgbClr val="000000"/>
                </a:solidFill>
                <a:latin typeface="+mj-lt"/>
                <a:ea typeface="+mj-ea"/>
                <a:cs typeface="+mj-cs"/>
              </a:defRPr>
            </a:lvl1pPr>
            <a:lvl2pPr algn="l" rtl="0" eaLnBrk="1" fontAlgn="base" latinLnBrk="1" hangingPunct="1">
              <a:spcBef>
                <a:spcPct val="0"/>
              </a:spcBef>
              <a:spcAft>
                <a:spcPct val="0"/>
              </a:spcAft>
              <a:defRPr sz="3200" b="1">
                <a:solidFill>
                  <a:srgbClr val="000000"/>
                </a:solidFill>
                <a:latin typeface="Verdana" panose="020B0604030504040204" pitchFamily="34" charset="0"/>
              </a:defRPr>
            </a:lvl2pPr>
            <a:lvl3pPr algn="l" rtl="0" eaLnBrk="1" fontAlgn="base" latinLnBrk="1" hangingPunct="1">
              <a:spcBef>
                <a:spcPct val="0"/>
              </a:spcBef>
              <a:spcAft>
                <a:spcPct val="0"/>
              </a:spcAft>
              <a:defRPr sz="3200" b="1">
                <a:solidFill>
                  <a:srgbClr val="000000"/>
                </a:solidFill>
                <a:latin typeface="Verdana" panose="020B0604030504040204" pitchFamily="34" charset="0"/>
              </a:defRPr>
            </a:lvl3pPr>
            <a:lvl4pPr algn="l" rtl="0" eaLnBrk="1" fontAlgn="base" latinLnBrk="1" hangingPunct="1">
              <a:spcBef>
                <a:spcPct val="0"/>
              </a:spcBef>
              <a:spcAft>
                <a:spcPct val="0"/>
              </a:spcAft>
              <a:defRPr sz="3200" b="1">
                <a:solidFill>
                  <a:srgbClr val="000000"/>
                </a:solidFill>
                <a:latin typeface="Verdana" panose="020B0604030504040204" pitchFamily="34" charset="0"/>
              </a:defRPr>
            </a:lvl4pPr>
            <a:lvl5pPr algn="l" rtl="0" eaLnBrk="1" fontAlgn="base" latinLnBrk="1" hangingPunct="1">
              <a:spcBef>
                <a:spcPct val="0"/>
              </a:spcBef>
              <a:spcAft>
                <a:spcPct val="0"/>
              </a:spcAft>
              <a:defRPr sz="3200" b="1">
                <a:solidFill>
                  <a:srgbClr val="000000"/>
                </a:solidFill>
                <a:latin typeface="Verdana" panose="020B0604030504040204" pitchFamily="34" charset="0"/>
              </a:defRPr>
            </a:lvl5pPr>
            <a:lvl6pPr marL="457200" algn="l" rtl="0" eaLnBrk="1" fontAlgn="base" latinLnBrk="1" hangingPunct="1">
              <a:spcBef>
                <a:spcPct val="0"/>
              </a:spcBef>
              <a:spcAft>
                <a:spcPct val="0"/>
              </a:spcAft>
              <a:defRPr sz="3200" b="1">
                <a:solidFill>
                  <a:srgbClr val="000000"/>
                </a:solidFill>
                <a:latin typeface="Verdana" panose="020B0604030504040204" pitchFamily="34" charset="0"/>
              </a:defRPr>
            </a:lvl6pPr>
            <a:lvl7pPr marL="914400" algn="l" rtl="0" eaLnBrk="1" fontAlgn="base" latinLnBrk="1" hangingPunct="1">
              <a:spcBef>
                <a:spcPct val="0"/>
              </a:spcBef>
              <a:spcAft>
                <a:spcPct val="0"/>
              </a:spcAft>
              <a:defRPr sz="3200" b="1">
                <a:solidFill>
                  <a:srgbClr val="000000"/>
                </a:solidFill>
                <a:latin typeface="Verdana" panose="020B0604030504040204" pitchFamily="34" charset="0"/>
              </a:defRPr>
            </a:lvl7pPr>
            <a:lvl8pPr marL="1371600" algn="l" rtl="0" eaLnBrk="1" fontAlgn="base" latinLnBrk="1" hangingPunct="1">
              <a:spcBef>
                <a:spcPct val="0"/>
              </a:spcBef>
              <a:spcAft>
                <a:spcPct val="0"/>
              </a:spcAft>
              <a:defRPr sz="3200" b="1">
                <a:solidFill>
                  <a:srgbClr val="000000"/>
                </a:solidFill>
                <a:latin typeface="Verdana" panose="020B0604030504040204" pitchFamily="34" charset="0"/>
              </a:defRPr>
            </a:lvl8pPr>
            <a:lvl9pPr marL="1828800" algn="l" rtl="0" eaLnBrk="1" fontAlgn="base" latinLnBrk="1" hangingPunct="1">
              <a:spcBef>
                <a:spcPct val="0"/>
              </a:spcBef>
              <a:spcAft>
                <a:spcPct val="0"/>
              </a:spcAft>
              <a:defRPr sz="3200" b="1">
                <a:solidFill>
                  <a:srgbClr val="000000"/>
                </a:solidFill>
                <a:latin typeface="Verdana" panose="020B0604030504040204" pitchFamily="34" charset="0"/>
              </a:defRPr>
            </a:lvl9pPr>
          </a:lstStyle>
          <a:p>
            <a:pPr algn="ctr">
              <a:lnSpc>
                <a:spcPct val="150000"/>
              </a:lnSpc>
            </a:pPr>
            <a:r>
              <a:rPr lang="ko-KR" altLang="ko-KR" sz="2800" dirty="0" err="1"/>
              <a:t>Ⅲ</a:t>
            </a:r>
            <a:r>
              <a:rPr lang="en-US" altLang="ko-KR" sz="2800" dirty="0"/>
              <a:t>. Method</a:t>
            </a:r>
            <a:endParaRPr lang="en-US" altLang="ko-KR" sz="3000" b="0" dirty="0">
              <a:ea typeface="굴림" panose="020B0600000101010101" pitchFamily="50" charset="-127"/>
            </a:endParaRPr>
          </a:p>
        </p:txBody>
      </p:sp>
    </p:spTree>
    <p:extLst>
      <p:ext uri="{BB962C8B-B14F-4D97-AF65-F5344CB8AC3E}">
        <p14:creationId xmlns:p14="http://schemas.microsoft.com/office/powerpoint/2010/main" val="409030612"/>
      </p:ext>
    </p:extLst>
  </p:cSld>
  <p:clrMapOvr>
    <a:masterClrMapping/>
  </p:clrMapOvr>
</p:sld>
</file>

<file path=ppt/theme/theme1.xml><?xml version="1.0" encoding="utf-8"?>
<a:theme xmlns:a="http://schemas.openxmlformats.org/drawingml/2006/main" name="227TGp_report_light_s">
  <a:themeElements>
    <a:clrScheme name="227TGp_report_light_s 3">
      <a:dk1>
        <a:srgbClr val="000000"/>
      </a:dk1>
      <a:lt1>
        <a:srgbClr val="FFFFFF"/>
      </a:lt1>
      <a:dk2>
        <a:srgbClr val="702424"/>
      </a:dk2>
      <a:lt2>
        <a:srgbClr val="C0C0C0"/>
      </a:lt2>
      <a:accent1>
        <a:srgbClr val="5EB4B4"/>
      </a:accent1>
      <a:accent2>
        <a:srgbClr val="E49514"/>
      </a:accent2>
      <a:accent3>
        <a:srgbClr val="FFFFFF"/>
      </a:accent3>
      <a:accent4>
        <a:srgbClr val="000000"/>
      </a:accent4>
      <a:accent5>
        <a:srgbClr val="B6D6D6"/>
      </a:accent5>
      <a:accent6>
        <a:srgbClr val="CF8711"/>
      </a:accent6>
      <a:hlink>
        <a:srgbClr val="6E9349"/>
      </a:hlink>
      <a:folHlink>
        <a:srgbClr val="90A8B0"/>
      </a:folHlink>
    </a:clrScheme>
    <a:fontScheme name="227TGp_report_light_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ko-KR"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ko-KR"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227TGp_report_light_s 1">
        <a:dk1>
          <a:srgbClr val="003366"/>
        </a:dk1>
        <a:lt1>
          <a:srgbClr val="FFFFFF"/>
        </a:lt1>
        <a:dk2>
          <a:srgbClr val="51A0B9"/>
        </a:dk2>
        <a:lt2>
          <a:srgbClr val="DDDDDD"/>
        </a:lt2>
        <a:accent1>
          <a:srgbClr val="438ACB"/>
        </a:accent1>
        <a:accent2>
          <a:srgbClr val="77AE26"/>
        </a:accent2>
        <a:accent3>
          <a:srgbClr val="FFFFFF"/>
        </a:accent3>
        <a:accent4>
          <a:srgbClr val="002A56"/>
        </a:accent4>
        <a:accent5>
          <a:srgbClr val="B0C4E2"/>
        </a:accent5>
        <a:accent6>
          <a:srgbClr val="6B9D21"/>
        </a:accent6>
        <a:hlink>
          <a:srgbClr val="6E815B"/>
        </a:hlink>
        <a:folHlink>
          <a:srgbClr val="90A8B0"/>
        </a:folHlink>
      </a:clrScheme>
      <a:clrMap bg1="lt1" tx1="dk1" bg2="lt2" tx2="dk2" accent1="accent1" accent2="accent2" accent3="accent3" accent4="accent4" accent5="accent5" accent6="accent6" hlink="hlink" folHlink="folHlink"/>
    </a:extraClrScheme>
    <a:extraClrScheme>
      <a:clrScheme name="227TGp_report_light_s 2">
        <a:dk1>
          <a:srgbClr val="30311D"/>
        </a:dk1>
        <a:lt1>
          <a:srgbClr val="FFFFFF"/>
        </a:lt1>
        <a:dk2>
          <a:srgbClr val="5B583B"/>
        </a:dk2>
        <a:lt2>
          <a:srgbClr val="DDDDDD"/>
        </a:lt2>
        <a:accent1>
          <a:srgbClr val="855BC3"/>
        </a:accent1>
        <a:accent2>
          <a:srgbClr val="5595C1"/>
        </a:accent2>
        <a:accent3>
          <a:srgbClr val="FFFFFF"/>
        </a:accent3>
        <a:accent4>
          <a:srgbClr val="272817"/>
        </a:accent4>
        <a:accent5>
          <a:srgbClr val="C2B5DE"/>
        </a:accent5>
        <a:accent6>
          <a:srgbClr val="4C87AF"/>
        </a:accent6>
        <a:hlink>
          <a:srgbClr val="557B97"/>
        </a:hlink>
        <a:folHlink>
          <a:srgbClr val="A1A18B"/>
        </a:folHlink>
      </a:clrScheme>
      <a:clrMap bg1="lt1" tx1="dk1" bg2="lt2" tx2="dk2" accent1="accent1" accent2="accent2" accent3="accent3" accent4="accent4" accent5="accent5" accent6="accent6" hlink="hlink" folHlink="folHlink"/>
    </a:extraClrScheme>
    <a:extraClrScheme>
      <a:clrScheme name="227TGp_report_light_s 3">
        <a:dk1>
          <a:srgbClr val="000000"/>
        </a:dk1>
        <a:lt1>
          <a:srgbClr val="FFFFFF"/>
        </a:lt1>
        <a:dk2>
          <a:srgbClr val="702424"/>
        </a:dk2>
        <a:lt2>
          <a:srgbClr val="C0C0C0"/>
        </a:lt2>
        <a:accent1>
          <a:srgbClr val="5EB4B4"/>
        </a:accent1>
        <a:accent2>
          <a:srgbClr val="E49514"/>
        </a:accent2>
        <a:accent3>
          <a:srgbClr val="FFFFFF"/>
        </a:accent3>
        <a:accent4>
          <a:srgbClr val="000000"/>
        </a:accent4>
        <a:accent5>
          <a:srgbClr val="B6D6D6"/>
        </a:accent5>
        <a:accent6>
          <a:srgbClr val="CF8711"/>
        </a:accent6>
        <a:hlink>
          <a:srgbClr val="6E9349"/>
        </a:hlink>
        <a:folHlink>
          <a:srgbClr val="90A8B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227TGp_report_light_s</Template>
  <TotalTime>1195</TotalTime>
  <Words>3292</Words>
  <Application>Microsoft Office PowerPoint</Application>
  <PresentationFormat>화면 슬라이드 쇼(4:3)</PresentationFormat>
  <Paragraphs>509</Paragraphs>
  <Slides>18</Slides>
  <Notes>4</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18</vt:i4>
      </vt:variant>
    </vt:vector>
  </HeadingPairs>
  <TitlesOfParts>
    <vt:vector size="24" baseType="lpstr">
      <vt:lpstr>굴림</vt:lpstr>
      <vt:lpstr>맑은 고딕</vt:lpstr>
      <vt:lpstr>Arial</vt:lpstr>
      <vt:lpstr>Verdana</vt:lpstr>
      <vt:lpstr>Wingdings</vt:lpstr>
      <vt:lpstr>227TGp_report_light_s</vt:lpstr>
      <vt:lpstr>Social Capital and Healthy Aging : A study on the effect of social capital using multilevel modeling</vt:lpstr>
      <vt:lpstr>Ⅰ. Introduction </vt:lpstr>
      <vt:lpstr>PowerPoint 프레젠테이션</vt:lpstr>
      <vt:lpstr>1. Healthy Aging</vt:lpstr>
      <vt:lpstr>2. Level and Type of Social Capital</vt:lpstr>
      <vt:lpstr>3. Social Capital and Healthy Aging</vt:lpstr>
      <vt:lpstr>3. Social Capital and Healthy Aging</vt:lpstr>
      <vt:lpstr>Research Question &amp; Hypothesis</vt:lpstr>
      <vt:lpstr>PowerPoint 프레젠테이션</vt:lpstr>
      <vt:lpstr>1. Hypothesis and Methods</vt:lpstr>
      <vt:lpstr>2. Variables and Data</vt:lpstr>
      <vt:lpstr>PowerPoint 프레젠테이션</vt:lpstr>
      <vt:lpstr>1. Results : Independent Variables</vt:lpstr>
      <vt:lpstr>1. Results : Control Variables</vt:lpstr>
      <vt:lpstr>2. Results of hypothesis tests</vt:lpstr>
      <vt:lpstr>PowerPoint 프레젠테이션</vt:lpstr>
      <vt:lpstr>Ⅴ. Conclusion &amp; Discussion</vt:lpstr>
      <vt:lpstr>PowerPoint 프레젠테이션</vt:lpstr>
    </vt:vector>
  </TitlesOfParts>
  <Company>Guild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어유경</dc:creator>
  <cp:lastModifiedBy>YG</cp:lastModifiedBy>
  <cp:revision>196</cp:revision>
  <dcterms:created xsi:type="dcterms:W3CDTF">2016-08-29T07:32:35Z</dcterms:created>
  <dcterms:modified xsi:type="dcterms:W3CDTF">2017-08-04T06:46:15Z</dcterms:modified>
</cp:coreProperties>
</file>