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53"/>
  </p:notesMasterIdLst>
  <p:sldIdLst>
    <p:sldId id="256" r:id="rId2"/>
    <p:sldId id="301" r:id="rId3"/>
    <p:sldId id="310" r:id="rId4"/>
    <p:sldId id="309" r:id="rId5"/>
    <p:sldId id="292" r:id="rId6"/>
    <p:sldId id="296" r:id="rId7"/>
    <p:sldId id="308" r:id="rId8"/>
    <p:sldId id="316" r:id="rId9"/>
    <p:sldId id="295" r:id="rId10"/>
    <p:sldId id="257" r:id="rId11"/>
    <p:sldId id="268" r:id="rId12"/>
    <p:sldId id="269" r:id="rId13"/>
    <p:sldId id="307" r:id="rId14"/>
    <p:sldId id="270" r:id="rId15"/>
    <p:sldId id="258" r:id="rId16"/>
    <p:sldId id="259" r:id="rId17"/>
    <p:sldId id="260" r:id="rId18"/>
    <p:sldId id="319" r:id="rId19"/>
    <p:sldId id="320" r:id="rId20"/>
    <p:sldId id="321" r:id="rId21"/>
    <p:sldId id="322" r:id="rId22"/>
    <p:sldId id="323" r:id="rId23"/>
    <p:sldId id="324" r:id="rId24"/>
    <p:sldId id="325" r:id="rId25"/>
    <p:sldId id="327" r:id="rId26"/>
    <p:sldId id="317" r:id="rId27"/>
    <p:sldId id="262" r:id="rId28"/>
    <p:sldId id="272" r:id="rId29"/>
    <p:sldId id="264" r:id="rId30"/>
    <p:sldId id="314" r:id="rId31"/>
    <p:sldId id="283" r:id="rId32"/>
    <p:sldId id="265" r:id="rId33"/>
    <p:sldId id="312" r:id="rId34"/>
    <p:sldId id="315" r:id="rId35"/>
    <p:sldId id="318" r:id="rId36"/>
    <p:sldId id="274" r:id="rId37"/>
    <p:sldId id="285" r:id="rId38"/>
    <p:sldId id="279" r:id="rId39"/>
    <p:sldId id="280" r:id="rId40"/>
    <p:sldId id="281" r:id="rId41"/>
    <p:sldId id="282" r:id="rId42"/>
    <p:sldId id="277" r:id="rId43"/>
    <p:sldId id="278" r:id="rId44"/>
    <p:sldId id="306" r:id="rId45"/>
    <p:sldId id="328" r:id="rId46"/>
    <p:sldId id="267" r:id="rId47"/>
    <p:sldId id="303" r:id="rId48"/>
    <p:sldId id="291" r:id="rId49"/>
    <p:sldId id="266" r:id="rId50"/>
    <p:sldId id="289" r:id="rId51"/>
    <p:sldId id="284"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p:restoredTop sz="94585"/>
  </p:normalViewPr>
  <p:slideViewPr>
    <p:cSldViewPr snapToGrid="0" snapToObjects="1">
      <p:cViewPr>
        <p:scale>
          <a:sx n="100" d="100"/>
          <a:sy n="100" d="100"/>
        </p:scale>
        <p:origin x="696"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rwinalampay:Desktop:Summary%20ITU%20Phil%20stats%202000-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PH"/>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Sheet1!$C$14</c:f>
              <c:strCache>
                <c:ptCount val="1"/>
                <c:pt idx="0">
                  <c:v>fixed telephone per 100</c:v>
                </c:pt>
              </c:strCache>
            </c:strRef>
          </c:tx>
          <c:marker>
            <c:symbol val="none"/>
          </c:marker>
          <c:cat>
            <c:numRef>
              <c:f>Sheet1!$D$13:$Q$13</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Sheet1!$D$14:$Q$14</c:f>
              <c:numCache>
                <c:formatCode>0.00</c:formatCode>
                <c:ptCount val="14"/>
                <c:pt idx="0">
                  <c:v>3.94</c:v>
                </c:pt>
                <c:pt idx="1">
                  <c:v>4.18</c:v>
                </c:pt>
                <c:pt idx="2">
                  <c:v>4.09</c:v>
                </c:pt>
                <c:pt idx="3">
                  <c:v>4.04</c:v>
                </c:pt>
                <c:pt idx="4">
                  <c:v>4.08</c:v>
                </c:pt>
                <c:pt idx="5">
                  <c:v>3.92</c:v>
                </c:pt>
                <c:pt idx="6">
                  <c:v>4.159999999999997</c:v>
                </c:pt>
                <c:pt idx="7">
                  <c:v>4.430000000000002</c:v>
                </c:pt>
                <c:pt idx="8">
                  <c:v>4.51</c:v>
                </c:pt>
                <c:pt idx="9">
                  <c:v>4.46</c:v>
                </c:pt>
                <c:pt idx="10">
                  <c:v>3.57</c:v>
                </c:pt>
                <c:pt idx="11">
                  <c:v>3.74</c:v>
                </c:pt>
                <c:pt idx="12">
                  <c:v>3.61</c:v>
                </c:pt>
                <c:pt idx="13">
                  <c:v>3.2</c:v>
                </c:pt>
              </c:numCache>
            </c:numRef>
          </c:val>
          <c:smooth val="0"/>
        </c:ser>
        <c:ser>
          <c:idx val="1"/>
          <c:order val="1"/>
          <c:tx>
            <c:strRef>
              <c:f>Sheet1!$C$15</c:f>
              <c:strCache>
                <c:ptCount val="1"/>
                <c:pt idx="0">
                  <c:v>mobile/cellular per 100</c:v>
                </c:pt>
              </c:strCache>
            </c:strRef>
          </c:tx>
          <c:marker>
            <c:symbol val="none"/>
          </c:marker>
          <c:cat>
            <c:numRef>
              <c:f>Sheet1!$D$13:$Q$13</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Sheet1!$D$15:$Q$15</c:f>
              <c:numCache>
                <c:formatCode>0.00</c:formatCode>
                <c:ptCount val="14"/>
                <c:pt idx="0">
                  <c:v>8.31191937634247</c:v>
                </c:pt>
                <c:pt idx="1">
                  <c:v>15.33355243999591</c:v>
                </c:pt>
                <c:pt idx="2">
                  <c:v>19.00223228965627</c:v>
                </c:pt>
                <c:pt idx="3">
                  <c:v>27.24973903113285</c:v>
                </c:pt>
                <c:pt idx="4">
                  <c:v>39.1016921981606</c:v>
                </c:pt>
                <c:pt idx="5">
                  <c:v>40.5249394397987</c:v>
                </c:pt>
                <c:pt idx="6">
                  <c:v>49.0678637469276</c:v>
                </c:pt>
                <c:pt idx="7">
                  <c:v>64.52260074953348</c:v>
                </c:pt>
                <c:pt idx="8">
                  <c:v>75.3747891185828</c:v>
                </c:pt>
                <c:pt idx="9">
                  <c:v>82.26097224398818</c:v>
                </c:pt>
                <c:pt idx="10">
                  <c:v>88.9836174315653</c:v>
                </c:pt>
                <c:pt idx="11">
                  <c:v>99.09141423260688</c:v>
                </c:pt>
                <c:pt idx="12">
                  <c:v>105.451098539498</c:v>
                </c:pt>
                <c:pt idx="13">
                  <c:v>104.502321462578</c:v>
                </c:pt>
              </c:numCache>
            </c:numRef>
          </c:val>
          <c:smooth val="0"/>
        </c:ser>
        <c:ser>
          <c:idx val="2"/>
          <c:order val="2"/>
          <c:tx>
            <c:strRef>
              <c:f>Sheet1!$C$16</c:f>
              <c:strCache>
                <c:ptCount val="1"/>
                <c:pt idx="0">
                  <c:v>fixed (wired) broadband per 100</c:v>
                </c:pt>
              </c:strCache>
            </c:strRef>
          </c:tx>
          <c:marker>
            <c:symbol val="none"/>
          </c:marker>
          <c:cat>
            <c:numRef>
              <c:f>Sheet1!$D$13:$Q$13</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Sheet1!$D$16:$Q$16</c:f>
              <c:numCache>
                <c:formatCode>0.00</c:formatCode>
                <c:ptCount val="14"/>
                <c:pt idx="0">
                  <c:v>0.0</c:v>
                </c:pt>
                <c:pt idx="1">
                  <c:v>0.01</c:v>
                </c:pt>
                <c:pt idx="2">
                  <c:v>0.03</c:v>
                </c:pt>
                <c:pt idx="3">
                  <c:v>0.07</c:v>
                </c:pt>
                <c:pt idx="4">
                  <c:v>0.11</c:v>
                </c:pt>
                <c:pt idx="5">
                  <c:v>0.14</c:v>
                </c:pt>
                <c:pt idx="6">
                  <c:v>0.3</c:v>
                </c:pt>
                <c:pt idx="7">
                  <c:v>0.56</c:v>
                </c:pt>
                <c:pt idx="8">
                  <c:v>1.16</c:v>
                </c:pt>
                <c:pt idx="9">
                  <c:v>1.87</c:v>
                </c:pt>
                <c:pt idx="10">
                  <c:v>1.84</c:v>
                </c:pt>
                <c:pt idx="11">
                  <c:v>1.88</c:v>
                </c:pt>
                <c:pt idx="12">
                  <c:v>2.22</c:v>
                </c:pt>
                <c:pt idx="13">
                  <c:v>2.61</c:v>
                </c:pt>
              </c:numCache>
            </c:numRef>
          </c:val>
          <c:smooth val="0"/>
        </c:ser>
        <c:ser>
          <c:idx val="3"/>
          <c:order val="3"/>
          <c:tx>
            <c:strRef>
              <c:f>Sheet1!$C$17</c:f>
              <c:strCache>
                <c:ptCount val="1"/>
                <c:pt idx="0">
                  <c:v>% individuals using internet</c:v>
                </c:pt>
              </c:strCache>
            </c:strRef>
          </c:tx>
          <c:marker>
            <c:symbol val="none"/>
          </c:marker>
          <c:cat>
            <c:numRef>
              <c:f>Sheet1!$D$13:$Q$13</c:f>
              <c:numCache>
                <c:formatCode>General</c:formatCode>
                <c:ptCount val="14"/>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numCache>
            </c:numRef>
          </c:cat>
          <c:val>
            <c:numRef>
              <c:f>Sheet1!$D$17:$Q$17</c:f>
              <c:numCache>
                <c:formatCode>0.00</c:formatCode>
                <c:ptCount val="14"/>
                <c:pt idx="0">
                  <c:v>1.98225319605827</c:v>
                </c:pt>
                <c:pt idx="1">
                  <c:v>2.52400566008269</c:v>
                </c:pt>
                <c:pt idx="2">
                  <c:v>4.33227574643007</c:v>
                </c:pt>
                <c:pt idx="3">
                  <c:v>4.857672267085089</c:v>
                </c:pt>
                <c:pt idx="4">
                  <c:v>5.24362845217111</c:v>
                </c:pt>
                <c:pt idx="5">
                  <c:v>5.397636329395463</c:v>
                </c:pt>
                <c:pt idx="6">
                  <c:v>5.74058632534702</c:v>
                </c:pt>
                <c:pt idx="7">
                  <c:v>5.970000000000002</c:v>
                </c:pt>
                <c:pt idx="8">
                  <c:v>6.22</c:v>
                </c:pt>
                <c:pt idx="9">
                  <c:v>9.0</c:v>
                </c:pt>
                <c:pt idx="10">
                  <c:v>25.0</c:v>
                </c:pt>
                <c:pt idx="11">
                  <c:v>29.0</c:v>
                </c:pt>
                <c:pt idx="12">
                  <c:v>36.23510000000003</c:v>
                </c:pt>
                <c:pt idx="13">
                  <c:v>37.0</c:v>
                </c:pt>
              </c:numCache>
            </c:numRef>
          </c:val>
          <c:smooth val="0"/>
        </c:ser>
        <c:dLbls>
          <c:showLegendKey val="0"/>
          <c:showVal val="0"/>
          <c:showCatName val="0"/>
          <c:showSerName val="0"/>
          <c:showPercent val="0"/>
          <c:showBubbleSize val="0"/>
        </c:dLbls>
        <c:smooth val="0"/>
        <c:axId val="2143646208"/>
        <c:axId val="2143649440"/>
      </c:lineChart>
      <c:catAx>
        <c:axId val="2143646208"/>
        <c:scaling>
          <c:orientation val="minMax"/>
        </c:scaling>
        <c:delete val="0"/>
        <c:axPos val="b"/>
        <c:numFmt formatCode="General" sourceLinked="1"/>
        <c:majorTickMark val="out"/>
        <c:minorTickMark val="none"/>
        <c:tickLblPos val="nextTo"/>
        <c:crossAx val="2143649440"/>
        <c:crosses val="autoZero"/>
        <c:auto val="1"/>
        <c:lblAlgn val="ctr"/>
        <c:lblOffset val="100"/>
        <c:noMultiLvlLbl val="0"/>
      </c:catAx>
      <c:valAx>
        <c:axId val="2143649440"/>
        <c:scaling>
          <c:orientation val="minMax"/>
        </c:scaling>
        <c:delete val="0"/>
        <c:axPos val="l"/>
        <c:majorGridlines/>
        <c:numFmt formatCode="0.00" sourceLinked="1"/>
        <c:majorTickMark val="out"/>
        <c:minorTickMark val="none"/>
        <c:tickLblPos val="nextTo"/>
        <c:crossAx val="2143646208"/>
        <c:crosses val="autoZero"/>
        <c:crossBetween val="between"/>
      </c:valAx>
    </c:plotArea>
    <c:legend>
      <c:legendPos val="r"/>
      <c:layout/>
      <c:overlay val="0"/>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9-12T14:44:53.769" idx="1">
    <p:pos x="10" y="10"/>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B647764-7CAD-2949-AFB8-D720556A36ED}" type="datetimeFigureOut">
              <a:rPr lang="en-US" smtClean="0"/>
              <a:pPr/>
              <a:t>9/13/17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7B6CCE3-801B-CC49-B5C8-74DCDBC6AB20}" type="slidenum">
              <a:rPr lang="en-US" smtClean="0"/>
              <a:pPr/>
              <a:t>‹#›</a:t>
            </a:fld>
            <a:endParaRPr lang="en-US"/>
          </a:p>
        </p:txBody>
      </p:sp>
    </p:spTree>
    <p:extLst>
      <p:ext uri="{BB962C8B-B14F-4D97-AF65-F5344CB8AC3E}">
        <p14:creationId xmlns:p14="http://schemas.microsoft.com/office/powerpoint/2010/main" val="28486442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flood hazards depicted in this site are the product of flood simulations using Flo2d, a Federal Emergency Management Agency (FEMA)-approved flood routing application software. The inundation maps were simulated using rainfall delivered by tropical storm </a:t>
            </a:r>
            <a:r>
              <a:rPr lang="en-US" dirty="0" err="1" smtClean="0"/>
              <a:t>Ondoy</a:t>
            </a:r>
            <a:r>
              <a:rPr lang="en-US" dirty="0" smtClean="0"/>
              <a:t> on 26 September 2009 over 3 arc second topography from the Shuttle Radar Topography Mission (SRTM). The rainfall event is considered as an extreme event that can generate floods with a 100-150 year return period. </a:t>
            </a:r>
          </a:p>
          <a:p>
            <a:r>
              <a:rPr lang="en-US" dirty="0" smtClean="0"/>
              <a:t>These hazard maps are indicative inundation maps for large flood events and useful only for knowing where not to be during extremely heavy rainfall. For local governments, these flood hazard maps can be used for localized emergency response (i.e. evacuation and access routes, road closures, siting of key rescue facilities) and for urban planning. It should not be used for insurance and bank appraisal purposes. </a:t>
            </a:r>
          </a:p>
          <a:p>
            <a:endParaRPr lang="en-US" dirty="0"/>
          </a:p>
        </p:txBody>
      </p:sp>
      <p:sp>
        <p:nvSpPr>
          <p:cNvPr id="4" name="Slide Number Placeholder 3"/>
          <p:cNvSpPr>
            <a:spLocks noGrp="1"/>
          </p:cNvSpPr>
          <p:nvPr>
            <p:ph type="sldNum" sz="quarter" idx="10"/>
          </p:nvPr>
        </p:nvSpPr>
        <p:spPr/>
        <p:txBody>
          <a:bodyPr/>
          <a:lstStyle/>
          <a:p>
            <a:fld id="{C7B6CCE3-801B-CC49-B5C8-74DCDBC6AB20}" type="slidenum">
              <a:rPr lang="en-US" smtClean="0"/>
              <a:pPr/>
              <a:t>32</a:t>
            </a:fld>
            <a:endParaRPr lang="en-US"/>
          </a:p>
        </p:txBody>
      </p:sp>
    </p:spTree>
    <p:extLst>
      <p:ext uri="{BB962C8B-B14F-4D97-AF65-F5344CB8AC3E}">
        <p14:creationId xmlns:p14="http://schemas.microsoft.com/office/powerpoint/2010/main" val="970633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AD8D91A-A2EE-4B54-B3C6-F6C67903BA9C}" type="datetime1">
              <a:rPr lang="en-US" smtClean="0"/>
              <a:pPr/>
              <a:t>9/13/17</a:t>
            </a:fld>
            <a:endParaRPr lang="en-US" dirty="0"/>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A84A37A-AFC2-4A01-80A1-FC20F2C0D5BB}" type="slidenum">
              <a:rPr lang="en-US" smtClean="0"/>
              <a:pPr/>
              <a:t>‹#›</a:t>
            </a:fld>
            <a:endParaRPr lang="en-US" dirty="0"/>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785C6-EBAF-49D5-AD4D-BABF4DFAAD59}" type="datetime1">
              <a:rPr lang="en-US" smtClean="0"/>
              <a:pPr/>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404122-9A3A-4FD8-98B8-22631F32846C}" type="datetime1">
              <a:rPr lang="en-US" smtClean="0"/>
              <a:pPr/>
              <a:t>9/13/17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p:nvPr/>
        </p:nvSpPr>
        <p:spPr>
          <a:xfrm>
            <a:off x="288925" y="303211"/>
            <a:ext cx="5516891" cy="4616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defTabSz="912812"/>
            <a:r>
              <a:rPr lang="en-US" sz="2400" dirty="0" smtClean="0">
                <a:solidFill>
                  <a:srgbClr val="FFFFFF"/>
                </a:solidFill>
                <a:latin typeface="Arial Bold"/>
                <a:ea typeface="Arial Bold"/>
                <a:cs typeface="Arial Bold"/>
                <a:sym typeface="Arial Bold"/>
              </a:rPr>
              <a:t>Internet of Things: Its Impact</a:t>
            </a:r>
            <a:r>
              <a:rPr lang="en-US" sz="2400" baseline="0" dirty="0" smtClean="0">
                <a:solidFill>
                  <a:srgbClr val="FFFFFF"/>
                </a:solidFill>
                <a:latin typeface="Arial Bold"/>
                <a:ea typeface="Arial Bold"/>
                <a:cs typeface="Arial Bold"/>
                <a:sym typeface="Arial Bold"/>
              </a:rPr>
              <a:t> on the KW</a:t>
            </a:r>
            <a:endParaRPr sz="2400" dirty="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12633021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9A7B8-0EC4-44C9-AFEF-25E144F11C06}" type="datetime1">
              <a:rPr lang="en-US" smtClean="0"/>
              <a:pPr/>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BB47B5-C739-4DAE-AACD-CC58CA843AC4}" type="datetime1">
              <a:rPr lang="en-US" smtClean="0"/>
              <a:pPr/>
              <a:t>9/13/17</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72AE48-94E6-46E0-BE32-5F0716DE9115}" type="datetime1">
              <a:rPr lang="en-US" smtClean="0"/>
              <a:pPr/>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84C285-8BCE-48FC-97D9-E2837AF38351}" type="datetime1">
              <a:rPr lang="en-US" smtClean="0"/>
              <a:pPr/>
              <a:t>9/13/17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9/13/17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077FB3B-20DA-4D0E-BF16-8262B7156612}" type="datetime1">
              <a:rPr lang="en-US" smtClean="0"/>
              <a:pPr/>
              <a:t>9/13/17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73C2C-6BD0-40EC-8D8D-4D51F089C5EB}" type="datetime1">
              <a:rPr lang="en-US" smtClean="0"/>
              <a:pPr/>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2D377F5C-EDA7-4864-9756-35769B0E62CF}" type="datetime1">
              <a:rPr lang="en-US" smtClean="0"/>
              <a:pPr/>
              <a:t>9/13/17</a:t>
            </a:fld>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9/13/17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92500"/>
          </a:bodyPr>
          <a:lstStyle/>
          <a:p>
            <a:r>
              <a:rPr lang="en-US" dirty="0" smtClean="0"/>
              <a:t>The role of ICTs in DRM in the PHILIPPINES</a:t>
            </a:r>
            <a:endParaRPr lang="en-US" dirty="0"/>
          </a:p>
        </p:txBody>
      </p:sp>
      <p:sp>
        <p:nvSpPr>
          <p:cNvPr id="3" name="Title 2"/>
          <p:cNvSpPr>
            <a:spLocks noGrp="1"/>
          </p:cNvSpPr>
          <p:nvPr>
            <p:ph type="ctrTitle"/>
          </p:nvPr>
        </p:nvSpPr>
        <p:spPr/>
        <p:txBody>
          <a:bodyPr/>
          <a:lstStyle/>
          <a:p>
            <a:r>
              <a:rPr lang="en-US" dirty="0" smtClean="0"/>
              <a:t>Building e-resilience</a:t>
            </a:r>
            <a:endParaRPr lang="en-US" dirty="0"/>
          </a:p>
        </p:txBody>
      </p:sp>
      <p:sp>
        <p:nvSpPr>
          <p:cNvPr id="4" name="TextBox 3"/>
          <p:cNvSpPr txBox="1"/>
          <p:nvPr/>
        </p:nvSpPr>
        <p:spPr>
          <a:xfrm>
            <a:off x="803047" y="5956983"/>
            <a:ext cx="3681642" cy="276999"/>
          </a:xfrm>
          <a:prstGeom prst="rect">
            <a:avLst/>
          </a:prstGeom>
          <a:noFill/>
        </p:spPr>
        <p:txBody>
          <a:bodyPr wrap="none" rtlCol="0">
            <a:spAutoFit/>
          </a:bodyPr>
          <a:lstStyle/>
          <a:p>
            <a:r>
              <a:rPr lang="en-US" sz="1200" dirty="0" smtClean="0"/>
              <a:t>Prepared by: E. Alampay, A. </a:t>
            </a:r>
            <a:r>
              <a:rPr lang="en-US" sz="1200" dirty="0" err="1" smtClean="0"/>
              <a:t>Panao</a:t>
            </a:r>
            <a:r>
              <a:rPr lang="en-US" sz="1200" dirty="0" smtClean="0"/>
              <a:t>, and </a:t>
            </a:r>
            <a:r>
              <a:rPr lang="en-US" sz="1200" dirty="0" err="1" smtClean="0"/>
              <a:t>R.Rye</a:t>
            </a:r>
            <a:endParaRPr lang="en-US" sz="1200" dirty="0"/>
          </a:p>
        </p:txBody>
      </p:sp>
    </p:spTree>
    <p:extLst>
      <p:ext uri="{BB962C8B-B14F-4D97-AF65-F5344CB8AC3E}">
        <p14:creationId xmlns:p14="http://schemas.microsoft.com/office/powerpoint/2010/main" val="3021003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520701"/>
            <a:ext cx="8260672" cy="914400"/>
          </a:xfrm>
        </p:spPr>
        <p:txBody>
          <a:bodyPr>
            <a:normAutofit fontScale="90000"/>
          </a:bodyPr>
          <a:lstStyle/>
          <a:p>
            <a:r>
              <a:rPr lang="en-US" b="1" smtClean="0">
                <a:solidFill>
                  <a:srgbClr val="FF0000"/>
                </a:solidFill>
              </a:rPr>
              <a:t>PART I</a:t>
            </a:r>
            <a:br>
              <a:rPr lang="en-US" b="1" smtClean="0">
                <a:solidFill>
                  <a:srgbClr val="FF0000"/>
                </a:solidFill>
              </a:rPr>
            </a:br>
            <a:r>
              <a:rPr lang="en-US" b="1" smtClean="0">
                <a:solidFill>
                  <a:srgbClr val="FF0000"/>
                </a:solidFill>
              </a:rPr>
              <a:t>LEGAL </a:t>
            </a:r>
            <a:r>
              <a:rPr lang="en-US" b="1" dirty="0" smtClean="0">
                <a:solidFill>
                  <a:srgbClr val="FF0000"/>
                </a:solidFill>
              </a:rPr>
              <a:t>AND POLICY CONTEXT for </a:t>
            </a:r>
            <a:r>
              <a:rPr lang="en-US" b="1" dirty="0" err="1" smtClean="0">
                <a:solidFill>
                  <a:srgbClr val="FF0000"/>
                </a:solidFill>
              </a:rPr>
              <a:t>drm</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Risk Reduction and Management as a Legal Duty</a:t>
            </a:r>
          </a:p>
          <a:p>
            <a:pPr lvl="1"/>
            <a:r>
              <a:rPr lang="en-US" dirty="0" smtClean="0"/>
              <a:t>The state has committed to “provide maximum care, assistance, and services to individuals and families affected by disaster, implement emergency rehabilitation projects to lessen the impact of disaster and facilitate the resumption of normal social and economic activities.” Sec. 2 RA 10121</a:t>
            </a:r>
          </a:p>
          <a:p>
            <a:r>
              <a:rPr lang="en-US" dirty="0" smtClean="0"/>
              <a:t>Legal context of DRM in the Philippines</a:t>
            </a:r>
          </a:p>
          <a:p>
            <a:pPr lvl="1"/>
            <a:r>
              <a:rPr lang="en-US" dirty="0" smtClean="0"/>
              <a:t>Philippine </a:t>
            </a:r>
            <a:r>
              <a:rPr lang="en-US" dirty="0"/>
              <a:t>Disaster Act of </a:t>
            </a:r>
            <a:r>
              <a:rPr lang="en-US" dirty="0" smtClean="0"/>
              <a:t>2010 (RA 10121)</a:t>
            </a:r>
            <a:endParaRPr lang="en-US" dirty="0"/>
          </a:p>
          <a:p>
            <a:pPr lvl="1"/>
            <a:r>
              <a:rPr lang="en-US" dirty="0"/>
              <a:t>Climate Change Act of 2009</a:t>
            </a:r>
          </a:p>
          <a:p>
            <a:pPr lvl="1"/>
            <a:r>
              <a:rPr lang="en-US" dirty="0"/>
              <a:t>People’s Survival Fund Act</a:t>
            </a:r>
          </a:p>
          <a:p>
            <a:pPr lvl="1"/>
            <a:r>
              <a:rPr lang="en-US" dirty="0"/>
              <a:t>Risk Reduction and Preparedness Equipment Protection Act</a:t>
            </a:r>
          </a:p>
          <a:p>
            <a:endParaRPr lang="en-US" dirty="0"/>
          </a:p>
        </p:txBody>
      </p:sp>
    </p:spTree>
    <p:extLst>
      <p:ext uri="{BB962C8B-B14F-4D97-AF65-F5344CB8AC3E}">
        <p14:creationId xmlns:p14="http://schemas.microsoft.com/office/powerpoint/2010/main" val="331251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DRM laws &amp; </a:t>
            </a:r>
            <a:r>
              <a:rPr lang="en-US" b="1" dirty="0" err="1" smtClean="0">
                <a:solidFill>
                  <a:srgbClr val="FF0000"/>
                </a:solidFill>
              </a:rPr>
              <a:t>icts</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0528068"/>
              </p:ext>
            </p:extLst>
          </p:nvPr>
        </p:nvGraphicFramePr>
        <p:xfrm>
          <a:off x="457200" y="1447800"/>
          <a:ext cx="8229600" cy="5415448"/>
        </p:xfrm>
        <a:graphic>
          <a:graphicData uri="http://schemas.openxmlformats.org/drawingml/2006/table">
            <a:tbl>
              <a:tblPr firstRow="1" bandRow="1">
                <a:tableStyleId>{5C22544A-7EE6-4342-B048-85BDC9FD1C3A}</a:tableStyleId>
              </a:tblPr>
              <a:tblGrid>
                <a:gridCol w="1877073"/>
                <a:gridCol w="3609327"/>
                <a:gridCol w="2743200"/>
              </a:tblGrid>
              <a:tr h="392132">
                <a:tc>
                  <a:txBody>
                    <a:bodyPr/>
                    <a:lstStyle/>
                    <a:p>
                      <a:r>
                        <a:rPr lang="en-US" dirty="0" smtClean="0"/>
                        <a:t>Policy</a:t>
                      </a:r>
                      <a:endParaRPr lang="en-US" dirty="0"/>
                    </a:p>
                  </a:txBody>
                  <a:tcPr/>
                </a:tc>
                <a:tc>
                  <a:txBody>
                    <a:bodyPr/>
                    <a:lstStyle/>
                    <a:p>
                      <a:r>
                        <a:rPr lang="en-US" dirty="0" smtClean="0"/>
                        <a:t>Provides for</a:t>
                      </a:r>
                      <a:endParaRPr lang="en-US" dirty="0"/>
                    </a:p>
                  </a:txBody>
                  <a:tcPr/>
                </a:tc>
                <a:tc>
                  <a:txBody>
                    <a:bodyPr/>
                    <a:lstStyle/>
                    <a:p>
                      <a:r>
                        <a:rPr lang="en-US" dirty="0" smtClean="0"/>
                        <a:t>ICTs involved</a:t>
                      </a:r>
                      <a:endParaRPr lang="en-US" dirty="0"/>
                    </a:p>
                  </a:txBody>
                  <a:tcPr/>
                </a:tc>
              </a:tr>
              <a:tr h="870211">
                <a:tc rowSpan="2">
                  <a:txBody>
                    <a:bodyPr/>
                    <a:lstStyle/>
                    <a:p>
                      <a:pPr algn="just">
                        <a:lnSpc>
                          <a:spcPct val="100000"/>
                        </a:lnSpc>
                        <a:spcAft>
                          <a:spcPts val="0"/>
                        </a:spcAft>
                      </a:pPr>
                      <a:r>
                        <a:rPr lang="en-US" sz="1200" dirty="0">
                          <a:effectLst/>
                          <a:latin typeface="Cambria"/>
                          <a:ea typeface="Times New Roman"/>
                        </a:rPr>
                        <a:t>RA 10121</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(Philippine Disaster Act of 2010)</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 </a:t>
                      </a: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dirty="0" smtClean="0">
                          <a:effectLst/>
                          <a:latin typeface="Cambria"/>
                          <a:ea typeface="Times New Roman"/>
                        </a:rPr>
                        <a:t>multi</a:t>
                      </a:r>
                      <a:r>
                        <a:rPr lang="en-US" sz="1200" dirty="0">
                          <a:effectLst/>
                          <a:latin typeface="Cambria"/>
                          <a:ea typeface="Times New Roman"/>
                        </a:rPr>
                        <a:t>-stakeholder participation in the development, updating, and sharing of a </a:t>
                      </a:r>
                      <a:r>
                        <a:rPr lang="en-US" sz="1200" dirty="0" smtClean="0">
                          <a:effectLst/>
                          <a:latin typeface="Cambria"/>
                          <a:ea typeface="Times New Roman"/>
                        </a:rPr>
                        <a:t>DRRM</a:t>
                      </a:r>
                      <a:r>
                        <a:rPr lang="en-US" sz="1200" baseline="0" dirty="0" smtClean="0">
                          <a:effectLst/>
                          <a:latin typeface="Cambria"/>
                          <a:ea typeface="Times New Roman"/>
                        </a:rPr>
                        <a:t> </a:t>
                      </a:r>
                      <a:r>
                        <a:rPr lang="en-US" sz="1200" dirty="0" smtClean="0">
                          <a:effectLst/>
                          <a:latin typeface="Cambria"/>
                          <a:ea typeface="Times New Roman"/>
                        </a:rPr>
                        <a:t>Information </a:t>
                      </a:r>
                      <a:r>
                        <a:rPr lang="en-US" sz="1200" dirty="0">
                          <a:effectLst/>
                          <a:latin typeface="Cambria"/>
                          <a:ea typeface="Times New Roman"/>
                        </a:rPr>
                        <a:t>System</a:t>
                      </a:r>
                      <a:endParaRPr lang="en-PH" sz="1200" dirty="0">
                        <a:effectLst/>
                        <a:latin typeface="Cambria"/>
                        <a:ea typeface="Times New Roman"/>
                      </a:endParaRPr>
                    </a:p>
                  </a:txBody>
                  <a:tcPr marL="68580" marR="68580" marT="0" marB="0"/>
                </a:tc>
                <a:tc>
                  <a:txBody>
                    <a:bodyPr/>
                    <a:lstStyle/>
                    <a:p>
                      <a:pPr marL="342900" lvl="0" indent="-342900" algn="just">
                        <a:lnSpc>
                          <a:spcPct val="100000"/>
                        </a:lnSpc>
                        <a:spcAft>
                          <a:spcPts val="0"/>
                        </a:spcAft>
                        <a:buFont typeface="Times New Roman"/>
                        <a:buChar char="-"/>
                      </a:pPr>
                      <a:r>
                        <a:rPr lang="en-US" sz="1200" dirty="0">
                          <a:effectLst/>
                          <a:latin typeface="Cambria"/>
                          <a:ea typeface="MS Mincho"/>
                        </a:rPr>
                        <a:t>Database or information system</a:t>
                      </a:r>
                      <a:endParaRPr lang="en-PH" sz="1200" dirty="0">
                        <a:effectLst/>
                        <a:latin typeface="Cambria"/>
                        <a:ea typeface="MS Mincho"/>
                      </a:endParaRPr>
                    </a:p>
                    <a:p>
                      <a:pPr marL="342900" lvl="0" indent="-342900" algn="just">
                        <a:lnSpc>
                          <a:spcPct val="100000"/>
                        </a:lnSpc>
                        <a:spcAft>
                          <a:spcPts val="0"/>
                        </a:spcAft>
                        <a:buFont typeface="Times New Roman"/>
                        <a:buChar char="-"/>
                      </a:pPr>
                      <a:r>
                        <a:rPr lang="en-US" sz="1200" dirty="0" smtClean="0">
                          <a:effectLst/>
                          <a:latin typeface="Cambria"/>
                          <a:ea typeface="MS Mincho"/>
                        </a:rPr>
                        <a:t>GIS -</a:t>
                      </a:r>
                      <a:r>
                        <a:rPr lang="en-US" sz="1200" dirty="0">
                          <a:effectLst/>
                          <a:latin typeface="Cambria"/>
                          <a:ea typeface="MS Mincho"/>
                        </a:rPr>
                        <a:t>based national risk maps</a:t>
                      </a:r>
                      <a:endParaRPr lang="en-PH" sz="1200" dirty="0">
                        <a:effectLst/>
                        <a:latin typeface="Cambria"/>
                        <a:ea typeface="MS Mincho"/>
                      </a:endParaRPr>
                    </a:p>
                  </a:txBody>
                  <a:tcPr marL="68580" marR="68580" marT="0" marB="0"/>
                </a:tc>
              </a:tr>
              <a:tr h="962330">
                <a:tc vMerge="1">
                  <a:txBody>
                    <a:bodyPr/>
                    <a:lstStyle/>
                    <a:p>
                      <a:pPr algn="just">
                        <a:lnSpc>
                          <a:spcPct val="150000"/>
                        </a:lnSpc>
                        <a:spcAft>
                          <a:spcPts val="0"/>
                        </a:spcAft>
                      </a:pP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dirty="0" smtClean="0">
                          <a:effectLst/>
                          <a:latin typeface="Cambria"/>
                          <a:ea typeface="Times New Roman"/>
                        </a:rPr>
                        <a:t>early </a:t>
                      </a:r>
                      <a:r>
                        <a:rPr lang="en-US" sz="1200" dirty="0">
                          <a:effectLst/>
                          <a:latin typeface="Cambria"/>
                          <a:ea typeface="Times New Roman"/>
                        </a:rPr>
                        <a:t>warning and emergency alert system to provide accurate and timely </a:t>
                      </a:r>
                      <a:r>
                        <a:rPr lang="en-US" sz="1200" dirty="0" smtClean="0">
                          <a:effectLst/>
                          <a:latin typeface="Cambria"/>
                          <a:ea typeface="Times New Roman"/>
                        </a:rPr>
                        <a:t>advice</a:t>
                      </a:r>
                      <a:endParaRPr lang="en-PH" sz="1200" dirty="0">
                        <a:effectLst/>
                        <a:latin typeface="Cambria"/>
                        <a:ea typeface="Times New Roman"/>
                      </a:endParaRPr>
                    </a:p>
                  </a:txBody>
                  <a:tcPr marL="68580" marR="68580" marT="0" marB="0"/>
                </a:tc>
                <a:tc>
                  <a:txBody>
                    <a:bodyPr/>
                    <a:lstStyle/>
                    <a:p>
                      <a:pPr marL="342900" lvl="0" indent="-342900" algn="just">
                        <a:lnSpc>
                          <a:spcPct val="100000"/>
                        </a:lnSpc>
                        <a:spcAft>
                          <a:spcPts val="0"/>
                        </a:spcAft>
                        <a:buFont typeface="Times New Roman"/>
                        <a:buChar char="-"/>
                      </a:pPr>
                      <a:r>
                        <a:rPr lang="en-US" sz="1200" dirty="0">
                          <a:effectLst/>
                          <a:latin typeface="Cambria"/>
                          <a:ea typeface="MS Mincho"/>
                        </a:rPr>
                        <a:t>digital </a:t>
                      </a:r>
                      <a:r>
                        <a:rPr lang="en-US" sz="1200" dirty="0" smtClean="0">
                          <a:effectLst/>
                          <a:latin typeface="Cambria"/>
                          <a:ea typeface="MS Mincho"/>
                        </a:rPr>
                        <a:t>&amp; analog </a:t>
                      </a:r>
                      <a:r>
                        <a:rPr lang="en-US" sz="1200" dirty="0">
                          <a:effectLst/>
                          <a:latin typeface="Cambria"/>
                          <a:ea typeface="MS Mincho"/>
                        </a:rPr>
                        <a:t>broadcast, cable, satellite </a:t>
                      </a:r>
                      <a:r>
                        <a:rPr lang="en-US" sz="1200" dirty="0" err="1" smtClean="0">
                          <a:effectLst/>
                          <a:latin typeface="Cambria"/>
                          <a:ea typeface="MS Mincho"/>
                        </a:rPr>
                        <a:t>TVand</a:t>
                      </a:r>
                      <a:r>
                        <a:rPr lang="en-US" sz="1200" dirty="0" smtClean="0">
                          <a:effectLst/>
                          <a:latin typeface="Cambria"/>
                          <a:ea typeface="MS Mincho"/>
                        </a:rPr>
                        <a:t> </a:t>
                      </a:r>
                      <a:r>
                        <a:rPr lang="en-US" sz="1200" dirty="0">
                          <a:effectLst/>
                          <a:latin typeface="Cambria"/>
                          <a:ea typeface="MS Mincho"/>
                        </a:rPr>
                        <a:t>radio, </a:t>
                      </a:r>
                      <a:r>
                        <a:rPr lang="en-US" sz="1200" dirty="0" smtClean="0">
                          <a:effectLst/>
                          <a:latin typeface="Cambria"/>
                          <a:ea typeface="MS Mincho"/>
                        </a:rPr>
                        <a:t>and wireless </a:t>
                      </a:r>
                      <a:r>
                        <a:rPr lang="en-US" sz="1200" dirty="0">
                          <a:effectLst/>
                          <a:latin typeface="Cambria"/>
                          <a:ea typeface="MS Mincho"/>
                        </a:rPr>
                        <a:t>and landline </a:t>
                      </a:r>
                      <a:r>
                        <a:rPr lang="en-US" sz="1200" dirty="0" smtClean="0">
                          <a:effectLst/>
                          <a:latin typeface="Cambria"/>
                          <a:ea typeface="MS Mincho"/>
                        </a:rPr>
                        <a:t>communications</a:t>
                      </a:r>
                      <a:endParaRPr lang="en-PH" sz="1200" dirty="0">
                        <a:effectLst/>
                        <a:latin typeface="Cambria"/>
                        <a:ea typeface="MS Mincho"/>
                      </a:endParaRPr>
                    </a:p>
                  </a:txBody>
                  <a:tcPr marL="68580" marR="68580" marT="0" marB="0"/>
                </a:tc>
              </a:tr>
              <a:tr h="870211">
                <a:tc rowSpan="2">
                  <a:txBody>
                    <a:bodyPr/>
                    <a:lstStyle/>
                    <a:p>
                      <a:pPr algn="just">
                        <a:lnSpc>
                          <a:spcPct val="100000"/>
                        </a:lnSpc>
                        <a:spcAft>
                          <a:spcPts val="0"/>
                        </a:spcAft>
                      </a:pPr>
                      <a:r>
                        <a:rPr lang="en-US" sz="1200" dirty="0">
                          <a:effectLst/>
                          <a:latin typeface="Cambria"/>
                          <a:ea typeface="Times New Roman"/>
                        </a:rPr>
                        <a:t>RA 9729</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(Climate Change Act of 2009)</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 </a:t>
                      </a: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dirty="0" smtClean="0">
                          <a:effectLst/>
                          <a:latin typeface="Cambria"/>
                          <a:ea typeface="Times New Roman"/>
                        </a:rPr>
                        <a:t>R &amp; D, </a:t>
                      </a:r>
                      <a:r>
                        <a:rPr lang="en-US" sz="1200" dirty="0">
                          <a:effectLst/>
                          <a:latin typeface="Cambria"/>
                          <a:ea typeface="Times New Roman"/>
                        </a:rPr>
                        <a:t>database development, and information </a:t>
                      </a:r>
                      <a:r>
                        <a:rPr lang="en-US" sz="1200" dirty="0" smtClean="0">
                          <a:effectLst/>
                          <a:latin typeface="Cambria"/>
                          <a:ea typeface="Times New Roman"/>
                        </a:rPr>
                        <a:t>dissemination</a:t>
                      </a:r>
                      <a:endParaRPr lang="en-PH" sz="1200" dirty="0">
                        <a:effectLst/>
                        <a:latin typeface="Cambria"/>
                        <a:ea typeface="Times New Roman"/>
                      </a:endParaRPr>
                    </a:p>
                  </a:txBody>
                  <a:tcPr marL="68580" marR="68580" marT="0" marB="0"/>
                </a:tc>
                <a:tc>
                  <a:txBody>
                    <a:bodyPr/>
                    <a:lstStyle/>
                    <a:p>
                      <a:pPr marL="342900" lvl="0" indent="-342900" algn="just">
                        <a:lnSpc>
                          <a:spcPct val="100000"/>
                        </a:lnSpc>
                        <a:spcAft>
                          <a:spcPts val="0"/>
                        </a:spcAft>
                        <a:buFont typeface="Times New Roman"/>
                        <a:buChar char="-"/>
                      </a:pPr>
                      <a:r>
                        <a:rPr lang="en-US" sz="1200" dirty="0" smtClean="0">
                          <a:effectLst/>
                          <a:latin typeface="Cambria"/>
                          <a:ea typeface="MS Mincho"/>
                        </a:rPr>
                        <a:t>database</a:t>
                      </a:r>
                      <a:r>
                        <a:rPr lang="en-US" sz="1200" dirty="0">
                          <a:effectLst/>
                          <a:latin typeface="Cambria"/>
                          <a:ea typeface="MS Mincho"/>
                        </a:rPr>
                        <a:t>, new risk assessment technology</a:t>
                      </a:r>
                      <a:endParaRPr lang="en-PH" sz="1200" dirty="0">
                        <a:effectLst/>
                        <a:latin typeface="Cambria"/>
                        <a:ea typeface="MS Mincho"/>
                      </a:endParaRPr>
                    </a:p>
                    <a:p>
                      <a:pPr marL="342900" lvl="0" indent="-342900" algn="just">
                        <a:lnSpc>
                          <a:spcPct val="100000"/>
                        </a:lnSpc>
                        <a:spcAft>
                          <a:spcPts val="0"/>
                        </a:spcAft>
                        <a:buFont typeface="Times New Roman"/>
                        <a:buChar char="-"/>
                      </a:pPr>
                      <a:r>
                        <a:rPr lang="en-US" sz="1200" dirty="0">
                          <a:effectLst/>
                          <a:latin typeface="Cambria"/>
                          <a:ea typeface="MS Mincho"/>
                        </a:rPr>
                        <a:t> communication infrastructure</a:t>
                      </a:r>
                      <a:endParaRPr lang="en-PH" sz="1200" dirty="0">
                        <a:effectLst/>
                        <a:latin typeface="Cambria"/>
                        <a:ea typeface="MS Mincho"/>
                      </a:endParaRPr>
                    </a:p>
                  </a:txBody>
                  <a:tcPr marL="68580" marR="68580" marT="0" marB="0"/>
                </a:tc>
              </a:tr>
              <a:tr h="580141">
                <a:tc vMerge="1">
                  <a:txBody>
                    <a:bodyPr/>
                    <a:lstStyle/>
                    <a:p>
                      <a:pPr algn="just">
                        <a:lnSpc>
                          <a:spcPct val="150000"/>
                        </a:lnSpc>
                        <a:spcAft>
                          <a:spcPts val="0"/>
                        </a:spcAft>
                      </a:pP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a:effectLst/>
                          <a:latin typeface="Cambria"/>
                          <a:ea typeface="Times New Roman"/>
                        </a:rPr>
                        <a:t>Research, development, and promotion of technology</a:t>
                      </a:r>
                      <a:endParaRPr lang="en-PH" sz="1200">
                        <a:effectLst/>
                        <a:latin typeface="Cambria"/>
                        <a:ea typeface="Times New Roman"/>
                      </a:endParaRPr>
                    </a:p>
                  </a:txBody>
                  <a:tcPr marL="68580" marR="68580" marT="0" marB="0"/>
                </a:tc>
                <a:tc>
                  <a:txBody>
                    <a:bodyPr/>
                    <a:lstStyle/>
                    <a:p>
                      <a:pPr algn="just">
                        <a:lnSpc>
                          <a:spcPct val="100000"/>
                        </a:lnSpc>
                        <a:spcAft>
                          <a:spcPts val="0"/>
                        </a:spcAft>
                      </a:pPr>
                      <a:r>
                        <a:rPr lang="en-US" sz="1200">
                          <a:effectLst/>
                          <a:latin typeface="Cambria"/>
                          <a:ea typeface="Times New Roman"/>
                        </a:rPr>
                        <a:t>- tools and technology relevant to climate change</a:t>
                      </a:r>
                      <a:endParaRPr lang="en-PH" sz="1200">
                        <a:effectLst/>
                        <a:latin typeface="Cambria"/>
                        <a:ea typeface="Times New Roman"/>
                      </a:endParaRPr>
                    </a:p>
                  </a:txBody>
                  <a:tcPr marL="68580" marR="68580" marT="0" marB="0"/>
                </a:tc>
              </a:tr>
              <a:tr h="580141">
                <a:tc>
                  <a:txBody>
                    <a:bodyPr/>
                    <a:lstStyle/>
                    <a:p>
                      <a:pPr algn="just">
                        <a:lnSpc>
                          <a:spcPct val="100000"/>
                        </a:lnSpc>
                        <a:spcAft>
                          <a:spcPts val="0"/>
                        </a:spcAft>
                      </a:pPr>
                      <a:r>
                        <a:rPr lang="en-US" sz="1200" dirty="0">
                          <a:effectLst/>
                          <a:latin typeface="Cambria"/>
                          <a:ea typeface="Times New Roman"/>
                        </a:rPr>
                        <a:t>RA 10174</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(People’ Survival Fund Act)</a:t>
                      </a: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a:effectLst/>
                          <a:latin typeface="Cambria"/>
                          <a:ea typeface="Times New Roman"/>
                        </a:rPr>
                        <a:t>financing the development of forecasting and early warning systems</a:t>
                      </a:r>
                      <a:endParaRPr lang="en-PH" sz="1200">
                        <a:effectLst/>
                        <a:latin typeface="Cambria"/>
                        <a:ea typeface="Times New Roman"/>
                      </a:endParaRPr>
                    </a:p>
                  </a:txBody>
                  <a:tcPr marL="68580" marR="68580" marT="0" marB="0"/>
                </a:tc>
                <a:tc>
                  <a:txBody>
                    <a:bodyPr/>
                    <a:lstStyle/>
                    <a:p>
                      <a:pPr algn="just">
                        <a:lnSpc>
                          <a:spcPct val="100000"/>
                        </a:lnSpc>
                        <a:spcAft>
                          <a:spcPts val="0"/>
                        </a:spcAft>
                      </a:pPr>
                      <a:r>
                        <a:rPr lang="en-US" sz="1200" dirty="0">
                          <a:effectLst/>
                          <a:latin typeface="Cambria"/>
                          <a:ea typeface="Times New Roman"/>
                        </a:rPr>
                        <a:t>- forecasting and early warning ICT</a:t>
                      </a:r>
                      <a:endParaRPr lang="en-PH" sz="1200" dirty="0">
                        <a:effectLst/>
                        <a:latin typeface="Cambria"/>
                        <a:ea typeface="Times New Roman"/>
                      </a:endParaRPr>
                    </a:p>
                  </a:txBody>
                  <a:tcPr marL="68580" marR="68580" marT="0" marB="0"/>
                </a:tc>
              </a:tr>
              <a:tr h="1160282">
                <a:tc>
                  <a:txBody>
                    <a:bodyPr/>
                    <a:lstStyle/>
                    <a:p>
                      <a:pPr algn="just">
                        <a:lnSpc>
                          <a:spcPct val="150000"/>
                        </a:lnSpc>
                        <a:spcAft>
                          <a:spcPts val="0"/>
                        </a:spcAft>
                      </a:pPr>
                      <a:r>
                        <a:rPr lang="en-US" sz="1200" dirty="0">
                          <a:effectLst/>
                          <a:latin typeface="Cambria"/>
                          <a:ea typeface="Times New Roman"/>
                        </a:rPr>
                        <a:t>RA 10344</a:t>
                      </a:r>
                      <a:endParaRPr lang="en-PH" sz="1200" dirty="0">
                        <a:effectLst/>
                        <a:latin typeface="Cambria"/>
                        <a:ea typeface="Times New Roman"/>
                      </a:endParaRPr>
                    </a:p>
                    <a:p>
                      <a:pPr algn="just">
                        <a:lnSpc>
                          <a:spcPct val="100000"/>
                        </a:lnSpc>
                        <a:spcAft>
                          <a:spcPts val="0"/>
                        </a:spcAft>
                      </a:pPr>
                      <a:r>
                        <a:rPr lang="en-US" sz="1200" dirty="0">
                          <a:effectLst/>
                          <a:latin typeface="Cambria"/>
                          <a:ea typeface="Times New Roman"/>
                        </a:rPr>
                        <a:t>(Risk Reduction and Preparedness Equipment Protection Act)</a:t>
                      </a: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dirty="0">
                          <a:effectLst/>
                          <a:latin typeface="Cambria"/>
                          <a:ea typeface="Times New Roman"/>
                        </a:rPr>
                        <a:t>Punishes the theft, destruction, tampering, or illegal selling (fencing) of equipment used in risk reduction and prevention (e.g. </a:t>
                      </a:r>
                      <a:r>
                        <a:rPr lang="en-US" sz="1200" dirty="0" err="1">
                          <a:effectLst/>
                          <a:latin typeface="Cambria"/>
                          <a:ea typeface="Times New Roman"/>
                        </a:rPr>
                        <a:t>aRQ</a:t>
                      </a:r>
                      <a:r>
                        <a:rPr lang="en-US" sz="1200" dirty="0">
                          <a:effectLst/>
                          <a:latin typeface="Cambria"/>
                          <a:ea typeface="Times New Roman"/>
                        </a:rPr>
                        <a:t>)</a:t>
                      </a:r>
                      <a:endParaRPr lang="en-PH" sz="1200" dirty="0">
                        <a:effectLst/>
                        <a:latin typeface="Cambria"/>
                        <a:ea typeface="Times New Roman"/>
                      </a:endParaRPr>
                    </a:p>
                  </a:txBody>
                  <a:tcPr marL="68580" marR="68580" marT="0" marB="0"/>
                </a:tc>
                <a:tc>
                  <a:txBody>
                    <a:bodyPr/>
                    <a:lstStyle/>
                    <a:p>
                      <a:pPr algn="just">
                        <a:lnSpc>
                          <a:spcPct val="100000"/>
                        </a:lnSpc>
                        <a:spcAft>
                          <a:spcPts val="0"/>
                        </a:spcAft>
                      </a:pPr>
                      <a:r>
                        <a:rPr lang="en-US" sz="1200" dirty="0">
                          <a:effectLst/>
                          <a:latin typeface="Cambria"/>
                          <a:ea typeface="Times New Roman"/>
                        </a:rPr>
                        <a:t>- government equipment and technology used in disaster reduction and management (e.g. tsunami warning and monitoring system).</a:t>
                      </a:r>
                      <a:endParaRPr lang="en-PH" sz="1200" dirty="0">
                        <a:effectLst/>
                        <a:latin typeface="Cambria"/>
                        <a:ea typeface="Times New Roman"/>
                      </a:endParaRPr>
                    </a:p>
                  </a:txBody>
                  <a:tcPr marL="68580" marR="68580" marT="0" marB="0"/>
                </a:tc>
              </a:tr>
            </a:tbl>
          </a:graphicData>
        </a:graphic>
      </p:graphicFrame>
    </p:spTree>
    <p:extLst>
      <p:ext uri="{BB962C8B-B14F-4D97-AF65-F5344CB8AC3E}">
        <p14:creationId xmlns:p14="http://schemas.microsoft.com/office/powerpoint/2010/main" val="558074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ROLE OF LOCAL GOVERNMENT</a:t>
            </a:r>
            <a:endParaRPr lang="en-US" b="1" dirty="0">
              <a:solidFill>
                <a:srgbClr val="FF0000"/>
              </a:solidFill>
            </a:endParaRPr>
          </a:p>
        </p:txBody>
      </p:sp>
      <p:sp>
        <p:nvSpPr>
          <p:cNvPr id="3" name="Content Placeholder 2"/>
          <p:cNvSpPr>
            <a:spLocks noGrp="1"/>
          </p:cNvSpPr>
          <p:nvPr>
            <p:ph idx="1"/>
          </p:nvPr>
        </p:nvSpPr>
        <p:spPr>
          <a:xfrm>
            <a:off x="457200" y="1752600"/>
            <a:ext cx="8229600" cy="4562681"/>
          </a:xfrm>
        </p:spPr>
        <p:txBody>
          <a:bodyPr>
            <a:normAutofit fontScale="92500" lnSpcReduction="20000"/>
          </a:bodyPr>
          <a:lstStyle/>
          <a:p>
            <a:r>
              <a:rPr lang="en-US" dirty="0" smtClean="0"/>
              <a:t>Local Government units are expected to be at the forefront of emergency measures</a:t>
            </a:r>
          </a:p>
          <a:p>
            <a:pPr lvl="1"/>
            <a:endParaRPr lang="en-US" dirty="0" smtClean="0"/>
          </a:p>
          <a:p>
            <a:pPr lvl="1"/>
            <a:r>
              <a:rPr lang="en-US" dirty="0" smtClean="0"/>
              <a:t>Enshrined in the local government code</a:t>
            </a:r>
          </a:p>
          <a:p>
            <a:pPr lvl="1"/>
            <a:endParaRPr lang="en-US" dirty="0" smtClean="0"/>
          </a:p>
          <a:p>
            <a:pPr lvl="1"/>
            <a:r>
              <a:rPr lang="en-US" dirty="0" smtClean="0"/>
              <a:t>Reiterated in the Climate Change Act and Philippine Disaster Act</a:t>
            </a:r>
          </a:p>
          <a:p>
            <a:pPr lvl="2"/>
            <a:r>
              <a:rPr lang="en-US" dirty="0" smtClean="0"/>
              <a:t>Municipal </a:t>
            </a:r>
            <a:r>
              <a:rPr lang="en-US" dirty="0"/>
              <a:t>and city governments, for example, are expected to consider climate change adaptation as part of their official function</a:t>
            </a:r>
            <a:r>
              <a:rPr lang="en-PH" dirty="0"/>
              <a:t> </a:t>
            </a:r>
            <a:endParaRPr lang="en-PH" dirty="0" smtClean="0"/>
          </a:p>
          <a:p>
            <a:pPr lvl="2"/>
            <a:r>
              <a:rPr lang="en-US" dirty="0" smtClean="0"/>
              <a:t>Barangays are mandated to be involved with municipal and city governments in raising climate change concerns and implementing solutions</a:t>
            </a:r>
          </a:p>
          <a:p>
            <a:pPr lvl="2"/>
            <a:r>
              <a:rPr lang="en-US" dirty="0"/>
              <a:t>Provincial governments, for their part, are to provide technical assistance and information on climate change action plans</a:t>
            </a:r>
            <a:r>
              <a:rPr lang="en-PH" dirty="0"/>
              <a:t> </a:t>
            </a:r>
            <a:endParaRPr lang="en-PH" dirty="0" smtClean="0"/>
          </a:p>
          <a:p>
            <a:pPr lvl="1"/>
            <a:endParaRPr lang="en-PH" dirty="0" smtClean="0"/>
          </a:p>
          <a:p>
            <a:pPr lvl="1"/>
            <a:r>
              <a:rPr lang="en-PH" dirty="0" smtClean="0"/>
              <a:t>Expected to be first responders and proactive in DRM activities</a:t>
            </a:r>
            <a:endParaRPr lang="en-US" dirty="0"/>
          </a:p>
        </p:txBody>
      </p:sp>
    </p:spTree>
    <p:extLst>
      <p:ext uri="{BB962C8B-B14F-4D97-AF65-F5344CB8AC3E}">
        <p14:creationId xmlns:p14="http://schemas.microsoft.com/office/powerpoint/2010/main" val="372986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INSIGHTs</a:t>
            </a:r>
            <a:endParaRPr lang="en-US" dirty="0"/>
          </a:p>
        </p:txBody>
      </p:sp>
      <p:sp>
        <p:nvSpPr>
          <p:cNvPr id="3" name="Content Placeholder 2"/>
          <p:cNvSpPr>
            <a:spLocks noGrp="1"/>
          </p:cNvSpPr>
          <p:nvPr>
            <p:ph idx="1"/>
          </p:nvPr>
        </p:nvSpPr>
        <p:spPr/>
        <p:txBody>
          <a:bodyPr>
            <a:normAutofit/>
          </a:bodyPr>
          <a:lstStyle/>
          <a:p>
            <a:r>
              <a:rPr lang="en-US" dirty="0" smtClean="0"/>
              <a:t>DRM policies and programs have been progressively evolving. </a:t>
            </a:r>
          </a:p>
          <a:p>
            <a:endParaRPr lang="en-US" dirty="0"/>
          </a:p>
          <a:p>
            <a:r>
              <a:rPr lang="en-US" dirty="0" smtClean="0"/>
              <a:t>Regulatory framework is developed  but is hampered by weak implementation. Programs do exist but are not uniformly implemented </a:t>
            </a:r>
          </a:p>
          <a:p>
            <a:endParaRPr lang="en-US" dirty="0"/>
          </a:p>
          <a:p>
            <a:r>
              <a:rPr lang="en-US" dirty="0" smtClean="0"/>
              <a:t>ICT for DRM is recognized in policy but is poorly supported and implemented in programs</a:t>
            </a:r>
          </a:p>
          <a:p>
            <a:endParaRPr lang="en-US" dirty="0"/>
          </a:p>
          <a:p>
            <a:endParaRPr lang="en-US" dirty="0"/>
          </a:p>
        </p:txBody>
      </p:sp>
    </p:spTree>
    <p:extLst>
      <p:ext uri="{BB962C8B-B14F-4D97-AF65-F5344CB8AC3E}">
        <p14:creationId xmlns:p14="http://schemas.microsoft.com/office/powerpoint/2010/main" val="737435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 Part 2</a:t>
            </a:r>
            <a:br>
              <a:rPr lang="en-US" b="1" dirty="0" smtClean="0">
                <a:solidFill>
                  <a:srgbClr val="FF0000"/>
                </a:solidFill>
              </a:rPr>
            </a:br>
            <a:r>
              <a:rPr lang="en-US" b="1" dirty="0" err="1" smtClean="0">
                <a:solidFill>
                  <a:srgbClr val="FF0000"/>
                </a:solidFill>
              </a:rPr>
              <a:t>ict</a:t>
            </a:r>
            <a:r>
              <a:rPr lang="en-US" b="1" dirty="0" smtClean="0">
                <a:solidFill>
                  <a:srgbClr val="FF0000"/>
                </a:solidFill>
              </a:rPr>
              <a:t> readiness and </a:t>
            </a:r>
            <a:r>
              <a:rPr lang="en-US" b="1" dirty="0" err="1" smtClean="0">
                <a:solidFill>
                  <a:srgbClr val="FF0000"/>
                </a:solidFill>
              </a:rPr>
              <a:t>drm</a:t>
            </a:r>
            <a:r>
              <a:rPr lang="en-US" b="1" dirty="0" smtClean="0">
                <a:solidFill>
                  <a:srgbClr val="FF0000"/>
                </a:solidFill>
              </a:rPr>
              <a:t> plans</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smtClean="0"/>
              <a:t>The concept of e Resilience</a:t>
            </a:r>
          </a:p>
          <a:p>
            <a:pPr marL="571500" indent="-457200">
              <a:buFont typeface="+mj-lt"/>
              <a:buAutoNum type="arabicPeriod"/>
            </a:pPr>
            <a:endParaRPr lang="en-US" dirty="0" smtClean="0"/>
          </a:p>
          <a:p>
            <a:pPr marL="571500" indent="-457200">
              <a:buFont typeface="+mj-lt"/>
              <a:buAutoNum type="arabicPeriod"/>
            </a:pPr>
            <a:r>
              <a:rPr lang="en-US" dirty="0" smtClean="0"/>
              <a:t>State of ICT Infrastructure</a:t>
            </a:r>
          </a:p>
          <a:p>
            <a:pPr marL="571500" indent="-457200">
              <a:buFont typeface="+mj-lt"/>
              <a:buAutoNum type="arabicPeriod"/>
            </a:pPr>
            <a:endParaRPr lang="en-US" dirty="0" smtClean="0"/>
          </a:p>
          <a:p>
            <a:pPr marL="571500" indent="-457200">
              <a:buFont typeface="+mj-lt"/>
              <a:buAutoNum type="arabicPeriod"/>
            </a:pPr>
            <a:r>
              <a:rPr lang="en-US" dirty="0" smtClean="0"/>
              <a:t>Existing ICT activities relevant to DRR</a:t>
            </a:r>
          </a:p>
          <a:p>
            <a:pPr marL="571500" indent="-457200">
              <a:buFont typeface="+mj-lt"/>
              <a:buAutoNum type="arabicPeriod"/>
            </a:pPr>
            <a:endParaRPr lang="en-US" dirty="0" smtClean="0"/>
          </a:p>
          <a:p>
            <a:pPr marL="571500" indent="-457200">
              <a:buFont typeface="+mj-lt"/>
              <a:buAutoNum type="arabicPeriod"/>
            </a:pPr>
            <a:r>
              <a:rPr lang="en-US" dirty="0" smtClean="0"/>
              <a:t>Programs and initiatives that enhance DRR</a:t>
            </a:r>
          </a:p>
          <a:p>
            <a:pPr marL="571500" indent="-457200">
              <a:buFont typeface="+mj-lt"/>
              <a:buAutoNum type="arabicPeriod"/>
            </a:pPr>
            <a:endParaRPr lang="en-US" dirty="0" smtClean="0"/>
          </a:p>
          <a:p>
            <a:pPr marL="114300" indent="0">
              <a:buNone/>
            </a:pPr>
            <a:endParaRPr lang="en-US" dirty="0"/>
          </a:p>
        </p:txBody>
      </p:sp>
    </p:spTree>
    <p:extLst>
      <p:ext uri="{BB962C8B-B14F-4D97-AF65-F5344CB8AC3E}">
        <p14:creationId xmlns:p14="http://schemas.microsoft.com/office/powerpoint/2010/main" val="3381065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E-Resilience</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t>Resilience</a:t>
            </a:r>
            <a:r>
              <a:rPr lang="en-US" dirty="0" smtClean="0"/>
              <a:t> - </a:t>
            </a:r>
            <a:r>
              <a:rPr lang="en-US" dirty="0"/>
              <a:t>‘ability to recover after a disaster as quickly as possible’ </a:t>
            </a:r>
            <a:endParaRPr lang="en-US" dirty="0" smtClean="0"/>
          </a:p>
          <a:p>
            <a:endParaRPr lang="en-US" dirty="0" smtClean="0"/>
          </a:p>
          <a:p>
            <a:r>
              <a:rPr lang="en-US" dirty="0" smtClean="0"/>
              <a:t> </a:t>
            </a:r>
            <a:r>
              <a:rPr lang="en-US" dirty="0"/>
              <a:t>“the ability of a system, community, or society exposed to hazards to resist, absorb, accommodate to, and recover from the effects of a hazard in a timely and efficient manner, including through the preservation and restoration of its essential basic structures and functions” (UNISDR 2009, 24). </a:t>
            </a:r>
            <a:endParaRPr lang="en-US" dirty="0" smtClean="0"/>
          </a:p>
          <a:p>
            <a:endParaRPr lang="en-US" dirty="0" smtClean="0"/>
          </a:p>
          <a:p>
            <a:r>
              <a:rPr lang="en-US" b="1" dirty="0" smtClean="0"/>
              <a:t>E-Resilience </a:t>
            </a:r>
            <a:r>
              <a:rPr lang="en-US" dirty="0" smtClean="0"/>
              <a:t>- </a:t>
            </a:r>
            <a:r>
              <a:rPr lang="en-US" dirty="0"/>
              <a:t>ICTs role in </a:t>
            </a:r>
            <a:r>
              <a:rPr lang="en-US" dirty="0" smtClean="0"/>
              <a:t>DRM.  Addresses not only software, and hardware, </a:t>
            </a:r>
            <a:r>
              <a:rPr lang="en-US" dirty="0"/>
              <a:t>but also </a:t>
            </a:r>
            <a:r>
              <a:rPr lang="en-US" dirty="0" smtClean="0"/>
              <a:t>the </a:t>
            </a:r>
            <a:r>
              <a:rPr lang="en-US" dirty="0"/>
              <a:t>communication </a:t>
            </a:r>
            <a:r>
              <a:rPr lang="en-US" dirty="0" smtClean="0"/>
              <a:t>aspect, and its ability to operate and recover during and after disasters</a:t>
            </a:r>
            <a:endParaRPr lang="en-US" dirty="0"/>
          </a:p>
        </p:txBody>
      </p:sp>
    </p:spTree>
    <p:extLst>
      <p:ext uri="{BB962C8B-B14F-4D97-AF65-F5344CB8AC3E}">
        <p14:creationId xmlns:p14="http://schemas.microsoft.com/office/powerpoint/2010/main" val="394241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Access to ICTs in the Philippines (2000-</a:t>
            </a:r>
            <a:r>
              <a:rPr lang="en-US" b="1" dirty="0" smtClean="0">
                <a:solidFill>
                  <a:srgbClr val="FF0000"/>
                </a:solidFill>
              </a:rPr>
              <a:t>2013) </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7813720"/>
              </p:ext>
            </p:extLst>
          </p:nvPr>
        </p:nvGraphicFramePr>
        <p:xfrm>
          <a:off x="426128" y="1707141"/>
          <a:ext cx="8229600" cy="4373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2646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STATE OF BROADBAND ACCESS</a:t>
            </a:r>
            <a:br>
              <a:rPr lang="en-US" b="1" dirty="0" smtClean="0">
                <a:solidFill>
                  <a:srgbClr val="FF0000"/>
                </a:solidFill>
              </a:rPr>
            </a:br>
            <a:r>
              <a:rPr lang="en-US" sz="1600" b="1" dirty="0" smtClean="0">
                <a:solidFill>
                  <a:srgbClr val="FF0000"/>
                </a:solidFill>
              </a:rPr>
              <a:t>(SOURCE: broadband commission 2016)</a:t>
            </a:r>
            <a:endParaRPr lang="en-US" sz="16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4527052"/>
              </p:ext>
            </p:extLst>
          </p:nvPr>
        </p:nvGraphicFramePr>
        <p:xfrm>
          <a:off x="457200" y="1752597"/>
          <a:ext cx="8229600" cy="3073405"/>
        </p:xfrm>
        <a:graphic>
          <a:graphicData uri="http://schemas.openxmlformats.org/drawingml/2006/table">
            <a:tbl>
              <a:tblPr firstRow="1" bandRow="1">
                <a:tableStyleId>{5C22544A-7EE6-4342-B048-85BDC9FD1C3A}</a:tableStyleId>
              </a:tblPr>
              <a:tblGrid>
                <a:gridCol w="4114800"/>
                <a:gridCol w="4114800"/>
              </a:tblGrid>
              <a:tr h="614681">
                <a:tc>
                  <a:txBody>
                    <a:bodyPr/>
                    <a:lstStyle/>
                    <a:p>
                      <a:pPr marL="0" marR="0" algn="ctr">
                        <a:lnSpc>
                          <a:spcPct val="150000"/>
                        </a:lnSpc>
                        <a:spcBef>
                          <a:spcPts val="0"/>
                        </a:spcBef>
                        <a:spcAft>
                          <a:spcPts val="0"/>
                        </a:spcAft>
                      </a:pPr>
                      <a:r>
                        <a:rPr lang="en-US" sz="2400" b="1" dirty="0">
                          <a:effectLst/>
                          <a:latin typeface="Times New Roman"/>
                          <a:ea typeface="Times New Roman"/>
                          <a:cs typeface="Times New Roman"/>
                        </a:rPr>
                        <a:t>Internet Access Indicator</a:t>
                      </a:r>
                      <a:endParaRPr lang="en-US" sz="2400" dirty="0">
                        <a:effectLst/>
                        <a:latin typeface="Cambria"/>
                        <a:ea typeface="ＭＳ 明朝"/>
                        <a:cs typeface="Times New Roman"/>
                      </a:endParaRPr>
                    </a:p>
                  </a:txBody>
                  <a:tcPr marL="68580" marR="68580" marT="0" marB="0"/>
                </a:tc>
                <a:tc>
                  <a:txBody>
                    <a:bodyPr/>
                    <a:lstStyle/>
                    <a:p>
                      <a:pPr marL="0" marR="0" algn="ctr">
                        <a:lnSpc>
                          <a:spcPct val="150000"/>
                        </a:lnSpc>
                        <a:spcBef>
                          <a:spcPts val="0"/>
                        </a:spcBef>
                        <a:spcAft>
                          <a:spcPts val="0"/>
                        </a:spcAft>
                      </a:pPr>
                      <a:r>
                        <a:rPr lang="en-US" sz="2400" b="1">
                          <a:effectLst/>
                          <a:latin typeface="Times New Roman"/>
                          <a:ea typeface="Times New Roman"/>
                          <a:cs typeface="Times New Roman"/>
                        </a:rPr>
                        <a:t>Percentage</a:t>
                      </a:r>
                      <a:endParaRPr lang="en-US" sz="2400">
                        <a:effectLst/>
                        <a:latin typeface="Cambria"/>
                        <a:ea typeface="ＭＳ 明朝"/>
                        <a:cs typeface="Times New Roman"/>
                      </a:endParaRPr>
                    </a:p>
                  </a:txBody>
                  <a:tcPr marL="68580" marR="68580" marT="0" marB="0"/>
                </a:tc>
              </a:tr>
              <a:tr h="614681">
                <a:tc>
                  <a:txBody>
                    <a:bodyPr/>
                    <a:lstStyle/>
                    <a:p>
                      <a:pPr>
                        <a:lnSpc>
                          <a:spcPct val="150000"/>
                        </a:lnSpc>
                      </a:pPr>
                      <a:r>
                        <a:rPr lang="en-US" sz="2400" dirty="0">
                          <a:effectLst/>
                          <a:latin typeface="Times New Roman"/>
                          <a:ea typeface="Times New Roman"/>
                        </a:rPr>
                        <a:t>Access to fixed Broadband</a:t>
                      </a:r>
                      <a:endParaRPr lang="en-US" sz="2400" dirty="0">
                        <a:effectLst/>
                        <a:latin typeface="Cambria"/>
                      </a:endParaRPr>
                    </a:p>
                  </a:txBody>
                  <a:tcPr marL="68580" marR="68580" marT="0" marB="0"/>
                </a:tc>
                <a:tc>
                  <a:txBody>
                    <a:bodyPr/>
                    <a:lstStyle/>
                    <a:p>
                      <a:pPr algn="ctr">
                        <a:lnSpc>
                          <a:spcPct val="150000"/>
                        </a:lnSpc>
                      </a:pPr>
                      <a:r>
                        <a:rPr lang="en-US" sz="2400">
                          <a:effectLst/>
                          <a:latin typeface="Times New Roman"/>
                          <a:ea typeface="Times New Roman"/>
                        </a:rPr>
                        <a:t>2.6</a:t>
                      </a:r>
                      <a:endParaRPr lang="en-US" sz="2400">
                        <a:effectLst/>
                        <a:latin typeface="Cambria"/>
                      </a:endParaRPr>
                    </a:p>
                  </a:txBody>
                  <a:tcPr marL="68580" marR="68580" marT="0" marB="0"/>
                </a:tc>
              </a:tr>
              <a:tr h="614681">
                <a:tc>
                  <a:txBody>
                    <a:bodyPr/>
                    <a:lstStyle/>
                    <a:p>
                      <a:pPr marL="0" marR="0">
                        <a:lnSpc>
                          <a:spcPct val="150000"/>
                        </a:lnSpc>
                        <a:spcBef>
                          <a:spcPts val="0"/>
                        </a:spcBef>
                        <a:spcAft>
                          <a:spcPts val="0"/>
                        </a:spcAft>
                      </a:pPr>
                      <a:r>
                        <a:rPr lang="en-US" sz="2400" dirty="0">
                          <a:effectLst/>
                          <a:latin typeface="Times New Roman"/>
                          <a:ea typeface="Times New Roman"/>
                          <a:cs typeface="Times New Roman"/>
                        </a:rPr>
                        <a:t>Access to wireless broadband</a:t>
                      </a:r>
                      <a:endParaRPr lang="en-US" sz="2400" dirty="0">
                        <a:effectLst/>
                        <a:latin typeface="Cambria"/>
                        <a:ea typeface="ＭＳ 明朝"/>
                        <a:cs typeface="Times New Roman"/>
                      </a:endParaRPr>
                    </a:p>
                  </a:txBody>
                  <a:tcPr marL="68580" marR="68580" marT="0" marB="0"/>
                </a:tc>
                <a:tc>
                  <a:txBody>
                    <a:bodyPr/>
                    <a:lstStyle/>
                    <a:p>
                      <a:pPr marL="0" marR="0" algn="ctr">
                        <a:lnSpc>
                          <a:spcPct val="150000"/>
                        </a:lnSpc>
                        <a:spcBef>
                          <a:spcPts val="0"/>
                        </a:spcBef>
                        <a:spcAft>
                          <a:spcPts val="0"/>
                        </a:spcAft>
                      </a:pPr>
                      <a:r>
                        <a:rPr lang="en-US" sz="2400" dirty="0">
                          <a:effectLst/>
                          <a:latin typeface="Times New Roman"/>
                          <a:ea typeface="Times New Roman"/>
                          <a:cs typeface="Times New Roman"/>
                        </a:rPr>
                        <a:t>20.3</a:t>
                      </a:r>
                      <a:endParaRPr lang="en-US" sz="2400" dirty="0">
                        <a:effectLst/>
                        <a:latin typeface="Cambria"/>
                        <a:ea typeface="ＭＳ 明朝"/>
                        <a:cs typeface="Times New Roman"/>
                      </a:endParaRPr>
                    </a:p>
                  </a:txBody>
                  <a:tcPr marL="68580" marR="68580" marT="0" marB="0"/>
                </a:tc>
              </a:tr>
              <a:tr h="614681">
                <a:tc>
                  <a:txBody>
                    <a:bodyPr/>
                    <a:lstStyle/>
                    <a:p>
                      <a:pPr marL="0" marR="0">
                        <a:lnSpc>
                          <a:spcPct val="150000"/>
                        </a:lnSpc>
                        <a:spcBef>
                          <a:spcPts val="0"/>
                        </a:spcBef>
                        <a:spcAft>
                          <a:spcPts val="0"/>
                        </a:spcAft>
                      </a:pPr>
                      <a:r>
                        <a:rPr lang="en-US" sz="2400">
                          <a:effectLst/>
                          <a:latin typeface="Times New Roman"/>
                          <a:ea typeface="Times New Roman"/>
                          <a:cs typeface="Times New Roman"/>
                        </a:rPr>
                        <a:t>Households with Internet</a:t>
                      </a:r>
                      <a:endParaRPr lang="en-US" sz="2400">
                        <a:effectLst/>
                        <a:latin typeface="Cambria"/>
                        <a:ea typeface="ＭＳ 明朝"/>
                        <a:cs typeface="Times New Roman"/>
                      </a:endParaRPr>
                    </a:p>
                  </a:txBody>
                  <a:tcPr marL="68580" marR="68580" marT="0" marB="0"/>
                </a:tc>
                <a:tc>
                  <a:txBody>
                    <a:bodyPr/>
                    <a:lstStyle/>
                    <a:p>
                      <a:pPr marL="0" marR="0" algn="ctr">
                        <a:lnSpc>
                          <a:spcPct val="150000"/>
                        </a:lnSpc>
                        <a:spcBef>
                          <a:spcPts val="0"/>
                        </a:spcBef>
                        <a:spcAft>
                          <a:spcPts val="0"/>
                        </a:spcAft>
                      </a:pPr>
                      <a:r>
                        <a:rPr lang="en-US" sz="2400" dirty="0" smtClean="0">
                          <a:effectLst/>
                          <a:latin typeface="Times New Roman"/>
                          <a:ea typeface="Times New Roman"/>
                          <a:cs typeface="Times New Roman"/>
                        </a:rPr>
                        <a:t>32</a:t>
                      </a:r>
                      <a:endParaRPr lang="en-US" sz="2400" dirty="0">
                        <a:effectLst/>
                        <a:latin typeface="Cambria"/>
                        <a:ea typeface="ＭＳ 明朝"/>
                        <a:cs typeface="Times New Roman"/>
                      </a:endParaRPr>
                    </a:p>
                  </a:txBody>
                  <a:tcPr marL="68580" marR="68580" marT="0" marB="0"/>
                </a:tc>
              </a:tr>
              <a:tr h="614681">
                <a:tc>
                  <a:txBody>
                    <a:bodyPr/>
                    <a:lstStyle/>
                    <a:p>
                      <a:pPr marL="0" marR="0">
                        <a:lnSpc>
                          <a:spcPct val="150000"/>
                        </a:lnSpc>
                        <a:spcBef>
                          <a:spcPts val="0"/>
                        </a:spcBef>
                        <a:spcAft>
                          <a:spcPts val="0"/>
                        </a:spcAft>
                      </a:pPr>
                      <a:r>
                        <a:rPr lang="en-US" sz="2400" dirty="0">
                          <a:effectLst/>
                          <a:latin typeface="Times New Roman"/>
                          <a:ea typeface="Times New Roman"/>
                          <a:cs typeface="Times New Roman"/>
                        </a:rPr>
                        <a:t>Individual Access to the Internet</a:t>
                      </a:r>
                      <a:endParaRPr lang="en-US" sz="2400" dirty="0">
                        <a:effectLst/>
                        <a:latin typeface="Cambria"/>
                        <a:ea typeface="ＭＳ 明朝"/>
                        <a:cs typeface="Times New Roman"/>
                      </a:endParaRPr>
                    </a:p>
                  </a:txBody>
                  <a:tcPr marL="68580" marR="68580" marT="0" marB="0"/>
                </a:tc>
                <a:tc>
                  <a:txBody>
                    <a:bodyPr/>
                    <a:lstStyle/>
                    <a:p>
                      <a:pPr marL="0" marR="0" algn="ctr">
                        <a:lnSpc>
                          <a:spcPct val="150000"/>
                        </a:lnSpc>
                        <a:spcBef>
                          <a:spcPts val="0"/>
                        </a:spcBef>
                        <a:spcAft>
                          <a:spcPts val="0"/>
                        </a:spcAft>
                      </a:pPr>
                      <a:r>
                        <a:rPr lang="en-US" sz="2400" dirty="0" smtClean="0">
                          <a:effectLst/>
                          <a:latin typeface="Times New Roman"/>
                          <a:ea typeface="Times New Roman"/>
                          <a:cs typeface="Times New Roman"/>
                        </a:rPr>
                        <a:t>47.8</a:t>
                      </a:r>
                      <a:endParaRPr lang="en-US" sz="2400" dirty="0">
                        <a:effectLst/>
                        <a:latin typeface="Cambria"/>
                        <a:ea typeface="ＭＳ 明朝"/>
                        <a:cs typeface="Times New Roman"/>
                      </a:endParaRPr>
                    </a:p>
                  </a:txBody>
                  <a:tcPr marL="68580" marR="68580" marT="0" marB="0"/>
                </a:tc>
              </a:tr>
            </a:tbl>
          </a:graphicData>
        </a:graphic>
      </p:graphicFrame>
      <p:sp>
        <p:nvSpPr>
          <p:cNvPr id="3" name="TextBox 2"/>
          <p:cNvSpPr txBox="1"/>
          <p:nvPr/>
        </p:nvSpPr>
        <p:spPr>
          <a:xfrm>
            <a:off x="426128" y="5130800"/>
            <a:ext cx="8146372" cy="1477328"/>
          </a:xfrm>
          <a:prstGeom prst="rect">
            <a:avLst/>
          </a:prstGeom>
          <a:noFill/>
        </p:spPr>
        <p:txBody>
          <a:bodyPr wrap="square" rtlCol="0">
            <a:spAutoFit/>
          </a:bodyPr>
          <a:lstStyle/>
          <a:p>
            <a:pPr marL="285750" indent="-285750">
              <a:buFont typeface="Wingdings" charset="2"/>
              <a:buChar char="v"/>
            </a:pPr>
            <a:r>
              <a:rPr lang="en-US" b="1" dirty="0" smtClean="0"/>
              <a:t>Text capital of the world : I billion text sent messages a day</a:t>
            </a:r>
          </a:p>
          <a:p>
            <a:pPr marL="285750" indent="-285750">
              <a:buFont typeface="Wingdings" charset="2"/>
              <a:buChar char="v"/>
            </a:pPr>
            <a:endParaRPr lang="en-US" b="1" dirty="0" smtClean="0"/>
          </a:p>
          <a:p>
            <a:pPr marL="285750" indent="-285750">
              <a:buFont typeface="Wingdings" charset="2"/>
              <a:buChar char="v"/>
            </a:pPr>
            <a:r>
              <a:rPr lang="en-US" b="1" dirty="0" smtClean="0"/>
              <a:t>Rank 8</a:t>
            </a:r>
            <a:r>
              <a:rPr lang="en-US" b="1" baseline="30000" dirty="0" smtClean="0"/>
              <a:t>th</a:t>
            </a:r>
            <a:r>
              <a:rPr lang="en-US" b="1" dirty="0" smtClean="0"/>
              <a:t> in the world in terms of  </a:t>
            </a:r>
            <a:r>
              <a:rPr lang="en-US" b="1" dirty="0" err="1" smtClean="0"/>
              <a:t>facebook</a:t>
            </a:r>
            <a:r>
              <a:rPr lang="en-US" b="1" dirty="0" smtClean="0"/>
              <a:t> users </a:t>
            </a:r>
          </a:p>
          <a:p>
            <a:pPr marL="285750" indent="-285750">
              <a:buFont typeface="Wingdings" charset="2"/>
              <a:buChar char="v"/>
            </a:pPr>
            <a:endParaRPr lang="en-US" b="1" dirty="0" smtClean="0"/>
          </a:p>
          <a:p>
            <a:pPr marL="285750" indent="-285750">
              <a:buFont typeface="Wingdings" charset="2"/>
              <a:buChar char="v"/>
            </a:pPr>
            <a:endParaRPr lang="en-US" b="1" dirty="0"/>
          </a:p>
        </p:txBody>
      </p:sp>
    </p:spTree>
    <p:extLst>
      <p:ext uri="{BB962C8B-B14F-4D97-AF65-F5344CB8AC3E}">
        <p14:creationId xmlns:p14="http://schemas.microsoft.com/office/powerpoint/2010/main" val="637138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5177" y="0"/>
            <a:ext cx="6542424" cy="6858000"/>
          </a:xfrm>
          <a:prstGeom prst="rect">
            <a:avLst/>
          </a:prstGeom>
        </p:spPr>
      </p:pic>
      <p:sp>
        <p:nvSpPr>
          <p:cNvPr id="5" name="Rectangle 4"/>
          <p:cNvSpPr/>
          <p:nvPr/>
        </p:nvSpPr>
        <p:spPr>
          <a:xfrm>
            <a:off x="3764105" y="76149"/>
            <a:ext cx="1970474" cy="307777"/>
          </a:xfrm>
          <a:prstGeom prst="rect">
            <a:avLst/>
          </a:prstGeom>
        </p:spPr>
        <p:txBody>
          <a:bodyPr wrap="none">
            <a:spAutoFit/>
          </a:bodyPr>
          <a:lstStyle/>
          <a:p>
            <a:r>
              <a:rPr lang="en-US" sz="1400" dirty="0" smtClean="0">
                <a:solidFill>
                  <a:schemeClr val="tx2">
                    <a:lumMod val="75000"/>
                  </a:schemeClr>
                </a:solidFill>
              </a:rPr>
              <a:t>OOKLA’S NET INDEX</a:t>
            </a:r>
            <a:endParaRPr lang="en-US" sz="1400" dirty="0">
              <a:solidFill>
                <a:schemeClr val="tx2">
                  <a:lumMod val="75000"/>
                </a:schemeClr>
              </a:solidFill>
            </a:endParaRPr>
          </a:p>
        </p:txBody>
      </p:sp>
    </p:spTree>
    <p:extLst>
      <p:ext uri="{BB962C8B-B14F-4D97-AF65-F5344CB8AC3E}">
        <p14:creationId xmlns:p14="http://schemas.microsoft.com/office/powerpoint/2010/main" val="1530237590"/>
      </p:ext>
    </p:extLst>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7909498" cy="6858000"/>
          </a:xfrm>
          <a:prstGeom prst="rect">
            <a:avLst/>
          </a:prstGeom>
        </p:spPr>
      </p:pic>
    </p:spTree>
    <p:extLst>
      <p:ext uri="{BB962C8B-B14F-4D97-AF65-F5344CB8AC3E}">
        <p14:creationId xmlns:p14="http://schemas.microsoft.com/office/powerpoint/2010/main" val="439018658"/>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This paper looks at the issue of e-resilience in the Philippines, and evolving national perspectives on the issue.</a:t>
            </a:r>
          </a:p>
          <a:p>
            <a:endParaRPr lang="en-US" dirty="0" smtClean="0"/>
          </a:p>
          <a:p>
            <a:r>
              <a:rPr lang="en-US" dirty="0" smtClean="0"/>
              <a:t>The paper provides a country-level synopsis based on the ICT readiness of the national DRM plans and the resilience of ICT systems to provide basic services in withstanding disaster events and help in recovery.</a:t>
            </a:r>
          </a:p>
          <a:p>
            <a:endParaRPr lang="en-US" dirty="0"/>
          </a:p>
        </p:txBody>
      </p:sp>
      <p:sp>
        <p:nvSpPr>
          <p:cNvPr id="4" name="Rectangle 3"/>
          <p:cNvSpPr/>
          <p:nvPr/>
        </p:nvSpPr>
        <p:spPr>
          <a:xfrm>
            <a:off x="4447607" y="3244334"/>
            <a:ext cx="248786" cy="369332"/>
          </a:xfrm>
          <a:prstGeom prst="rect">
            <a:avLst/>
          </a:prstGeom>
        </p:spPr>
        <p:txBody>
          <a:bodyPr wrap="none">
            <a:spAutoFit/>
          </a:bodyPr>
          <a:lstStyle/>
          <a:p>
            <a:r>
              <a:rPr lang="sk-SK" dirty="0"/>
              <a:t> </a:t>
            </a:r>
            <a:endParaRPr lang="en-US" dirty="0"/>
          </a:p>
        </p:txBody>
      </p:sp>
      <p:sp>
        <p:nvSpPr>
          <p:cNvPr id="5" name="Rectangle 4"/>
          <p:cNvSpPr/>
          <p:nvPr/>
        </p:nvSpPr>
        <p:spPr>
          <a:xfrm>
            <a:off x="4447607" y="3244334"/>
            <a:ext cx="248786"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359751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2700" y="0"/>
            <a:ext cx="6564527" cy="6858000"/>
          </a:xfrm>
          <a:prstGeom prst="rect">
            <a:avLst/>
          </a:prstGeom>
        </p:spPr>
      </p:pic>
    </p:spTree>
    <p:extLst>
      <p:ext uri="{BB962C8B-B14F-4D97-AF65-F5344CB8AC3E}">
        <p14:creationId xmlns:p14="http://schemas.microsoft.com/office/powerpoint/2010/main" val="1980257561"/>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8400" y="0"/>
            <a:ext cx="6801984" cy="6858000"/>
          </a:xfrm>
          <a:prstGeom prst="rect">
            <a:avLst/>
          </a:prstGeom>
        </p:spPr>
      </p:pic>
    </p:spTree>
    <p:extLst>
      <p:ext uri="{BB962C8B-B14F-4D97-AF65-F5344CB8AC3E}">
        <p14:creationId xmlns:p14="http://schemas.microsoft.com/office/powerpoint/2010/main" val="487266521"/>
      </p:ext>
    </p:extLst>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17 at 11.34.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35" y="2866297"/>
            <a:ext cx="8121798" cy="1150727"/>
          </a:xfrm>
          <a:prstGeom prst="rect">
            <a:avLst/>
          </a:prstGeom>
        </p:spPr>
      </p:pic>
      <p:pic>
        <p:nvPicPr>
          <p:cNvPr id="4" name="Picture 3" descr="Screen Shot 2016-06-17 at 11.35.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35" y="1851886"/>
            <a:ext cx="2578100" cy="787400"/>
          </a:xfrm>
          <a:prstGeom prst="rect">
            <a:avLst/>
          </a:prstGeom>
        </p:spPr>
      </p:pic>
    </p:spTree>
    <p:extLst>
      <p:ext uri="{BB962C8B-B14F-4D97-AF65-F5344CB8AC3E}">
        <p14:creationId xmlns:p14="http://schemas.microsoft.com/office/powerpoint/2010/main" val="1133272436"/>
      </p:ext>
    </p:extLst>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17 at 11.3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10" y="1343023"/>
            <a:ext cx="8305800" cy="5511800"/>
          </a:xfrm>
          <a:prstGeom prst="rect">
            <a:avLst/>
          </a:prstGeom>
        </p:spPr>
      </p:pic>
    </p:spTree>
    <p:extLst>
      <p:ext uri="{BB962C8B-B14F-4D97-AF65-F5344CB8AC3E}">
        <p14:creationId xmlns:p14="http://schemas.microsoft.com/office/powerpoint/2010/main" val="877366609"/>
      </p:ext>
    </p:extLst>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17 at 11.39.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1282171"/>
            <a:ext cx="8318500" cy="5397500"/>
          </a:xfrm>
          <a:prstGeom prst="rect">
            <a:avLst/>
          </a:prstGeom>
        </p:spPr>
      </p:pic>
    </p:spTree>
    <p:extLst>
      <p:ext uri="{BB962C8B-B14F-4D97-AF65-F5344CB8AC3E}">
        <p14:creationId xmlns:p14="http://schemas.microsoft.com/office/powerpoint/2010/main" val="1277877161"/>
      </p:ext>
    </p:extLst>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17 at 11.40.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79" y="0"/>
            <a:ext cx="8556171" cy="6858000"/>
          </a:xfrm>
          <a:prstGeom prst="rect">
            <a:avLst/>
          </a:prstGeom>
        </p:spPr>
      </p:pic>
    </p:spTree>
    <p:extLst>
      <p:ext uri="{BB962C8B-B14F-4D97-AF65-F5344CB8AC3E}">
        <p14:creationId xmlns:p14="http://schemas.microsoft.com/office/powerpoint/2010/main" val="594012744"/>
      </p:ext>
    </p:extLst>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0900" y="1710064"/>
            <a:ext cx="7353300" cy="4533900"/>
          </a:xfrm>
          <a:prstGeom prst="rect">
            <a:avLst/>
          </a:prstGeom>
        </p:spPr>
      </p:pic>
      <p:sp>
        <p:nvSpPr>
          <p:cNvPr id="2" name="TextBox 1"/>
          <p:cNvSpPr txBox="1"/>
          <p:nvPr/>
        </p:nvSpPr>
        <p:spPr>
          <a:xfrm>
            <a:off x="622300" y="495300"/>
            <a:ext cx="8064500" cy="646331"/>
          </a:xfrm>
          <a:prstGeom prst="rect">
            <a:avLst/>
          </a:prstGeom>
          <a:noFill/>
        </p:spPr>
        <p:txBody>
          <a:bodyPr wrap="square" rtlCol="0">
            <a:spAutoFit/>
          </a:bodyPr>
          <a:lstStyle/>
          <a:p>
            <a:pPr algn="ctr"/>
            <a:r>
              <a:rPr lang="en-US" sz="3600" b="1" dirty="0" smtClean="0"/>
              <a:t>Information System</a:t>
            </a:r>
            <a:endParaRPr lang="en-US" sz="3600" b="1" dirty="0"/>
          </a:p>
        </p:txBody>
      </p:sp>
    </p:spTree>
    <p:extLst>
      <p:ext uri="{BB962C8B-B14F-4D97-AF65-F5344CB8AC3E}">
        <p14:creationId xmlns:p14="http://schemas.microsoft.com/office/powerpoint/2010/main" val="149072634"/>
      </p:ext>
    </p:extLst>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FF0000"/>
                </a:solidFill>
              </a:rPr>
              <a:t>Building blocks of e-government</a:t>
            </a:r>
            <a:br>
              <a:rPr lang="en-US" sz="3200" b="1" dirty="0" smtClean="0">
                <a:solidFill>
                  <a:srgbClr val="FF0000"/>
                </a:solidFill>
              </a:rPr>
            </a:br>
            <a:r>
              <a:rPr lang="en-US" sz="1600" b="1" dirty="0" smtClean="0">
                <a:solidFill>
                  <a:srgbClr val="FF0000"/>
                </a:solidFill>
              </a:rPr>
              <a:t>(source: e-Government </a:t>
            </a:r>
            <a:r>
              <a:rPr lang="en-US" sz="1600" b="1" dirty="0" err="1" smtClean="0">
                <a:solidFill>
                  <a:srgbClr val="FF0000"/>
                </a:solidFill>
              </a:rPr>
              <a:t>masterplan</a:t>
            </a:r>
            <a:r>
              <a:rPr lang="en-US" sz="1600" b="1" dirty="0" smtClean="0">
                <a:solidFill>
                  <a:srgbClr val="FF0000"/>
                </a:solidFill>
              </a:rPr>
              <a:t>)</a:t>
            </a:r>
            <a:endParaRPr lang="en-US" sz="1600" b="1" dirty="0">
              <a:solidFill>
                <a:srgbClr val="FF0000"/>
              </a:solidFill>
            </a:endParaRPr>
          </a:p>
        </p:txBody>
      </p:sp>
      <p:sp>
        <p:nvSpPr>
          <p:cNvPr id="5" name="Content Placeholder 4"/>
          <p:cNvSpPr>
            <a:spLocks noGrp="1"/>
          </p:cNvSpPr>
          <p:nvPr>
            <p:ph idx="1"/>
          </p:nvPr>
        </p:nvSpPr>
        <p:spPr/>
        <p:txBody>
          <a:bodyPr/>
          <a:lstStyle/>
          <a:p>
            <a:endParaRPr lang="en-US"/>
          </a:p>
        </p:txBody>
      </p:sp>
      <p:pic>
        <p:nvPicPr>
          <p:cNvPr id="6" name="P 3"/>
          <p:cNvPicPr/>
          <p:nvPr/>
        </p:nvPicPr>
        <p:blipFill>
          <a:blip r:embed="rId2"/>
          <a:srcRect/>
          <a:stretch>
            <a:fillRect/>
          </a:stretch>
        </p:blipFill>
        <p:spPr bwMode="auto">
          <a:xfrm>
            <a:off x="457200" y="1752601"/>
            <a:ext cx="8229600" cy="4373562"/>
          </a:xfrm>
          <a:prstGeom prst="rect">
            <a:avLst/>
          </a:prstGeom>
          <a:noFill/>
          <a:ln w="9525">
            <a:noFill/>
            <a:miter lim="800000"/>
            <a:headEnd/>
            <a:tailEnd/>
          </a:ln>
        </p:spPr>
      </p:pic>
    </p:spTree>
    <p:extLst>
      <p:ext uri="{BB962C8B-B14F-4D97-AF65-F5344CB8AC3E}">
        <p14:creationId xmlns:p14="http://schemas.microsoft.com/office/powerpoint/2010/main" val="1285346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292100"/>
            <a:ext cx="8260672" cy="1460500"/>
          </a:xfrm>
        </p:spPr>
        <p:txBody>
          <a:bodyPr>
            <a:normAutofit fontScale="90000"/>
          </a:bodyPr>
          <a:lstStyle/>
          <a:p>
            <a:r>
              <a:rPr lang="en-US" b="1" dirty="0" smtClean="0">
                <a:solidFill>
                  <a:srgbClr val="FF0000"/>
                </a:solidFill>
              </a:rPr>
              <a:t>PART 3</a:t>
            </a:r>
            <a:br>
              <a:rPr lang="en-US" b="1" dirty="0" smtClean="0">
                <a:solidFill>
                  <a:srgbClr val="FF0000"/>
                </a:solidFill>
              </a:rPr>
            </a:br>
            <a:r>
              <a:rPr lang="en-US" b="1" dirty="0" smtClean="0">
                <a:solidFill>
                  <a:srgbClr val="FF0000"/>
                </a:solidFill>
              </a:rPr>
              <a:t>Trends: EXAMPLES OF ICT SYSTEMS IN USE FOR DRM</a:t>
            </a:r>
            <a:endParaRPr lang="en-US" b="1" dirty="0">
              <a:solidFill>
                <a:srgbClr val="FF0000"/>
              </a:solidFill>
            </a:endParaRPr>
          </a:p>
        </p:txBody>
      </p:sp>
      <p:sp>
        <p:nvSpPr>
          <p:cNvPr id="3" name="Content Placeholder 2"/>
          <p:cNvSpPr>
            <a:spLocks noGrp="1"/>
          </p:cNvSpPr>
          <p:nvPr>
            <p:ph idx="1"/>
          </p:nvPr>
        </p:nvSpPr>
        <p:spPr>
          <a:xfrm>
            <a:off x="457200" y="2209800"/>
            <a:ext cx="8229600" cy="3916363"/>
          </a:xfrm>
        </p:spPr>
        <p:txBody>
          <a:bodyPr/>
          <a:lstStyle/>
          <a:p>
            <a:r>
              <a:rPr lang="en-US" dirty="0" smtClean="0"/>
              <a:t>ICTs in Disaster Prevention &amp; Mitigation</a:t>
            </a:r>
          </a:p>
          <a:p>
            <a:r>
              <a:rPr lang="en-US" dirty="0" smtClean="0"/>
              <a:t>ICTs in Disaster Preparedness</a:t>
            </a:r>
          </a:p>
          <a:p>
            <a:r>
              <a:rPr lang="en-US" dirty="0" smtClean="0"/>
              <a:t>ICTs in Disaster Response</a:t>
            </a:r>
          </a:p>
          <a:p>
            <a:r>
              <a:rPr lang="en-US" dirty="0" smtClean="0"/>
              <a:t>ICTs for Disaster Recovery</a:t>
            </a:r>
          </a:p>
          <a:p>
            <a:endParaRPr lang="en-US" dirty="0"/>
          </a:p>
        </p:txBody>
      </p:sp>
    </p:spTree>
    <p:extLst>
      <p:ext uri="{BB962C8B-B14F-4D97-AF65-F5344CB8AC3E}">
        <p14:creationId xmlns:p14="http://schemas.microsoft.com/office/powerpoint/2010/main" val="345863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Disaster prevention &amp; mitigation</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b="1" dirty="0" smtClean="0"/>
              <a:t>PROJECT NOAH </a:t>
            </a:r>
            <a:r>
              <a:rPr lang="en-US" dirty="0" smtClean="0"/>
              <a:t>(</a:t>
            </a:r>
            <a:r>
              <a:rPr lang="en-US" dirty="0"/>
              <a:t>Nationwide Operational Assessment of </a:t>
            </a:r>
            <a:r>
              <a:rPr lang="en-US" dirty="0" smtClean="0"/>
              <a:t>Hazards) :</a:t>
            </a:r>
          </a:p>
          <a:p>
            <a:endParaRPr lang="en-US" dirty="0"/>
          </a:p>
          <a:p>
            <a:pPr lvl="1"/>
            <a:r>
              <a:rPr lang="en-US" dirty="0" smtClean="0"/>
              <a:t>a government multidisciplinary research unit . </a:t>
            </a:r>
            <a:endParaRPr lang="en-US" dirty="0"/>
          </a:p>
          <a:p>
            <a:pPr marL="411480" lvl="1" indent="0">
              <a:buNone/>
            </a:pPr>
            <a:endParaRPr lang="en-US" dirty="0"/>
          </a:p>
          <a:p>
            <a:pPr lvl="1"/>
            <a:r>
              <a:rPr lang="en-US" dirty="0"/>
              <a:t>It seeks to assist the country in disaster risk reduction and management, climate change adaptation and mitigation </a:t>
            </a:r>
            <a:r>
              <a:rPr lang="en-US" dirty="0" smtClean="0"/>
              <a:t>efforts by </a:t>
            </a:r>
            <a:r>
              <a:rPr lang="en-US" dirty="0"/>
              <a:t>undertaking advanced </a:t>
            </a:r>
            <a:r>
              <a:rPr lang="en-US" b="1" dirty="0"/>
              <a:t>disaster science </a:t>
            </a:r>
            <a:r>
              <a:rPr lang="en-US" dirty="0"/>
              <a:t>research and comprehensive and multidisciplinary assessment of </a:t>
            </a:r>
            <a:r>
              <a:rPr lang="en-US" dirty="0" smtClean="0"/>
              <a:t>hazards.</a:t>
            </a:r>
          </a:p>
          <a:p>
            <a:pPr marL="411480" lvl="1" indent="0">
              <a:buNone/>
            </a:pPr>
            <a:r>
              <a:rPr lang="en-US" dirty="0" smtClean="0"/>
              <a:t> </a:t>
            </a:r>
            <a:endParaRPr lang="en-US" dirty="0"/>
          </a:p>
          <a:p>
            <a:pPr lvl="1"/>
            <a:endParaRPr lang="en-US" dirty="0"/>
          </a:p>
          <a:p>
            <a:endParaRPr lang="en-US" dirty="0" smtClean="0"/>
          </a:p>
          <a:p>
            <a:pPr marL="114300" indent="0">
              <a:buNone/>
            </a:pPr>
            <a:endParaRPr lang="en-US" dirty="0" smtClean="0"/>
          </a:p>
          <a:p>
            <a:pPr marL="114300" indent="0">
              <a:buNone/>
            </a:pPr>
            <a:endParaRPr lang="en-US" dirty="0"/>
          </a:p>
        </p:txBody>
      </p:sp>
      <p:pic>
        <p:nvPicPr>
          <p:cNvPr id="4" name="Picture 3" descr="projectNo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365" y="1752600"/>
            <a:ext cx="2193635" cy="2193635"/>
          </a:xfrm>
          <a:prstGeom prst="rect">
            <a:avLst/>
          </a:prstGeom>
        </p:spPr>
      </p:pic>
    </p:spTree>
    <p:extLst>
      <p:ext uri="{BB962C8B-B14F-4D97-AF65-F5344CB8AC3E}">
        <p14:creationId xmlns:p14="http://schemas.microsoft.com/office/powerpoint/2010/main" val="3972492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a:t>
            </a:r>
            <a:endParaRPr lang="en-US" dirty="0"/>
          </a:p>
        </p:txBody>
      </p:sp>
      <p:sp>
        <p:nvSpPr>
          <p:cNvPr id="3" name="Content Placeholder 2"/>
          <p:cNvSpPr>
            <a:spLocks noGrp="1"/>
          </p:cNvSpPr>
          <p:nvPr>
            <p:ph idx="1"/>
          </p:nvPr>
        </p:nvSpPr>
        <p:spPr/>
        <p:txBody>
          <a:bodyPr/>
          <a:lstStyle/>
          <a:p>
            <a:r>
              <a:rPr lang="en-US" dirty="0"/>
              <a:t>A serious disruption of the functioning of a community or a society involving widespread human, material, economic or environmental losses and impacts, which exceeds the ability of the affected community or society to cope using its own resources. </a:t>
            </a:r>
            <a:endParaRPr lang="en-US" dirty="0" smtClean="0"/>
          </a:p>
          <a:p>
            <a:endParaRPr lang="en-US" dirty="0"/>
          </a:p>
          <a:p>
            <a:r>
              <a:rPr lang="en-US" dirty="0" smtClean="0"/>
              <a:t>Natural or Man-made (i.e. terrorism)</a:t>
            </a:r>
            <a:endParaRPr lang="en-US" dirty="0"/>
          </a:p>
          <a:p>
            <a:endParaRPr lang="en-US" dirty="0"/>
          </a:p>
        </p:txBody>
      </p:sp>
    </p:spTree>
    <p:extLst>
      <p:ext uri="{BB962C8B-B14F-4D97-AF65-F5344CB8AC3E}">
        <p14:creationId xmlns:p14="http://schemas.microsoft.com/office/powerpoint/2010/main" val="620395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Disaster prevention &amp; mitigation</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b="1" dirty="0" smtClean="0"/>
              <a:t>PROJECT NOAH </a:t>
            </a:r>
            <a:r>
              <a:rPr lang="en-US" dirty="0" smtClean="0"/>
              <a:t>(</a:t>
            </a:r>
            <a:r>
              <a:rPr lang="en-US" dirty="0"/>
              <a:t>Nationwide Operational Assessment of </a:t>
            </a:r>
            <a:r>
              <a:rPr lang="en-US" dirty="0" smtClean="0"/>
              <a:t>Hazards) :</a:t>
            </a:r>
          </a:p>
          <a:p>
            <a:pPr lvl="1"/>
            <a:r>
              <a:rPr lang="en-US" dirty="0" err="1"/>
              <a:t>Hydromet</a:t>
            </a:r>
            <a:r>
              <a:rPr lang="en-US" dirty="0"/>
              <a:t> Sensors Development</a:t>
            </a:r>
          </a:p>
          <a:p>
            <a:pPr lvl="1"/>
            <a:r>
              <a:rPr lang="en-US" dirty="0"/>
              <a:t>DREAM-LIDAR 3-D mapping Project</a:t>
            </a:r>
          </a:p>
          <a:p>
            <a:pPr lvl="1"/>
            <a:r>
              <a:rPr lang="en-US" dirty="0" smtClean="0"/>
              <a:t>Flood </a:t>
            </a:r>
            <a:r>
              <a:rPr lang="en-US" dirty="0"/>
              <a:t>NET- Flood Modeling Project</a:t>
            </a:r>
          </a:p>
          <a:p>
            <a:pPr lvl="1"/>
            <a:r>
              <a:rPr lang="en-US" dirty="0"/>
              <a:t>Hazards Information Media</a:t>
            </a:r>
          </a:p>
          <a:p>
            <a:pPr lvl="1"/>
            <a:r>
              <a:rPr lang="en-US" dirty="0"/>
              <a:t>Enhancing Geo-Hazards Mapping through LIDAR</a:t>
            </a:r>
          </a:p>
          <a:p>
            <a:pPr lvl="1"/>
            <a:r>
              <a:rPr lang="en-US" dirty="0"/>
              <a:t>Doppler System Development</a:t>
            </a:r>
          </a:p>
          <a:p>
            <a:pPr lvl="1"/>
            <a:r>
              <a:rPr lang="en-US" dirty="0"/>
              <a:t>Landslide Sensors Development Project</a:t>
            </a:r>
          </a:p>
          <a:p>
            <a:pPr lvl="1"/>
            <a:r>
              <a:rPr lang="en-US" dirty="0"/>
              <a:t>Storm Surge Inundation Mapping </a:t>
            </a:r>
            <a:r>
              <a:rPr lang="en-US" dirty="0" smtClean="0"/>
              <a:t>Project.</a:t>
            </a:r>
            <a:endParaRPr lang="en-US" dirty="0"/>
          </a:p>
          <a:p>
            <a:pPr lvl="1"/>
            <a:r>
              <a:rPr lang="en-US" dirty="0"/>
              <a:t>Weather Information – Integration for System Enhancement (WISE)</a:t>
            </a:r>
          </a:p>
          <a:p>
            <a:endParaRPr lang="en-US" dirty="0"/>
          </a:p>
        </p:txBody>
      </p:sp>
      <p:pic>
        <p:nvPicPr>
          <p:cNvPr id="4" name="Picture 3" descr="projectNoa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365" y="1752600"/>
            <a:ext cx="2193635" cy="2193635"/>
          </a:xfrm>
          <a:prstGeom prst="rect">
            <a:avLst/>
          </a:prstGeom>
        </p:spPr>
      </p:pic>
    </p:spTree>
    <p:extLst>
      <p:ext uri="{BB962C8B-B14F-4D97-AF65-F5344CB8AC3E}">
        <p14:creationId xmlns:p14="http://schemas.microsoft.com/office/powerpoint/2010/main" val="1569604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NOAH</a:t>
            </a:r>
            <a:endParaRPr lang="en-US" dirty="0"/>
          </a:p>
        </p:txBody>
      </p:sp>
      <p:pic>
        <p:nvPicPr>
          <p:cNvPr id="4" name="Picture 3" descr="DOST Project Noa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27" y="1305860"/>
            <a:ext cx="8656618" cy="5552140"/>
          </a:xfrm>
          <a:prstGeom prst="rect">
            <a:avLst/>
          </a:prstGeom>
        </p:spPr>
      </p:pic>
    </p:spTree>
    <p:extLst>
      <p:ext uri="{BB962C8B-B14F-4D97-AF65-F5344CB8AC3E}">
        <p14:creationId xmlns:p14="http://schemas.microsoft.com/office/powerpoint/2010/main" val="3212857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Flood hazard map</a:t>
            </a:r>
            <a:br>
              <a:rPr lang="en-US" dirty="0" smtClean="0"/>
            </a:br>
            <a:r>
              <a:rPr lang="en-US" sz="1600" dirty="0" smtClean="0"/>
              <a:t>(</a:t>
            </a:r>
            <a:r>
              <a:rPr lang="en-US" sz="1600" dirty="0" err="1" smtClean="0"/>
              <a:t>sourcE</a:t>
            </a:r>
            <a:r>
              <a:rPr lang="en-US" sz="1600" dirty="0" smtClean="0"/>
              <a:t>: </a:t>
            </a:r>
            <a:r>
              <a:rPr lang="en-US" sz="1600" dirty="0" err="1" smtClean="0"/>
              <a:t>Nababaha.com</a:t>
            </a:r>
            <a:r>
              <a:rPr lang="en-US" sz="1600" dirty="0" smtClean="0"/>
              <a:t>)</a:t>
            </a:r>
            <a:endParaRPr lang="en-US" sz="1600" dirty="0"/>
          </a:p>
        </p:txBody>
      </p:sp>
      <p:pic>
        <p:nvPicPr>
          <p:cNvPr id="4" name="Content Placeholder 3" descr="MM Flood Hazard map.tiff"/>
          <p:cNvPicPr>
            <a:picLocks noGrp="1" noChangeAspect="1"/>
          </p:cNvPicPr>
          <p:nvPr>
            <p:ph idx="1"/>
          </p:nvPr>
        </p:nvPicPr>
        <p:blipFill>
          <a:blip r:embed="rId3">
            <a:extLst>
              <a:ext uri="{28A0092B-C50C-407E-A947-70E740481C1C}">
                <a14:useLocalDpi xmlns:a14="http://schemas.microsoft.com/office/drawing/2010/main" val="0"/>
              </a:ext>
            </a:extLst>
          </a:blip>
          <a:srcRect t="9307" b="9307"/>
          <a:stretch>
            <a:fillRect/>
          </a:stretch>
        </p:blipFill>
        <p:spPr/>
      </p:pic>
    </p:spTree>
    <p:extLst>
      <p:ext uri="{BB962C8B-B14F-4D97-AF65-F5344CB8AC3E}">
        <p14:creationId xmlns:p14="http://schemas.microsoft.com/office/powerpoint/2010/main" val="1433297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Relevance </a:t>
            </a:r>
            <a:endParaRPr lang="en-US" dirty="0"/>
          </a:p>
        </p:txBody>
      </p:sp>
      <p:sp>
        <p:nvSpPr>
          <p:cNvPr id="3" name="Content Placeholder 2"/>
          <p:cNvSpPr>
            <a:spLocks noGrp="1"/>
          </p:cNvSpPr>
          <p:nvPr>
            <p:ph idx="1"/>
          </p:nvPr>
        </p:nvSpPr>
        <p:spPr/>
        <p:txBody>
          <a:bodyPr>
            <a:normAutofit/>
          </a:bodyPr>
          <a:lstStyle/>
          <a:p>
            <a:r>
              <a:rPr lang="en-US" dirty="0" smtClean="0"/>
              <a:t>These </a:t>
            </a:r>
            <a:r>
              <a:rPr lang="en-US" dirty="0"/>
              <a:t>hazard maps are indicative inundation maps for large flood events and useful only for knowing where not to be during extremely heavy rainfall. </a:t>
            </a:r>
            <a:endParaRPr lang="en-US" dirty="0" smtClean="0"/>
          </a:p>
          <a:p>
            <a:endParaRPr lang="en-US" dirty="0"/>
          </a:p>
          <a:p>
            <a:r>
              <a:rPr lang="en-US" dirty="0" smtClean="0"/>
              <a:t>For </a:t>
            </a:r>
            <a:r>
              <a:rPr lang="en-US" dirty="0"/>
              <a:t>local governments, </a:t>
            </a:r>
            <a:r>
              <a:rPr lang="en-US" dirty="0" smtClean="0"/>
              <a:t>flood </a:t>
            </a:r>
            <a:r>
              <a:rPr lang="en-US" dirty="0"/>
              <a:t>hazard maps can be used for </a:t>
            </a:r>
            <a:r>
              <a:rPr lang="en-US" b="1" dirty="0"/>
              <a:t>localized emergency response </a:t>
            </a:r>
            <a:r>
              <a:rPr lang="en-US" dirty="0"/>
              <a:t>(i.e. evacuation and access routes, road closures, siting of key rescue facilities) and for urban planning. </a:t>
            </a:r>
            <a:endParaRPr lang="en-US" dirty="0" smtClean="0"/>
          </a:p>
          <a:p>
            <a:pPr marL="114300" indent="0">
              <a:buNone/>
            </a:pPr>
            <a:r>
              <a:rPr lang="en-US" dirty="0" smtClean="0"/>
              <a:t>. </a:t>
            </a:r>
            <a:endParaRPr lang="en-US" dirty="0"/>
          </a:p>
          <a:p>
            <a:endParaRPr lang="en-US" dirty="0"/>
          </a:p>
          <a:p>
            <a:endParaRPr lang="en-US" dirty="0"/>
          </a:p>
        </p:txBody>
      </p:sp>
    </p:spTree>
    <p:extLst>
      <p:ext uri="{BB962C8B-B14F-4D97-AF65-F5344CB8AC3E}">
        <p14:creationId xmlns:p14="http://schemas.microsoft.com/office/powerpoint/2010/main" val="1201163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Achievements</a:t>
            </a:r>
            <a:endParaRPr lang="en-US" dirty="0"/>
          </a:p>
        </p:txBody>
      </p:sp>
      <p:sp>
        <p:nvSpPr>
          <p:cNvPr id="3" name="Content Placeholder 2"/>
          <p:cNvSpPr>
            <a:spLocks noGrp="1"/>
          </p:cNvSpPr>
          <p:nvPr>
            <p:ph idx="1"/>
          </p:nvPr>
        </p:nvSpPr>
        <p:spPr/>
        <p:txBody>
          <a:bodyPr>
            <a:normAutofit/>
          </a:bodyPr>
          <a:lstStyle/>
          <a:p>
            <a:pPr marL="114300" indent="0">
              <a:buNone/>
            </a:pPr>
            <a:endParaRPr lang="en-US" dirty="0" smtClean="0"/>
          </a:p>
          <a:p>
            <a:r>
              <a:rPr lang="en-US" dirty="0" smtClean="0"/>
              <a:t>By undertaking </a:t>
            </a:r>
            <a:r>
              <a:rPr lang="en-US" dirty="0"/>
              <a:t>advanced disaster science research and comprehensive and multidisciplinary assessment of hazards. </a:t>
            </a:r>
            <a:endParaRPr lang="en-US" dirty="0" smtClean="0"/>
          </a:p>
          <a:p>
            <a:endParaRPr lang="en-US" dirty="0"/>
          </a:p>
          <a:p>
            <a:r>
              <a:rPr lang="en-US" dirty="0" smtClean="0"/>
              <a:t>The result was the development of accessible </a:t>
            </a:r>
            <a:r>
              <a:rPr lang="en-US" dirty="0"/>
              <a:t>tools  </a:t>
            </a:r>
            <a:r>
              <a:rPr lang="en-US" dirty="0" smtClean="0"/>
              <a:t>which were relevant </a:t>
            </a:r>
            <a:r>
              <a:rPr lang="en-US" dirty="0"/>
              <a:t>for local government units, community leaders, policy makers, planners, and families to prevent and mitigate disasters.</a:t>
            </a:r>
            <a:endParaRPr lang="en-US" dirty="0" smtClean="0"/>
          </a:p>
          <a:p>
            <a:endParaRPr lang="en-US" dirty="0"/>
          </a:p>
        </p:txBody>
      </p:sp>
    </p:spTree>
    <p:extLst>
      <p:ext uri="{BB962C8B-B14F-4D97-AF65-F5344CB8AC3E}">
        <p14:creationId xmlns:p14="http://schemas.microsoft.com/office/powerpoint/2010/main" val="216754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Achievements</a:t>
            </a:r>
          </a:p>
        </p:txBody>
      </p:sp>
      <p:sp>
        <p:nvSpPr>
          <p:cNvPr id="3" name="Content Placeholder 2"/>
          <p:cNvSpPr>
            <a:spLocks noGrp="1"/>
          </p:cNvSpPr>
          <p:nvPr>
            <p:ph idx="1"/>
          </p:nvPr>
        </p:nvSpPr>
        <p:spPr/>
        <p:txBody>
          <a:bodyPr/>
          <a:lstStyle/>
          <a:p>
            <a:r>
              <a:rPr lang="en-US" dirty="0"/>
              <a:t>NOAH helped raise Filipinos' awareness of natural hazards </a:t>
            </a:r>
          </a:p>
          <a:p>
            <a:endParaRPr lang="en-US" dirty="0"/>
          </a:p>
          <a:p>
            <a:r>
              <a:rPr lang="en-US" dirty="0"/>
              <a:t>Increased awareness of disaster risk is key to cultivating a culture of preparedness and reducing the catastrophic impacts of extreme hazard events. </a:t>
            </a:r>
          </a:p>
          <a:p>
            <a:endParaRPr lang="en-US" dirty="0"/>
          </a:p>
        </p:txBody>
      </p:sp>
    </p:spTree>
    <p:extLst>
      <p:ext uri="{BB962C8B-B14F-4D97-AF65-F5344CB8AC3E}">
        <p14:creationId xmlns:p14="http://schemas.microsoft.com/office/powerpoint/2010/main" val="65378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Disaster preparedness</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OCD’s Disaster Information for National Awareness (Project DINA)</a:t>
            </a:r>
          </a:p>
          <a:p>
            <a:endParaRPr lang="en-US" b="1" dirty="0" smtClean="0"/>
          </a:p>
          <a:p>
            <a:r>
              <a:rPr lang="en-US" b="1" dirty="0" smtClean="0"/>
              <a:t>PAGASA’s Weather Forecasting Systems</a:t>
            </a:r>
          </a:p>
          <a:p>
            <a:pPr lvl="1"/>
            <a:r>
              <a:rPr lang="en-US" dirty="0" smtClean="0"/>
              <a:t>Rainfall Warning</a:t>
            </a:r>
          </a:p>
          <a:p>
            <a:pPr lvl="1"/>
            <a:r>
              <a:rPr lang="en-US" dirty="0" smtClean="0"/>
              <a:t>Thunderstorm Warning</a:t>
            </a:r>
          </a:p>
          <a:p>
            <a:pPr lvl="1"/>
            <a:r>
              <a:rPr lang="en-US" dirty="0" smtClean="0"/>
              <a:t>Early Warning and Monitoring for Flood</a:t>
            </a:r>
          </a:p>
          <a:p>
            <a:pPr lvl="1"/>
            <a:endParaRPr lang="en-US" dirty="0" smtClean="0"/>
          </a:p>
          <a:p>
            <a:r>
              <a:rPr lang="en-US" dirty="0" smtClean="0"/>
              <a:t>National cellphone broadcast system (Mobile Technology)</a:t>
            </a:r>
          </a:p>
          <a:p>
            <a:endParaRPr lang="en-US" dirty="0"/>
          </a:p>
        </p:txBody>
      </p:sp>
    </p:spTree>
    <p:extLst>
      <p:ext uri="{BB962C8B-B14F-4D97-AF65-F5344CB8AC3E}">
        <p14:creationId xmlns:p14="http://schemas.microsoft.com/office/powerpoint/2010/main" val="2717862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DINA</a:t>
            </a:r>
            <a:endParaRPr lang="en-US" dirty="0"/>
          </a:p>
        </p:txBody>
      </p:sp>
      <p:pic>
        <p:nvPicPr>
          <p:cNvPr id="4" name="Picture 3" descr="Project DIN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06" y="1401006"/>
            <a:ext cx="8702791" cy="5612198"/>
          </a:xfrm>
          <a:prstGeom prst="rect">
            <a:avLst/>
          </a:prstGeom>
        </p:spPr>
      </p:pic>
    </p:spTree>
    <p:extLst>
      <p:ext uri="{BB962C8B-B14F-4D97-AF65-F5344CB8AC3E}">
        <p14:creationId xmlns:p14="http://schemas.microsoft.com/office/powerpoint/2010/main" val="2424362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pic>
        <p:nvPicPr>
          <p:cNvPr id="6" name="Picture 5" descr="PAGASA Data Flow.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936" y="1570372"/>
            <a:ext cx="7122930" cy="5176449"/>
          </a:xfrm>
          <a:prstGeom prst="rect">
            <a:avLst/>
          </a:prstGeom>
        </p:spPr>
      </p:pic>
    </p:spTree>
    <p:extLst>
      <p:ext uri="{BB962C8B-B14F-4D97-AF65-F5344CB8AC3E}">
        <p14:creationId xmlns:p14="http://schemas.microsoft.com/office/powerpoint/2010/main" val="4224495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pic>
        <p:nvPicPr>
          <p:cNvPr id="3" name="Picture 2" descr="PAGASA 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31" y="1601259"/>
            <a:ext cx="6550592" cy="4851999"/>
          </a:xfrm>
          <a:prstGeom prst="rect">
            <a:avLst/>
          </a:prstGeom>
        </p:spPr>
      </p:pic>
    </p:spTree>
    <p:extLst>
      <p:ext uri="{BB962C8B-B14F-4D97-AF65-F5344CB8AC3E}">
        <p14:creationId xmlns:p14="http://schemas.microsoft.com/office/powerpoint/2010/main" val="3644133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Risk</a:t>
            </a:r>
            <a:endParaRPr lang="en-US" dirty="0"/>
          </a:p>
        </p:txBody>
      </p:sp>
      <p:sp>
        <p:nvSpPr>
          <p:cNvPr id="3" name="Content Placeholder 2"/>
          <p:cNvSpPr>
            <a:spLocks noGrp="1"/>
          </p:cNvSpPr>
          <p:nvPr>
            <p:ph idx="1"/>
          </p:nvPr>
        </p:nvSpPr>
        <p:spPr/>
        <p:txBody>
          <a:bodyPr/>
          <a:lstStyle/>
          <a:p>
            <a:r>
              <a:rPr lang="en-US" dirty="0"/>
              <a:t>Disaster risk is a combination of potential hazards, existing vulnerabilities, and capacities to cope with a disaster event. </a:t>
            </a:r>
            <a:endParaRPr lang="en-US" dirty="0" smtClean="0"/>
          </a:p>
          <a:p>
            <a:endParaRPr lang="en-US" dirty="0"/>
          </a:p>
          <a:p>
            <a:r>
              <a:rPr lang="en-US" dirty="0" smtClean="0"/>
              <a:t>A </a:t>
            </a:r>
            <a:r>
              <a:rPr lang="en-US" dirty="0"/>
              <a:t>disaster occurs when a vulnerable community is exposed to a hazard (e.g. flood, earthquake, typhoon) and is unable to cope with the impact. </a:t>
            </a:r>
          </a:p>
          <a:p>
            <a:endParaRPr lang="en-US" dirty="0"/>
          </a:p>
        </p:txBody>
      </p:sp>
    </p:spTree>
    <p:extLst>
      <p:ext uri="{BB962C8B-B14F-4D97-AF65-F5344CB8AC3E}">
        <p14:creationId xmlns:p14="http://schemas.microsoft.com/office/powerpoint/2010/main" val="252391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pic>
        <p:nvPicPr>
          <p:cNvPr id="3" name="Picture 2" descr="PAGASA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732" y="1734626"/>
            <a:ext cx="6854646" cy="5079636"/>
          </a:xfrm>
          <a:prstGeom prst="rect">
            <a:avLst/>
          </a:prstGeom>
        </p:spPr>
      </p:pic>
    </p:spTree>
    <p:extLst>
      <p:ext uri="{BB962C8B-B14F-4D97-AF65-F5344CB8AC3E}">
        <p14:creationId xmlns:p14="http://schemas.microsoft.com/office/powerpoint/2010/main" val="3644133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pic>
        <p:nvPicPr>
          <p:cNvPr id="6" name="Picture 5" descr="RAinwarning support syste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760" y="1617480"/>
            <a:ext cx="6765219" cy="5057958"/>
          </a:xfrm>
          <a:prstGeom prst="rect">
            <a:avLst/>
          </a:prstGeom>
        </p:spPr>
      </p:pic>
      <p:sp>
        <p:nvSpPr>
          <p:cNvPr id="7" name="TextBox 6"/>
          <p:cNvSpPr txBox="1"/>
          <p:nvPr/>
        </p:nvSpPr>
        <p:spPr>
          <a:xfrm>
            <a:off x="6594188" y="2110842"/>
            <a:ext cx="2092612" cy="1200329"/>
          </a:xfrm>
          <a:prstGeom prst="rect">
            <a:avLst/>
          </a:prstGeom>
          <a:noFill/>
        </p:spPr>
        <p:txBody>
          <a:bodyPr wrap="square" rtlCol="0">
            <a:spAutoFit/>
          </a:bodyPr>
          <a:lstStyle/>
          <a:p>
            <a:r>
              <a:rPr lang="en-US" b="1" dirty="0" smtClean="0">
                <a:solidFill>
                  <a:srgbClr val="FF0000"/>
                </a:solidFill>
              </a:rPr>
              <a:t>Example:</a:t>
            </a:r>
          </a:p>
          <a:p>
            <a:r>
              <a:rPr lang="en-US" b="1" dirty="0" smtClean="0">
                <a:solidFill>
                  <a:srgbClr val="FF0000"/>
                </a:solidFill>
              </a:rPr>
              <a:t>National Cell Broadcast System</a:t>
            </a:r>
            <a:endParaRPr lang="en-US" b="1" dirty="0">
              <a:solidFill>
                <a:srgbClr val="FF0000"/>
              </a:solidFill>
            </a:endParaRPr>
          </a:p>
        </p:txBody>
      </p:sp>
    </p:spTree>
    <p:extLst>
      <p:ext uri="{BB962C8B-B14F-4D97-AF65-F5344CB8AC3E}">
        <p14:creationId xmlns:p14="http://schemas.microsoft.com/office/powerpoint/2010/main" val="16262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DISASTER RESPONSE</a:t>
            </a:r>
            <a:endParaRPr lang="en-US" dirty="0">
              <a:solidFill>
                <a:srgbClr val="FF0000"/>
              </a:solidFill>
            </a:endParaRPr>
          </a:p>
        </p:txBody>
      </p:sp>
      <p:sp>
        <p:nvSpPr>
          <p:cNvPr id="3" name="Content Placeholder 2"/>
          <p:cNvSpPr>
            <a:spLocks noGrp="1"/>
          </p:cNvSpPr>
          <p:nvPr>
            <p:ph idx="1"/>
          </p:nvPr>
        </p:nvSpPr>
        <p:spPr/>
        <p:txBody>
          <a:bodyPr/>
          <a:lstStyle/>
          <a:p>
            <a:r>
              <a:rPr lang="en-US" i="1" dirty="0" smtClean="0"/>
              <a:t>NDRRMC’s </a:t>
            </a:r>
            <a:r>
              <a:rPr lang="en-US" i="1" dirty="0"/>
              <a:t>Intelligent Operations Center (IOC)	</a:t>
            </a:r>
            <a:r>
              <a:rPr lang="en-US" i="1" dirty="0" smtClean="0"/>
              <a:t>  </a:t>
            </a:r>
          </a:p>
          <a:p>
            <a:r>
              <a:rPr lang="en-US" i="1" dirty="0" smtClean="0"/>
              <a:t>Government </a:t>
            </a:r>
            <a:r>
              <a:rPr lang="en-US" i="1" dirty="0"/>
              <a:t>Emergency Communication </a:t>
            </a:r>
            <a:r>
              <a:rPr lang="en-US" i="1" dirty="0" smtClean="0"/>
              <a:t>Program</a:t>
            </a:r>
          </a:p>
          <a:p>
            <a:r>
              <a:rPr lang="en-US" i="1" dirty="0" smtClean="0"/>
              <a:t>Resilient </a:t>
            </a:r>
            <a:r>
              <a:rPr lang="en-US" i="1" dirty="0"/>
              <a:t>Networks and Reconfigurable IS for Rapidly Deployable Disaster </a:t>
            </a:r>
            <a:r>
              <a:rPr lang="en-US" i="1" dirty="0" smtClean="0"/>
              <a:t>Response</a:t>
            </a:r>
          </a:p>
          <a:p>
            <a:r>
              <a:rPr lang="en-US" i="1" dirty="0" smtClean="0"/>
              <a:t>  </a:t>
            </a:r>
            <a:r>
              <a:rPr lang="en-US" i="1" dirty="0"/>
              <a:t>NDRMO National Text Blast System	</a:t>
            </a:r>
            <a:endParaRPr lang="en-PH" i="1" dirty="0"/>
          </a:p>
          <a:p>
            <a:r>
              <a:rPr lang="en-US" i="1" dirty="0"/>
              <a:t>  </a:t>
            </a:r>
            <a:r>
              <a:rPr lang="en-US" i="1" dirty="0" err="1"/>
              <a:t>eBayanihan</a:t>
            </a:r>
            <a:r>
              <a:rPr lang="en-US" i="1" dirty="0"/>
              <a:t> Project	</a:t>
            </a:r>
            <a:endParaRPr lang="en-US" i="1" dirty="0" smtClean="0"/>
          </a:p>
          <a:p>
            <a:r>
              <a:rPr lang="en-US" dirty="0" smtClean="0"/>
              <a:t> “</a:t>
            </a:r>
            <a:r>
              <a:rPr lang="en-US" dirty="0" err="1"/>
              <a:t>Batingaw</a:t>
            </a:r>
            <a:r>
              <a:rPr lang="en-US" dirty="0"/>
              <a:t>” Mobile App</a:t>
            </a:r>
            <a:r>
              <a:rPr lang="en-PH" dirty="0"/>
              <a:t> </a:t>
            </a:r>
            <a:endParaRPr lang="en-US" dirty="0"/>
          </a:p>
        </p:txBody>
      </p:sp>
    </p:spTree>
    <p:extLst>
      <p:ext uri="{BB962C8B-B14F-4D97-AF65-F5344CB8AC3E}">
        <p14:creationId xmlns:p14="http://schemas.microsoft.com/office/powerpoint/2010/main" val="3147020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DISASTER RECOVERY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Faith</a:t>
            </a:r>
          </a:p>
          <a:p>
            <a:r>
              <a:rPr lang="en-US" dirty="0" err="1" smtClean="0"/>
              <a:t>eMPATHY</a:t>
            </a:r>
            <a:endParaRPr lang="en-US" dirty="0" smtClean="0"/>
          </a:p>
          <a:p>
            <a:r>
              <a:rPr lang="en-US" dirty="0" err="1" smtClean="0"/>
              <a:t>Igov</a:t>
            </a:r>
            <a:r>
              <a:rPr lang="en-US" dirty="0" smtClean="0"/>
              <a:t> Phil</a:t>
            </a:r>
          </a:p>
          <a:p>
            <a:endParaRPr lang="en-US" dirty="0"/>
          </a:p>
        </p:txBody>
      </p:sp>
    </p:spTree>
    <p:extLst>
      <p:ext uri="{BB962C8B-B14F-4D97-AF65-F5344CB8AC3E}">
        <p14:creationId xmlns:p14="http://schemas.microsoft.com/office/powerpoint/2010/main" val="166397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ICT Resilience in the Philippines : Challenges</a:t>
            </a:r>
            <a:endParaRPr lang="en-US" dirty="0"/>
          </a:p>
        </p:txBody>
      </p:sp>
      <p:sp>
        <p:nvSpPr>
          <p:cNvPr id="3" name="Content Placeholder 2"/>
          <p:cNvSpPr>
            <a:spLocks noGrp="1"/>
          </p:cNvSpPr>
          <p:nvPr>
            <p:ph idx="1"/>
          </p:nvPr>
        </p:nvSpPr>
        <p:spPr>
          <a:xfrm>
            <a:off x="457200" y="1752600"/>
            <a:ext cx="8229600" cy="5105400"/>
          </a:xfrm>
        </p:spPr>
        <p:txBody>
          <a:bodyPr>
            <a:normAutofit/>
          </a:bodyPr>
          <a:lstStyle/>
          <a:p>
            <a:r>
              <a:rPr lang="en-US" b="1" dirty="0" smtClean="0"/>
              <a:t>ICT Resilience is still weak but is a work in progress</a:t>
            </a:r>
          </a:p>
          <a:p>
            <a:endParaRPr lang="en-US" dirty="0"/>
          </a:p>
          <a:p>
            <a:pPr lvl="1"/>
            <a:r>
              <a:rPr lang="en-US" dirty="0" smtClean="0"/>
              <a:t>ICT resilience is recognized but is not a priority</a:t>
            </a:r>
          </a:p>
          <a:p>
            <a:pPr lvl="1"/>
            <a:endParaRPr lang="en-US" dirty="0" smtClean="0"/>
          </a:p>
          <a:p>
            <a:pPr lvl="1"/>
            <a:r>
              <a:rPr lang="en-US" dirty="0" smtClean="0"/>
              <a:t>ICTs </a:t>
            </a:r>
            <a:r>
              <a:rPr lang="en-US" dirty="0"/>
              <a:t>operate within an external environment that consists of </a:t>
            </a:r>
            <a:r>
              <a:rPr lang="en-US" dirty="0" smtClean="0"/>
              <a:t> poor physical </a:t>
            </a:r>
            <a:r>
              <a:rPr lang="en-US" dirty="0"/>
              <a:t>infrastructure such as power and energy sources; and a </a:t>
            </a:r>
            <a:r>
              <a:rPr lang="en-US" dirty="0" smtClean="0"/>
              <a:t>weakly implemented legal </a:t>
            </a:r>
            <a:r>
              <a:rPr lang="en-US" dirty="0"/>
              <a:t>and regulatory framework. </a:t>
            </a:r>
            <a:endParaRPr lang="en-US" dirty="0" smtClean="0"/>
          </a:p>
          <a:p>
            <a:pPr lvl="1"/>
            <a:endParaRPr lang="en-US" dirty="0"/>
          </a:p>
          <a:p>
            <a:pPr lvl="2"/>
            <a:endParaRPr lang="en-US" dirty="0" smtClean="0"/>
          </a:p>
          <a:p>
            <a:pPr lvl="2"/>
            <a:endParaRPr lang="en-US" dirty="0"/>
          </a:p>
          <a:p>
            <a:endParaRPr lang="en-US" dirty="0"/>
          </a:p>
          <a:p>
            <a:endParaRPr lang="en-US" dirty="0"/>
          </a:p>
        </p:txBody>
      </p:sp>
    </p:spTree>
    <p:extLst>
      <p:ext uri="{BB962C8B-B14F-4D97-AF65-F5344CB8AC3E}">
        <p14:creationId xmlns:p14="http://schemas.microsoft.com/office/powerpoint/2010/main" val="2018709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ICT Resilience in the Philippines : Challenges</a:t>
            </a:r>
          </a:p>
        </p:txBody>
      </p:sp>
      <p:sp>
        <p:nvSpPr>
          <p:cNvPr id="3" name="Content Placeholder 2"/>
          <p:cNvSpPr>
            <a:spLocks noGrp="1"/>
          </p:cNvSpPr>
          <p:nvPr>
            <p:ph idx="1"/>
          </p:nvPr>
        </p:nvSpPr>
        <p:spPr/>
        <p:txBody>
          <a:bodyPr/>
          <a:lstStyle/>
          <a:p>
            <a:pPr lvl="1"/>
            <a:r>
              <a:rPr lang="en-US" dirty="0"/>
              <a:t>Technical challenges abound such as but not limited to </a:t>
            </a:r>
          </a:p>
          <a:p>
            <a:pPr lvl="3"/>
            <a:r>
              <a:rPr lang="en-US" sz="1900" b="1" dirty="0" err="1"/>
              <a:t>Interorperability</a:t>
            </a:r>
            <a:endParaRPr lang="en-US" sz="1900" b="1" dirty="0"/>
          </a:p>
          <a:p>
            <a:pPr lvl="3"/>
            <a:r>
              <a:rPr lang="en-US" sz="1900" b="1" dirty="0"/>
              <a:t>Weak to non existent government continuity plans </a:t>
            </a:r>
          </a:p>
          <a:p>
            <a:pPr lvl="3"/>
            <a:r>
              <a:rPr lang="en-US" sz="1900" b="1" dirty="0"/>
              <a:t>Technical and administrative redundancies  are few </a:t>
            </a:r>
          </a:p>
          <a:p>
            <a:pPr lvl="3"/>
            <a:r>
              <a:rPr lang="en-US" sz="1900" b="1" dirty="0"/>
              <a:t>Weak Planning : Infra and information standards need to be updated and implemented</a:t>
            </a:r>
          </a:p>
          <a:p>
            <a:pPr lvl="2"/>
            <a:endParaRPr lang="en-US" dirty="0"/>
          </a:p>
          <a:p>
            <a:pPr lvl="2"/>
            <a:r>
              <a:rPr lang="en-US" b="1" dirty="0"/>
              <a:t>In Systems (system cyber security)</a:t>
            </a:r>
          </a:p>
          <a:p>
            <a:pPr lvl="3"/>
            <a:r>
              <a:rPr lang="en-US" b="1" dirty="0"/>
              <a:t>Develop system back-up</a:t>
            </a:r>
          </a:p>
          <a:p>
            <a:pPr lvl="3"/>
            <a:r>
              <a:rPr lang="en-US" b="1" dirty="0"/>
              <a:t>Cyber security teams</a:t>
            </a:r>
          </a:p>
          <a:p>
            <a:endParaRPr lang="en-US" dirty="0"/>
          </a:p>
        </p:txBody>
      </p:sp>
    </p:spTree>
    <p:extLst>
      <p:ext uri="{BB962C8B-B14F-4D97-AF65-F5344CB8AC3E}">
        <p14:creationId xmlns:p14="http://schemas.microsoft.com/office/powerpoint/2010/main" val="1360577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 </a:t>
            </a:r>
            <a:r>
              <a:rPr lang="en-US" b="1" dirty="0" smtClean="0">
                <a:solidFill>
                  <a:srgbClr val="FF0000"/>
                </a:solidFill>
              </a:rPr>
              <a:t>recommendations</a:t>
            </a:r>
            <a:r>
              <a:rPr lang="en-US" b="1" dirty="0" smtClean="0">
                <a:solidFill>
                  <a:srgbClr val="FF0000"/>
                </a:solidFill>
              </a:rPr>
              <a:t> </a:t>
            </a:r>
            <a:endParaRPr lang="en-US" b="1" dirty="0">
              <a:solidFill>
                <a:srgbClr val="FF0000"/>
              </a:solidFill>
            </a:endParaRPr>
          </a:p>
        </p:txBody>
      </p:sp>
      <p:sp>
        <p:nvSpPr>
          <p:cNvPr id="3" name="Content Placeholder 2"/>
          <p:cNvSpPr>
            <a:spLocks noGrp="1"/>
          </p:cNvSpPr>
          <p:nvPr>
            <p:ph idx="1"/>
          </p:nvPr>
        </p:nvSpPr>
        <p:spPr>
          <a:xfrm>
            <a:off x="457200" y="1752600"/>
            <a:ext cx="8229600" cy="4943475"/>
          </a:xfrm>
        </p:spPr>
        <p:txBody>
          <a:bodyPr>
            <a:normAutofit/>
          </a:bodyPr>
          <a:lstStyle/>
          <a:p>
            <a:pPr lvl="0"/>
            <a:r>
              <a:rPr lang="en-US" b="1" dirty="0" smtClean="0"/>
              <a:t>Prioritizing and Investing in Resilience</a:t>
            </a:r>
          </a:p>
          <a:p>
            <a:pPr lvl="1"/>
            <a:r>
              <a:rPr lang="en-US" dirty="0" smtClean="0"/>
              <a:t>Integrate Resiliency in Policy</a:t>
            </a:r>
          </a:p>
          <a:p>
            <a:pPr lvl="2"/>
            <a:endParaRPr lang="en-US" dirty="0" smtClean="0"/>
          </a:p>
          <a:p>
            <a:pPr lvl="2"/>
            <a:r>
              <a:rPr lang="en-US" dirty="0" smtClean="0"/>
              <a:t>Integrate resilience ( for ICT) a critical factor in the Governance equation</a:t>
            </a:r>
          </a:p>
          <a:p>
            <a:pPr lvl="2"/>
            <a:endParaRPr lang="en-US" dirty="0" smtClean="0"/>
          </a:p>
          <a:p>
            <a:pPr lvl="2"/>
            <a:r>
              <a:rPr lang="en-US" dirty="0" smtClean="0"/>
              <a:t>Develop </a:t>
            </a:r>
            <a:r>
              <a:rPr lang="en-US" dirty="0"/>
              <a:t>an ICT plan for DRM that is integrated and coordinated with existing DRM and climate change policies and </a:t>
            </a:r>
            <a:r>
              <a:rPr lang="en-US" dirty="0" smtClean="0"/>
              <a:t>programs as well as  with economic and development plans.</a:t>
            </a:r>
            <a:endParaRPr lang="en-US" dirty="0"/>
          </a:p>
          <a:p>
            <a:pPr lvl="2"/>
            <a:endParaRPr lang="en-US" dirty="0" smtClean="0"/>
          </a:p>
          <a:p>
            <a:pPr lvl="2"/>
            <a:r>
              <a:rPr lang="en-US" dirty="0" smtClean="0"/>
              <a:t>Strengthen </a:t>
            </a:r>
            <a:r>
              <a:rPr lang="en-US" dirty="0"/>
              <a:t>the enabling policy environment for enhancing ICT in DRM and </a:t>
            </a:r>
            <a:r>
              <a:rPr lang="en-US" dirty="0" smtClean="0"/>
              <a:t>Climate Change </a:t>
            </a:r>
            <a:r>
              <a:rPr lang="en-US" dirty="0" smtClean="0"/>
              <a:t>Adaptation </a:t>
            </a:r>
            <a:endParaRPr lang="en-US" dirty="0" smtClean="0"/>
          </a:p>
          <a:p>
            <a:pPr lvl="2"/>
            <a:endParaRPr lang="en-US" dirty="0" smtClean="0"/>
          </a:p>
          <a:p>
            <a:pPr lvl="2"/>
            <a:r>
              <a:rPr lang="en-US" dirty="0" smtClean="0"/>
              <a:t>Allocate budgetary resources for DRM and CCA</a:t>
            </a:r>
            <a:endParaRPr lang="en-US" dirty="0"/>
          </a:p>
          <a:p>
            <a:pPr lvl="1"/>
            <a:endParaRPr lang="en-US" dirty="0" smtClean="0"/>
          </a:p>
          <a:p>
            <a:pPr lvl="1"/>
            <a:endParaRPr lang="en-US" dirty="0"/>
          </a:p>
          <a:p>
            <a:endParaRPr lang="en-US" dirty="0"/>
          </a:p>
        </p:txBody>
      </p:sp>
    </p:spTree>
    <p:extLst>
      <p:ext uri="{BB962C8B-B14F-4D97-AF65-F5344CB8AC3E}">
        <p14:creationId xmlns:p14="http://schemas.microsoft.com/office/powerpoint/2010/main" val="393166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 </a:t>
            </a:r>
            <a:r>
              <a:rPr lang="en-US" b="1" dirty="0">
                <a:solidFill>
                  <a:srgbClr val="FF0000"/>
                </a:solidFill>
              </a:rPr>
              <a:t>recommendations</a:t>
            </a:r>
            <a:endParaRPr lang="en-US" b="1" dirty="0">
              <a:solidFill>
                <a:srgbClr val="FF0000"/>
              </a:solidFill>
            </a:endParaRPr>
          </a:p>
        </p:txBody>
      </p:sp>
      <p:sp>
        <p:nvSpPr>
          <p:cNvPr id="3" name="Content Placeholder 2"/>
          <p:cNvSpPr>
            <a:spLocks noGrp="1"/>
          </p:cNvSpPr>
          <p:nvPr>
            <p:ph idx="1"/>
          </p:nvPr>
        </p:nvSpPr>
        <p:spPr>
          <a:xfrm>
            <a:off x="457200" y="1752600"/>
            <a:ext cx="8229600" cy="4943475"/>
          </a:xfrm>
        </p:spPr>
        <p:txBody>
          <a:bodyPr>
            <a:normAutofit/>
          </a:bodyPr>
          <a:lstStyle/>
          <a:p>
            <a:pPr lvl="1"/>
            <a:r>
              <a:rPr lang="en-US" sz="2400" b="1" dirty="0" smtClean="0"/>
              <a:t>Build resiliency by improving the capacity to use ICT </a:t>
            </a:r>
            <a:r>
              <a:rPr lang="en-US" sz="2400" b="1" dirty="0"/>
              <a:t>for </a:t>
            </a:r>
            <a:r>
              <a:rPr lang="en-US" sz="2400" b="1" dirty="0" smtClean="0"/>
              <a:t>DRM and CCA</a:t>
            </a:r>
          </a:p>
          <a:p>
            <a:pPr marL="411480" lvl="1" indent="0">
              <a:buNone/>
            </a:pPr>
            <a:endParaRPr lang="en-US" sz="2400" dirty="0"/>
          </a:p>
          <a:p>
            <a:pPr lvl="2"/>
            <a:r>
              <a:rPr lang="en-US" sz="2000" dirty="0" smtClean="0"/>
              <a:t>Invest in Appropriate Technology</a:t>
            </a:r>
          </a:p>
          <a:p>
            <a:pPr lvl="2"/>
            <a:r>
              <a:rPr lang="en-US" sz="2000" dirty="0" smtClean="0"/>
              <a:t>Train gov’t personnel, citizens and communities</a:t>
            </a:r>
          </a:p>
          <a:p>
            <a:pPr lvl="2"/>
            <a:r>
              <a:rPr lang="en-US" sz="2000" dirty="0" smtClean="0"/>
              <a:t>Building resiliency in DRM for critical Infrastructure </a:t>
            </a:r>
            <a:r>
              <a:rPr lang="en-US" sz="2000" dirty="0"/>
              <a:t>(power, telecommunications</a:t>
            </a:r>
            <a:r>
              <a:rPr lang="en-US" sz="2000" dirty="0" smtClean="0"/>
              <a:t>)</a:t>
            </a:r>
          </a:p>
          <a:p>
            <a:pPr lvl="3"/>
            <a:r>
              <a:rPr lang="en-US" sz="2000" dirty="0" smtClean="0"/>
              <a:t>Develop government continuity plans </a:t>
            </a:r>
          </a:p>
          <a:p>
            <a:pPr lvl="3"/>
            <a:r>
              <a:rPr lang="en-US" sz="2000" dirty="0" smtClean="0"/>
              <a:t>Provide redundancies  </a:t>
            </a:r>
          </a:p>
          <a:p>
            <a:pPr lvl="3"/>
            <a:r>
              <a:rPr lang="en-US" sz="2000" dirty="0" smtClean="0"/>
              <a:t>Revisit infra and information standards</a:t>
            </a:r>
            <a:endParaRPr lang="en-US" sz="2000" dirty="0"/>
          </a:p>
          <a:p>
            <a:pPr lvl="2"/>
            <a:r>
              <a:rPr lang="en-US" sz="2000" dirty="0"/>
              <a:t>In Systems (system </a:t>
            </a:r>
            <a:r>
              <a:rPr lang="en-US" sz="2000" dirty="0" smtClean="0"/>
              <a:t>cyber security)</a:t>
            </a:r>
          </a:p>
          <a:p>
            <a:pPr lvl="3"/>
            <a:r>
              <a:rPr lang="en-US" sz="2000" dirty="0" smtClean="0"/>
              <a:t>Develop system back-up</a:t>
            </a:r>
          </a:p>
          <a:p>
            <a:pPr lvl="3"/>
            <a:r>
              <a:rPr lang="en-US" sz="2000" dirty="0" smtClean="0"/>
              <a:t>Cyber security teams</a:t>
            </a:r>
          </a:p>
          <a:p>
            <a:pPr lvl="1"/>
            <a:endParaRPr lang="en-US" dirty="0"/>
          </a:p>
          <a:p>
            <a:endParaRPr lang="en-US" dirty="0"/>
          </a:p>
        </p:txBody>
      </p:sp>
    </p:spTree>
    <p:extLst>
      <p:ext uri="{BB962C8B-B14F-4D97-AF65-F5344CB8AC3E}">
        <p14:creationId xmlns:p14="http://schemas.microsoft.com/office/powerpoint/2010/main" val="2021198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recommendations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lvl="0"/>
            <a:endParaRPr lang="en-US" dirty="0" smtClean="0"/>
          </a:p>
          <a:p>
            <a:pPr lvl="0"/>
            <a:r>
              <a:rPr lang="en-US" b="1" dirty="0" smtClean="0"/>
              <a:t>Invest in and increase programs focused on capacity-building in the use of ICT for disaster risk management and climate change adaptation</a:t>
            </a:r>
          </a:p>
          <a:p>
            <a:pPr lvl="0"/>
            <a:endParaRPr lang="en-US" b="1" dirty="0" smtClean="0"/>
          </a:p>
          <a:p>
            <a:pPr lvl="0"/>
            <a:r>
              <a:rPr lang="en-US" b="1" dirty="0" smtClean="0"/>
              <a:t>Promote stronger public-private partnerships in the sharing of information and ICT resources, to help facilitate better coordination during disasters</a:t>
            </a:r>
            <a:r>
              <a:rPr lang="en-US" dirty="0" smtClean="0"/>
              <a:t>.</a:t>
            </a:r>
          </a:p>
          <a:p>
            <a:pPr lvl="1"/>
            <a:r>
              <a:rPr lang="en-US" dirty="0" smtClean="0"/>
              <a:t>Use ICTs to engage citizens</a:t>
            </a:r>
          </a:p>
          <a:p>
            <a:pPr lvl="1"/>
            <a:r>
              <a:rPr lang="en-US" dirty="0" smtClean="0"/>
              <a:t>For education and preparedness</a:t>
            </a:r>
          </a:p>
          <a:p>
            <a:pPr lvl="1"/>
            <a:r>
              <a:rPr lang="en-US" dirty="0" smtClean="0"/>
              <a:t>For better mobilization; participation</a:t>
            </a:r>
          </a:p>
          <a:p>
            <a:pPr lvl="1"/>
            <a:r>
              <a:rPr lang="en-US" dirty="0" smtClean="0"/>
              <a:t>For transparency and accountability (in rehab)</a:t>
            </a:r>
          </a:p>
          <a:p>
            <a:pPr lvl="0"/>
            <a:endParaRPr lang="en-US" dirty="0" smtClean="0"/>
          </a:p>
          <a:p>
            <a:pPr lvl="1"/>
            <a:endParaRPr lang="en-US" dirty="0"/>
          </a:p>
          <a:p>
            <a:pPr lvl="0"/>
            <a:endParaRPr lang="en-US" dirty="0"/>
          </a:p>
          <a:p>
            <a:endParaRPr lang="en-US" dirty="0"/>
          </a:p>
        </p:txBody>
      </p:sp>
    </p:spTree>
    <p:extLst>
      <p:ext uri="{BB962C8B-B14F-4D97-AF65-F5344CB8AC3E}">
        <p14:creationId xmlns:p14="http://schemas.microsoft.com/office/powerpoint/2010/main" val="2940571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recommendations</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b="1" dirty="0" smtClean="0"/>
              <a:t>Engage  </a:t>
            </a:r>
            <a:r>
              <a:rPr lang="en-US" b="1" dirty="0"/>
              <a:t>and strengthen  </a:t>
            </a:r>
            <a:r>
              <a:rPr lang="en-US" b="1" dirty="0" smtClean="0"/>
              <a:t>local, </a:t>
            </a:r>
            <a:r>
              <a:rPr lang="en-US" b="1" dirty="0"/>
              <a:t>regional and international collaboration for disaster risk management and climate change </a:t>
            </a:r>
            <a:r>
              <a:rPr lang="en-US" b="1" dirty="0" smtClean="0"/>
              <a:t>adaptation</a:t>
            </a:r>
          </a:p>
          <a:p>
            <a:endParaRPr lang="en-US" dirty="0" smtClean="0"/>
          </a:p>
          <a:p>
            <a:pPr lvl="1"/>
            <a:r>
              <a:rPr lang="en-US" dirty="0" smtClean="0"/>
              <a:t>Focus on fostering sharing of information and DRM resources.</a:t>
            </a:r>
          </a:p>
          <a:p>
            <a:pPr lvl="1"/>
            <a:endParaRPr lang="en-US" dirty="0" smtClean="0"/>
          </a:p>
          <a:p>
            <a:pPr lvl="1"/>
            <a:r>
              <a:rPr lang="en-US" dirty="0" smtClean="0"/>
              <a:t>Focus on strengthening collaboration and building capacity</a:t>
            </a:r>
          </a:p>
          <a:p>
            <a:pPr lvl="1"/>
            <a:endParaRPr lang="en-US" dirty="0" smtClean="0"/>
          </a:p>
          <a:p>
            <a:pPr lvl="1"/>
            <a:r>
              <a:rPr lang="en-US" dirty="0" smtClean="0"/>
              <a:t>Local Governments units (LGUs) should take the lead in improving DRM collaboration among themselves and with national government, private sector and regional and international governance institutions. </a:t>
            </a:r>
            <a:endParaRPr lang="en-US" dirty="0"/>
          </a:p>
          <a:p>
            <a:pPr lvl="1"/>
            <a:endParaRPr lang="en-US" dirty="0"/>
          </a:p>
          <a:p>
            <a:pPr lvl="0"/>
            <a:endParaRPr lang="en-US" dirty="0"/>
          </a:p>
          <a:p>
            <a:endParaRPr lang="en-US" dirty="0"/>
          </a:p>
        </p:txBody>
      </p:sp>
    </p:spTree>
    <p:extLst>
      <p:ext uri="{BB962C8B-B14F-4D97-AF65-F5344CB8AC3E}">
        <p14:creationId xmlns:p14="http://schemas.microsoft.com/office/powerpoint/2010/main" val="2940571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DRM Defined </a:t>
            </a:r>
            <a:endParaRPr lang="en-US" dirty="0"/>
          </a:p>
        </p:txBody>
      </p:sp>
      <p:sp>
        <p:nvSpPr>
          <p:cNvPr id="3" name="Content Placeholder 2"/>
          <p:cNvSpPr>
            <a:spLocks noGrp="1"/>
          </p:cNvSpPr>
          <p:nvPr>
            <p:ph idx="1"/>
          </p:nvPr>
        </p:nvSpPr>
        <p:spPr>
          <a:xfrm>
            <a:off x="457200" y="1752600"/>
            <a:ext cx="8229600" cy="4991100"/>
          </a:xfrm>
        </p:spPr>
        <p:txBody>
          <a:bodyPr>
            <a:normAutofit fontScale="92500" lnSpcReduction="10000"/>
          </a:bodyPr>
          <a:lstStyle/>
          <a:p>
            <a:r>
              <a:rPr lang="en-US" dirty="0"/>
              <a:t>Disaster Risk Management (DRM) is a set of processes to lessen the impacts of disasters on society. </a:t>
            </a:r>
            <a:endParaRPr lang="en-US" dirty="0" smtClean="0"/>
          </a:p>
          <a:p>
            <a:endParaRPr lang="en-US" dirty="0"/>
          </a:p>
          <a:p>
            <a:r>
              <a:rPr lang="en-US" dirty="0" smtClean="0"/>
              <a:t>This </a:t>
            </a:r>
            <a:r>
              <a:rPr lang="en-US" dirty="0"/>
              <a:t>process involves the development of policies, strategies and capacities, among other activities, to assess, prepare for and reduce disaster risks, before a disaster strikes</a:t>
            </a:r>
            <a:r>
              <a:rPr lang="en-US" dirty="0" smtClean="0"/>
              <a:t>. </a:t>
            </a:r>
          </a:p>
          <a:p>
            <a:endParaRPr lang="en-US" dirty="0"/>
          </a:p>
          <a:p>
            <a:r>
              <a:rPr lang="en-US" dirty="0" smtClean="0"/>
              <a:t>DRM cycle</a:t>
            </a:r>
          </a:p>
          <a:p>
            <a:endParaRPr lang="en-US" dirty="0"/>
          </a:p>
          <a:p>
            <a:pPr lvl="2"/>
            <a:r>
              <a:rPr lang="en-US" sz="1900" dirty="0" smtClean="0"/>
              <a:t>Disaster </a:t>
            </a:r>
            <a:r>
              <a:rPr lang="en-US" sz="1900" dirty="0"/>
              <a:t>Prevention &amp; Mitigation</a:t>
            </a:r>
          </a:p>
          <a:p>
            <a:pPr lvl="2"/>
            <a:r>
              <a:rPr lang="en-US" sz="1900" dirty="0" smtClean="0"/>
              <a:t>Disaster </a:t>
            </a:r>
            <a:r>
              <a:rPr lang="en-US" sz="1900" dirty="0"/>
              <a:t>Preparedness</a:t>
            </a:r>
          </a:p>
          <a:p>
            <a:pPr lvl="2"/>
            <a:r>
              <a:rPr lang="en-US" sz="1900" dirty="0" smtClean="0"/>
              <a:t>Disaster </a:t>
            </a:r>
            <a:r>
              <a:rPr lang="en-US" sz="1900" dirty="0"/>
              <a:t>Response</a:t>
            </a:r>
          </a:p>
          <a:p>
            <a:pPr lvl="2"/>
            <a:r>
              <a:rPr lang="en-US" sz="1900" dirty="0" smtClean="0"/>
              <a:t>Disaster </a:t>
            </a:r>
            <a:r>
              <a:rPr lang="en-US" sz="1900" dirty="0"/>
              <a:t>Recovery</a:t>
            </a:r>
          </a:p>
          <a:p>
            <a:endParaRPr lang="en-US" dirty="0"/>
          </a:p>
        </p:txBody>
      </p:sp>
    </p:spTree>
    <p:extLst>
      <p:ext uri="{BB962C8B-B14F-4D97-AF65-F5344CB8AC3E}">
        <p14:creationId xmlns:p14="http://schemas.microsoft.com/office/powerpoint/2010/main" val="987539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recommendations</a:t>
            </a:r>
            <a:endParaRPr lang="en-US" dirty="0">
              <a:solidFill>
                <a:srgbClr val="FF0000"/>
              </a:solidFill>
            </a:endParaRPr>
          </a:p>
        </p:txBody>
      </p:sp>
      <p:sp>
        <p:nvSpPr>
          <p:cNvPr id="3" name="Content Placeholder 2"/>
          <p:cNvSpPr>
            <a:spLocks noGrp="1"/>
          </p:cNvSpPr>
          <p:nvPr>
            <p:ph idx="1"/>
          </p:nvPr>
        </p:nvSpPr>
        <p:spPr>
          <a:xfrm>
            <a:off x="457200" y="1752600"/>
            <a:ext cx="8229600" cy="5105400"/>
          </a:xfrm>
        </p:spPr>
        <p:txBody>
          <a:bodyPr>
            <a:normAutofit/>
          </a:bodyPr>
          <a:lstStyle/>
          <a:p>
            <a:endParaRPr lang="en-US" dirty="0" smtClean="0"/>
          </a:p>
          <a:p>
            <a:r>
              <a:rPr lang="en-US" b="1" dirty="0" smtClean="0"/>
              <a:t>Engage  </a:t>
            </a:r>
            <a:r>
              <a:rPr lang="en-US" b="1" dirty="0"/>
              <a:t>and strengthen  bilateral, regional and international collaboration for disaster risk management and climate change </a:t>
            </a:r>
            <a:r>
              <a:rPr lang="en-US" b="1" dirty="0" smtClean="0"/>
              <a:t>adaptation</a:t>
            </a:r>
          </a:p>
          <a:p>
            <a:pPr lvl="1"/>
            <a:r>
              <a:rPr lang="en-US" dirty="0" smtClean="0"/>
              <a:t>Focus on fostering sharing of information and DRM resources region wide.</a:t>
            </a:r>
            <a:endParaRPr lang="en-US" dirty="0"/>
          </a:p>
          <a:p>
            <a:pPr lvl="1"/>
            <a:endParaRPr lang="en-US" dirty="0"/>
          </a:p>
          <a:p>
            <a:pPr lvl="0"/>
            <a:endParaRPr lang="en-US" dirty="0"/>
          </a:p>
          <a:p>
            <a:endParaRPr lang="en-US" dirty="0"/>
          </a:p>
        </p:txBody>
      </p:sp>
    </p:spTree>
    <p:extLst>
      <p:ext uri="{BB962C8B-B14F-4D97-AF65-F5344CB8AC3E}">
        <p14:creationId xmlns:p14="http://schemas.microsoft.com/office/powerpoint/2010/main" val="2940571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7272"/>
            <a:ext cx="8260672" cy="1039427"/>
          </a:xfrm>
        </p:spPr>
        <p:txBody>
          <a:bodyPr/>
          <a:lstStyle/>
          <a:p>
            <a:r>
              <a:rPr lang="en-US" b="1" dirty="0" smtClean="0">
                <a:solidFill>
                  <a:srgbClr val="FF0000"/>
                </a:solidFill>
              </a:rPr>
              <a:t>THANK YOU </a:t>
            </a:r>
            <a:endParaRPr lang="en-US" b="1" dirty="0">
              <a:solidFill>
                <a:srgbClr val="FF0000"/>
              </a:solidFill>
            </a:endParaRPr>
          </a:p>
        </p:txBody>
      </p:sp>
    </p:spTree>
    <p:extLst>
      <p:ext uri="{BB962C8B-B14F-4D97-AF65-F5344CB8AC3E}">
        <p14:creationId xmlns:p14="http://schemas.microsoft.com/office/powerpoint/2010/main" val="116950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ICT Defined </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Information and Communications technology (ICT) are </a:t>
            </a:r>
            <a:r>
              <a:rPr lang="en-US" dirty="0"/>
              <a:t>basically information handling tools—a varied set of goods, applications and services that are used to produce, store, process, distribute and exchange information. </a:t>
            </a:r>
            <a:endParaRPr lang="en-US" dirty="0" smtClean="0"/>
          </a:p>
          <a:p>
            <a:endParaRPr lang="en-US" dirty="0"/>
          </a:p>
          <a:p>
            <a:pPr lvl="1"/>
            <a:r>
              <a:rPr lang="en-US" dirty="0" err="1" smtClean="0"/>
              <a:t>i.e</a:t>
            </a:r>
            <a:r>
              <a:rPr lang="en-US" dirty="0" smtClean="0"/>
              <a:t> telephone, internet, mobile technology, computing </a:t>
            </a:r>
          </a:p>
          <a:p>
            <a:endParaRPr lang="en-US" dirty="0"/>
          </a:p>
        </p:txBody>
      </p:sp>
    </p:spTree>
    <p:extLst>
      <p:ext uri="{BB962C8B-B14F-4D97-AF65-F5344CB8AC3E}">
        <p14:creationId xmlns:p14="http://schemas.microsoft.com/office/powerpoint/2010/main" val="106108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ICT relevant to DRM </a:t>
            </a:r>
            <a:endParaRPr lang="en-US" dirty="0"/>
          </a:p>
        </p:txBody>
      </p:sp>
      <p:sp>
        <p:nvSpPr>
          <p:cNvPr id="3" name="Content Placeholder 2"/>
          <p:cNvSpPr>
            <a:spLocks noGrp="1"/>
          </p:cNvSpPr>
          <p:nvPr>
            <p:ph idx="1"/>
          </p:nvPr>
        </p:nvSpPr>
        <p:spPr/>
        <p:txBody>
          <a:bodyPr/>
          <a:lstStyle/>
          <a:p>
            <a:r>
              <a:rPr lang="en-US" dirty="0" smtClean="0"/>
              <a:t>Access </a:t>
            </a:r>
            <a:r>
              <a:rPr lang="en-US" dirty="0"/>
              <a:t>to reliable, accurate and timely information at all levels of society is crucial immediately before, during, and after a </a:t>
            </a:r>
            <a:r>
              <a:rPr lang="en-US" dirty="0" smtClean="0"/>
              <a:t>disaster.</a:t>
            </a:r>
          </a:p>
          <a:p>
            <a:endParaRPr lang="en-US" dirty="0"/>
          </a:p>
          <a:p>
            <a:r>
              <a:rPr lang="en-US" dirty="0"/>
              <a:t>Information becomes knowledge of disaster risk through a learning process, and timely and properly applied knowledge turns into practical activities on the ground</a:t>
            </a:r>
            <a:r>
              <a:rPr lang="en-US" dirty="0" smtClean="0"/>
              <a:t>.</a:t>
            </a:r>
          </a:p>
          <a:p>
            <a:endParaRPr lang="en-US" dirty="0"/>
          </a:p>
          <a:p>
            <a:endParaRPr lang="en-US" dirty="0"/>
          </a:p>
        </p:txBody>
      </p:sp>
    </p:spTree>
    <p:extLst>
      <p:ext uri="{BB962C8B-B14F-4D97-AF65-F5344CB8AC3E}">
        <p14:creationId xmlns:p14="http://schemas.microsoft.com/office/powerpoint/2010/main" val="156249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E-Resilience</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t>Resilience</a:t>
            </a:r>
            <a:r>
              <a:rPr lang="en-US" dirty="0" smtClean="0"/>
              <a:t> - </a:t>
            </a:r>
            <a:r>
              <a:rPr lang="en-US" dirty="0"/>
              <a:t>‘ability to recover after a disaster as quickly as possible’ </a:t>
            </a:r>
            <a:endParaRPr lang="en-US" dirty="0" smtClean="0"/>
          </a:p>
          <a:p>
            <a:endParaRPr lang="en-US" dirty="0" smtClean="0"/>
          </a:p>
          <a:p>
            <a:r>
              <a:rPr lang="en-US" dirty="0" smtClean="0"/>
              <a:t> </a:t>
            </a:r>
            <a:r>
              <a:rPr lang="en-US" dirty="0"/>
              <a:t>“the ability of a system, community, or society exposed to hazards to resist, absorb, accommodate to, and recover from the effects of a hazard in a timely and efficient manner, including through the preservation and restoration of its essential basic structures and functions” (UNISDR 2009, 24). </a:t>
            </a:r>
            <a:endParaRPr lang="en-US" dirty="0" smtClean="0"/>
          </a:p>
          <a:p>
            <a:endParaRPr lang="en-US" dirty="0" smtClean="0"/>
          </a:p>
          <a:p>
            <a:r>
              <a:rPr lang="en-US" b="1" dirty="0" smtClean="0"/>
              <a:t>E-Resilience </a:t>
            </a:r>
            <a:r>
              <a:rPr lang="en-US" dirty="0" smtClean="0"/>
              <a:t>- </a:t>
            </a:r>
            <a:r>
              <a:rPr lang="en-US" dirty="0"/>
              <a:t>ICTs role in </a:t>
            </a:r>
            <a:r>
              <a:rPr lang="en-US" dirty="0" smtClean="0"/>
              <a:t>DRM.  Addresses not only software, and hardware, </a:t>
            </a:r>
            <a:r>
              <a:rPr lang="en-US" dirty="0"/>
              <a:t>but also </a:t>
            </a:r>
            <a:r>
              <a:rPr lang="en-US" dirty="0" smtClean="0"/>
              <a:t>the </a:t>
            </a:r>
            <a:r>
              <a:rPr lang="en-US" dirty="0"/>
              <a:t>communication </a:t>
            </a:r>
            <a:r>
              <a:rPr lang="en-US" dirty="0" smtClean="0"/>
              <a:t>aspect, and its ability to operate and recover during and after disasters</a:t>
            </a:r>
            <a:endParaRPr lang="en-US" dirty="0"/>
          </a:p>
        </p:txBody>
      </p:sp>
    </p:spTree>
    <p:extLst>
      <p:ext uri="{BB962C8B-B14F-4D97-AF65-F5344CB8AC3E}">
        <p14:creationId xmlns:p14="http://schemas.microsoft.com/office/powerpoint/2010/main" val="164725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1752600"/>
            <a:ext cx="8229600" cy="4838700"/>
          </a:xfrm>
        </p:spPr>
        <p:txBody>
          <a:bodyPr>
            <a:normAutofit lnSpcReduction="10000"/>
          </a:bodyPr>
          <a:lstStyle/>
          <a:p>
            <a:endParaRPr lang="en-US" dirty="0" smtClean="0"/>
          </a:p>
          <a:p>
            <a:r>
              <a:rPr lang="en-US" dirty="0"/>
              <a:t>According to a United Nations report, countries in Asia and the Pacific are more prone to disasters than those in other parts of the </a:t>
            </a:r>
            <a:r>
              <a:rPr lang="en-US" dirty="0" smtClean="0"/>
              <a:t>world </a:t>
            </a:r>
          </a:p>
          <a:p>
            <a:endParaRPr lang="en-US" dirty="0"/>
          </a:p>
          <a:p>
            <a:pPr lvl="1"/>
            <a:r>
              <a:rPr lang="en-US" dirty="0" smtClean="0"/>
              <a:t>40 </a:t>
            </a:r>
            <a:r>
              <a:rPr lang="en-US" dirty="0"/>
              <a:t>per cent of the 3,979 disasters that occurred globally between 2005 and </a:t>
            </a:r>
            <a:r>
              <a:rPr lang="en-US" dirty="0" smtClean="0"/>
              <a:t>2014</a:t>
            </a:r>
            <a:endParaRPr lang="en-US" dirty="0"/>
          </a:p>
          <a:p>
            <a:pPr lvl="1"/>
            <a:endParaRPr lang="en-US" dirty="0" smtClean="0"/>
          </a:p>
          <a:p>
            <a:pPr lvl="1"/>
            <a:r>
              <a:rPr lang="en-US" dirty="0"/>
              <a:t>A</a:t>
            </a:r>
            <a:r>
              <a:rPr lang="en-US" dirty="0" smtClean="0"/>
              <a:t>lmost </a:t>
            </a:r>
            <a:r>
              <a:rPr lang="en-US" dirty="0"/>
              <a:t>60 per cent of the total global deaths related to disasters and severe economic damage (45 per cent of global total damages). </a:t>
            </a:r>
            <a:endParaRPr lang="en-US" dirty="0" smtClean="0"/>
          </a:p>
          <a:p>
            <a:pPr lvl="1"/>
            <a:endParaRPr lang="en-US" dirty="0"/>
          </a:p>
          <a:p>
            <a:pPr lvl="1"/>
            <a:r>
              <a:rPr lang="en-US" b="1" dirty="0" smtClean="0"/>
              <a:t>The Philippines is the 3</a:t>
            </a:r>
            <a:r>
              <a:rPr lang="en-US" b="1" baseline="30000" dirty="0" smtClean="0"/>
              <a:t>rd</a:t>
            </a:r>
            <a:r>
              <a:rPr lang="en-US" b="1" dirty="0" smtClean="0"/>
              <a:t> most disaster prone country in the world.</a:t>
            </a:r>
          </a:p>
          <a:p>
            <a:pPr lvl="1"/>
            <a:endParaRPr lang="en-US" dirty="0"/>
          </a:p>
          <a:p>
            <a:pPr lvl="1"/>
            <a:endParaRPr lang="en-US" dirty="0"/>
          </a:p>
        </p:txBody>
      </p:sp>
    </p:spTree>
    <p:extLst>
      <p:ext uri="{BB962C8B-B14F-4D97-AF65-F5344CB8AC3E}">
        <p14:creationId xmlns:p14="http://schemas.microsoft.com/office/powerpoint/2010/main" val="911582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3175</TotalTime>
  <Words>2073</Words>
  <Application>Microsoft Macintosh PowerPoint</Application>
  <PresentationFormat>On-screen Show (4:3)</PresentationFormat>
  <Paragraphs>277</Paragraphs>
  <Slides>51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 Bold</vt:lpstr>
      <vt:lpstr>Book Antiqua</vt:lpstr>
      <vt:lpstr>Calibri</vt:lpstr>
      <vt:lpstr>Cambria</vt:lpstr>
      <vt:lpstr>Century Gothic</vt:lpstr>
      <vt:lpstr>MS Mincho</vt:lpstr>
      <vt:lpstr>ＭＳ 明朝</vt:lpstr>
      <vt:lpstr>Times New Roman</vt:lpstr>
      <vt:lpstr>Wingdings</vt:lpstr>
      <vt:lpstr>Arial</vt:lpstr>
      <vt:lpstr>Apothecary</vt:lpstr>
      <vt:lpstr>Building e-resilience</vt:lpstr>
      <vt:lpstr>Background</vt:lpstr>
      <vt:lpstr>Disaster </vt:lpstr>
      <vt:lpstr>Disaster Risk</vt:lpstr>
      <vt:lpstr>DRM Defined </vt:lpstr>
      <vt:lpstr>ICT Defined </vt:lpstr>
      <vt:lpstr>ICT relevant to DRM </vt:lpstr>
      <vt:lpstr>E-Resilience</vt:lpstr>
      <vt:lpstr>Context</vt:lpstr>
      <vt:lpstr>PART I LEGAL AND POLICY CONTEXT for drm</vt:lpstr>
      <vt:lpstr>DRM laws &amp; icts</vt:lpstr>
      <vt:lpstr>ROLE OF LOCAL GOVERNMENT</vt:lpstr>
      <vt:lpstr>KEY INSIGHTs</vt:lpstr>
      <vt:lpstr> Part 2 ict readiness and drm plans</vt:lpstr>
      <vt:lpstr>E-Resilience</vt:lpstr>
      <vt:lpstr>Access to ICTs in the Philippines (2000-2013) </vt:lpstr>
      <vt:lpstr>STATE OF BROADBAND ACCESS (SOURCE: broadband commission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blocks of e-government (source: e-Government masterplan)</vt:lpstr>
      <vt:lpstr>PART 3 Trends: EXAMPLES OF ICT SYSTEMS IN USE FOR DRM</vt:lpstr>
      <vt:lpstr>Disaster prevention &amp; mitigation</vt:lpstr>
      <vt:lpstr>Disaster prevention &amp; mitigation</vt:lpstr>
      <vt:lpstr>Project NOAH</vt:lpstr>
      <vt:lpstr>Flood hazard map (sourcE: Nababaha.com)</vt:lpstr>
      <vt:lpstr>Relevance </vt:lpstr>
      <vt:lpstr>Achievements</vt:lpstr>
      <vt:lpstr>Achievements</vt:lpstr>
      <vt:lpstr>Disaster preparedness</vt:lpstr>
      <vt:lpstr>PROJECT DINA</vt:lpstr>
      <vt:lpstr>Weather forecasting</vt:lpstr>
      <vt:lpstr>Weather forecasting</vt:lpstr>
      <vt:lpstr>Weather forecasting</vt:lpstr>
      <vt:lpstr>Weather forecasting</vt:lpstr>
      <vt:lpstr>DISASTER RESPONSE</vt:lpstr>
      <vt:lpstr>DISASTER RECOVERY</vt:lpstr>
      <vt:lpstr>ICT Resilience in the Philippines : Challenges</vt:lpstr>
      <vt:lpstr>ICT Resilience in the Philippines : Challenges</vt:lpstr>
      <vt:lpstr> recommendations </vt:lpstr>
      <vt:lpstr> recommendations</vt:lpstr>
      <vt:lpstr>recommendations</vt:lpstr>
      <vt:lpstr>recommendations</vt:lpstr>
      <vt:lpstr>recommendations</vt:lpstr>
      <vt:lpstr>THANK YOU </vt:lpstr>
    </vt:vector>
  </TitlesOfParts>
  <Company>University of the Philippines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e-resilience</dc:title>
  <dc:creator>Erwin Alampay</dc:creator>
  <cp:lastModifiedBy>Microsoft Office User</cp:lastModifiedBy>
  <cp:revision>52</cp:revision>
  <dcterms:created xsi:type="dcterms:W3CDTF">2014-10-06T08:53:59Z</dcterms:created>
  <dcterms:modified xsi:type="dcterms:W3CDTF">2017-09-13T01:25:02Z</dcterms:modified>
</cp:coreProperties>
</file>